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82"/>
  </p:notesMasterIdLst>
  <p:sldIdLst>
    <p:sldId id="256" r:id="rId2"/>
    <p:sldId id="339" r:id="rId3"/>
    <p:sldId id="316" r:id="rId4"/>
    <p:sldId id="318" r:id="rId5"/>
    <p:sldId id="317" r:id="rId6"/>
    <p:sldId id="319" r:id="rId7"/>
    <p:sldId id="259" r:id="rId8"/>
    <p:sldId id="265" r:id="rId9"/>
    <p:sldId id="297" r:id="rId10"/>
    <p:sldId id="322" r:id="rId11"/>
    <p:sldId id="268" r:id="rId12"/>
    <p:sldId id="340" r:id="rId13"/>
    <p:sldId id="315" r:id="rId14"/>
    <p:sldId id="270" r:id="rId15"/>
    <p:sldId id="348" r:id="rId16"/>
    <p:sldId id="311" r:id="rId17"/>
    <p:sldId id="272" r:id="rId18"/>
    <p:sldId id="269" r:id="rId19"/>
    <p:sldId id="271" r:id="rId20"/>
    <p:sldId id="273" r:id="rId21"/>
    <p:sldId id="274" r:id="rId22"/>
    <p:sldId id="275" r:id="rId23"/>
    <p:sldId id="336" r:id="rId24"/>
    <p:sldId id="276" r:id="rId25"/>
    <p:sldId id="277" r:id="rId26"/>
    <p:sldId id="278" r:id="rId27"/>
    <p:sldId id="279" r:id="rId28"/>
    <p:sldId id="284" r:id="rId29"/>
    <p:sldId id="280" r:id="rId30"/>
    <p:sldId id="281" r:id="rId31"/>
    <p:sldId id="282" r:id="rId32"/>
    <p:sldId id="283" r:id="rId33"/>
    <p:sldId id="300" r:id="rId34"/>
    <p:sldId id="306" r:id="rId35"/>
    <p:sldId id="307" r:id="rId36"/>
    <p:sldId id="308" r:id="rId37"/>
    <p:sldId id="309" r:id="rId38"/>
    <p:sldId id="310" r:id="rId39"/>
    <p:sldId id="312" r:id="rId40"/>
    <p:sldId id="313" r:id="rId41"/>
    <p:sldId id="291" r:id="rId42"/>
    <p:sldId id="323" r:id="rId43"/>
    <p:sldId id="338" r:id="rId44"/>
    <p:sldId id="324" r:id="rId45"/>
    <p:sldId id="325" r:id="rId46"/>
    <p:sldId id="328" r:id="rId47"/>
    <p:sldId id="329" r:id="rId48"/>
    <p:sldId id="331" r:id="rId49"/>
    <p:sldId id="332" r:id="rId50"/>
    <p:sldId id="333" r:id="rId51"/>
    <p:sldId id="334" r:id="rId52"/>
    <p:sldId id="266" r:id="rId53"/>
    <p:sldId id="342" r:id="rId54"/>
    <p:sldId id="303" r:id="rId55"/>
    <p:sldId id="343" r:id="rId56"/>
    <p:sldId id="344" r:id="rId57"/>
    <p:sldId id="347" r:id="rId58"/>
    <p:sldId id="345" r:id="rId59"/>
    <p:sldId id="346" r:id="rId60"/>
    <p:sldId id="321" r:id="rId61"/>
    <p:sldId id="292" r:id="rId62"/>
    <p:sldId id="286" r:id="rId63"/>
    <p:sldId id="260" r:id="rId64"/>
    <p:sldId id="264" r:id="rId65"/>
    <p:sldId id="314" r:id="rId66"/>
    <p:sldId id="294" r:id="rId67"/>
    <p:sldId id="305" r:id="rId68"/>
    <p:sldId id="293" r:id="rId69"/>
    <p:sldId id="302" r:id="rId70"/>
    <p:sldId id="335" r:id="rId71"/>
    <p:sldId id="304" r:id="rId72"/>
    <p:sldId id="301" r:id="rId73"/>
    <p:sldId id="285" r:id="rId74"/>
    <p:sldId id="288" r:id="rId75"/>
    <p:sldId id="287" r:id="rId76"/>
    <p:sldId id="289" r:id="rId77"/>
    <p:sldId id="290" r:id="rId78"/>
    <p:sldId id="296" r:id="rId79"/>
    <p:sldId id="298" r:id="rId80"/>
    <p:sldId id="299"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7870EB48-3493-4DB7-9D4D-74900B33087A}">
          <p14:sldIdLst>
            <p14:sldId id="256"/>
            <p14:sldId id="339"/>
            <p14:sldId id="316"/>
          </p14:sldIdLst>
        </p14:section>
        <p14:section name="Why we did it" id="{AC3DC849-9B86-4D2A-8C1B-AEE6F26FF8F5}">
          <p14:sldIdLst>
            <p14:sldId id="318"/>
            <p14:sldId id="317"/>
            <p14:sldId id="319"/>
          </p14:sldIdLst>
        </p14:section>
        <p14:section name="Pre-existing Systems" id="{B5E123AB-E3DD-423A-B689-3C177518EA12}">
          <p14:sldIdLst>
            <p14:sldId id="259"/>
            <p14:sldId id="265"/>
            <p14:sldId id="297"/>
            <p14:sldId id="322"/>
            <p14:sldId id="268"/>
            <p14:sldId id="340"/>
            <p14:sldId id="315"/>
            <p14:sldId id="270"/>
            <p14:sldId id="348"/>
            <p14:sldId id="311"/>
            <p14:sldId id="272"/>
            <p14:sldId id="269"/>
            <p14:sldId id="271"/>
            <p14:sldId id="273"/>
            <p14:sldId id="274"/>
            <p14:sldId id="275"/>
            <p14:sldId id="336"/>
            <p14:sldId id="276"/>
            <p14:sldId id="277"/>
            <p14:sldId id="278"/>
            <p14:sldId id="279"/>
            <p14:sldId id="284"/>
            <p14:sldId id="280"/>
            <p14:sldId id="281"/>
            <p14:sldId id="282"/>
            <p14:sldId id="283"/>
            <p14:sldId id="300"/>
            <p14:sldId id="306"/>
            <p14:sldId id="307"/>
            <p14:sldId id="308"/>
            <p14:sldId id="309"/>
            <p14:sldId id="310"/>
            <p14:sldId id="312"/>
            <p14:sldId id="313"/>
            <p14:sldId id="291"/>
            <p14:sldId id="323"/>
            <p14:sldId id="338"/>
            <p14:sldId id="324"/>
            <p14:sldId id="325"/>
            <p14:sldId id="328"/>
            <p14:sldId id="329"/>
            <p14:sldId id="331"/>
            <p14:sldId id="332"/>
            <p14:sldId id="333"/>
            <p14:sldId id="334"/>
            <p14:sldId id="266"/>
            <p14:sldId id="342"/>
            <p14:sldId id="303"/>
            <p14:sldId id="343"/>
            <p14:sldId id="344"/>
            <p14:sldId id="347"/>
            <p14:sldId id="345"/>
            <p14:sldId id="346"/>
            <p14:sldId id="321"/>
            <p14:sldId id="292"/>
            <p14:sldId id="286"/>
            <p14:sldId id="260"/>
            <p14:sldId id="264"/>
            <p14:sldId id="314"/>
            <p14:sldId id="294"/>
            <p14:sldId id="305"/>
            <p14:sldId id="293"/>
            <p14:sldId id="302"/>
            <p14:sldId id="335"/>
            <p14:sldId id="304"/>
            <p14:sldId id="301"/>
            <p14:sldId id="285"/>
            <p14:sldId id="288"/>
            <p14:sldId id="287"/>
            <p14:sldId id="289"/>
            <p14:sldId id="290"/>
            <p14:sldId id="296"/>
            <p14:sldId id="298"/>
            <p14:sldId id="29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61457" autoAdjust="0"/>
  </p:normalViewPr>
  <p:slideViewPr>
    <p:cSldViewPr snapToGrid="0" showGuides="1">
      <p:cViewPr varScale="1">
        <p:scale>
          <a:sx n="67" d="100"/>
          <a:sy n="67" d="100"/>
        </p:scale>
        <p:origin x="72" y="1014"/>
      </p:cViewPr>
      <p:guideLst>
        <p:guide orient="horz" pos="2160"/>
        <p:guide pos="3840"/>
      </p:guideLst>
    </p:cSldViewPr>
  </p:slideViewPr>
  <p:outlineViewPr>
    <p:cViewPr>
      <p:scale>
        <a:sx n="33" d="100"/>
        <a:sy n="33" d="100"/>
      </p:scale>
      <p:origin x="0" y="-223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50" d="100"/>
          <a:sy n="150" d="100"/>
        </p:scale>
        <p:origin x="2388" y="-118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ADC2FB-2CDC-4E24-A3A6-12F9CF7233D0}" type="datetimeFigureOut">
              <a:rPr lang="en-US" smtClean="0"/>
              <a:t>7/28/2021</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4E9D85-DF9D-4188-8A56-78BB35FEB9A0}" type="slidenum">
              <a:rPr lang="en-US" smtClean="0"/>
              <a:t>‹Nr.›</a:t>
            </a:fld>
            <a:endParaRPr lang="en-US"/>
          </a:p>
        </p:txBody>
      </p:sp>
    </p:spTree>
    <p:extLst>
      <p:ext uri="{BB962C8B-B14F-4D97-AF65-F5344CB8AC3E}">
        <p14:creationId xmlns:p14="http://schemas.microsoft.com/office/powerpoint/2010/main" val="1987647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following slide set is a short intro in MV </a:t>
            </a:r>
          </a:p>
          <a:p>
            <a:r>
              <a:rPr lang="en-US" dirty="0"/>
              <a:t>A system suitable for anonymous communication even in censored environments.</a:t>
            </a:r>
          </a:p>
        </p:txBody>
      </p:sp>
      <p:sp>
        <p:nvSpPr>
          <p:cNvPr id="4" name="Foliennummernplatzhalter 3"/>
          <p:cNvSpPr>
            <a:spLocks noGrp="1"/>
          </p:cNvSpPr>
          <p:nvPr>
            <p:ph type="sldNum" sz="quarter" idx="5"/>
          </p:nvPr>
        </p:nvSpPr>
        <p:spPr/>
        <p:txBody>
          <a:bodyPr/>
          <a:lstStyle/>
          <a:p>
            <a:fld id="{C74E9D85-DF9D-4188-8A56-78BB35FEB9A0}" type="slidenum">
              <a:rPr lang="en-US" smtClean="0"/>
              <a:t>1</a:t>
            </a:fld>
            <a:endParaRPr lang="en-US"/>
          </a:p>
        </p:txBody>
      </p:sp>
    </p:spTree>
    <p:extLst>
      <p:ext uri="{BB962C8B-B14F-4D97-AF65-F5344CB8AC3E}">
        <p14:creationId xmlns:p14="http://schemas.microsoft.com/office/powerpoint/2010/main" val="1224216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sender and recipient</a:t>
            </a:r>
            <a:r>
              <a:rPr lang="en-US" baseline="0" dirty="0"/>
              <a:t> sets are typically identifiable (due to protocol breaches in entry and exit nodes.</a:t>
            </a:r>
          </a:p>
          <a:p>
            <a:endParaRPr lang="en-US" baseline="0" dirty="0"/>
          </a:p>
          <a:p>
            <a:r>
              <a:rPr lang="en-US" baseline="0" dirty="0"/>
              <a:t>They have identifiable infrastructure and are typically not prone to active adversaries.</a:t>
            </a:r>
          </a:p>
          <a:p>
            <a:endParaRPr lang="en-US" baseline="0" dirty="0"/>
          </a:p>
          <a:p>
            <a:r>
              <a:rPr lang="en-US" baseline="0" dirty="0"/>
              <a:t>Furthermore, they typically put trust in bigger parts of their infrastructure.</a:t>
            </a:r>
          </a:p>
          <a:p>
            <a:endParaRPr lang="en-US" baseline="0" dirty="0"/>
          </a:p>
          <a:p>
            <a:endParaRPr lang="en-US" baseline="0" dirty="0"/>
          </a:p>
          <a:p>
            <a:r>
              <a:rPr lang="en-US" baseline="0" dirty="0"/>
              <a:t>[5 </a:t>
            </a:r>
            <a:r>
              <a:rPr lang="en-US" baseline="0" dirty="0" err="1"/>
              <a:t>Minuten</a:t>
            </a:r>
            <a:r>
              <a:rPr lang="en-US" baseline="0" dirty="0"/>
              <a:t>]</a:t>
            </a:r>
          </a:p>
        </p:txBody>
      </p:sp>
      <p:sp>
        <p:nvSpPr>
          <p:cNvPr id="4" name="Foliennummernplatzhalter 3"/>
          <p:cNvSpPr>
            <a:spLocks noGrp="1"/>
          </p:cNvSpPr>
          <p:nvPr>
            <p:ph type="sldNum" sz="quarter" idx="5"/>
          </p:nvPr>
        </p:nvSpPr>
        <p:spPr/>
        <p:txBody>
          <a:bodyPr/>
          <a:lstStyle/>
          <a:p>
            <a:fld id="{C74E9D85-DF9D-4188-8A56-78BB35FEB9A0}" type="slidenum">
              <a:rPr lang="en-US" smtClean="0"/>
              <a:t>10</a:t>
            </a:fld>
            <a:endParaRPr lang="en-US"/>
          </a:p>
        </p:txBody>
      </p:sp>
    </p:spTree>
    <p:extLst>
      <p:ext uri="{BB962C8B-B14F-4D97-AF65-F5344CB8AC3E}">
        <p14:creationId xmlns:p14="http://schemas.microsoft.com/office/powerpoint/2010/main" val="4237857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a:t>
            </a:r>
            <a:r>
              <a:rPr lang="en-US" baseline="0" dirty="0"/>
              <a:t> what do we do different in MV?</a:t>
            </a:r>
          </a:p>
          <a:p>
            <a:endParaRPr lang="en-US" baseline="0" dirty="0"/>
          </a:p>
          <a:p>
            <a:r>
              <a:rPr lang="en-US" baseline="0" dirty="0"/>
              <a:t>We follow some design criteria which counter such weaknesses.</a:t>
            </a:r>
          </a:p>
          <a:p>
            <a:endParaRPr lang="en-US" baseline="0" dirty="0"/>
          </a:p>
          <a:p>
            <a:r>
              <a:rPr lang="en-US" baseline="0" dirty="0"/>
              <a:t>We designed a protocol which should be as invisible as possible from the outside.</a:t>
            </a:r>
          </a:p>
          <a:p>
            <a:endParaRPr lang="en-US" baseline="0" dirty="0"/>
          </a:p>
          <a:p>
            <a:r>
              <a:rPr lang="en-US" baseline="0" dirty="0"/>
              <a:t>We distrust everyone except the sender and the recipient.</a:t>
            </a:r>
          </a:p>
          <a:p>
            <a:endParaRPr lang="en-US" baseline="0" dirty="0"/>
          </a:p>
          <a:p>
            <a:r>
              <a:rPr lang="en-US" baseline="0" dirty="0"/>
              <a:t>Decoy traffic should not be identifiable. This should be even the case for the node generating the decoy traffic.</a:t>
            </a:r>
          </a:p>
          <a:p>
            <a:endParaRPr lang="en-US" baseline="0" dirty="0"/>
          </a:p>
          <a:p>
            <a:r>
              <a:rPr lang="en-US" baseline="0" dirty="0"/>
              <a:t>We keep the known attacks (and not only the anonymity) in mind wen creating our protocol.</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11</a:t>
            </a:fld>
            <a:endParaRPr lang="en-US"/>
          </a:p>
        </p:txBody>
      </p:sp>
    </p:spTree>
    <p:extLst>
      <p:ext uri="{BB962C8B-B14F-4D97-AF65-F5344CB8AC3E}">
        <p14:creationId xmlns:p14="http://schemas.microsoft.com/office/powerpoint/2010/main" val="172172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MV is a mixing system but unlike other mixer systems, a MV mixer, or router as we call it, is unaware of what it is doing. </a:t>
            </a:r>
          </a:p>
          <a:p>
            <a:endParaRPr lang="en-US" dirty="0"/>
          </a:p>
          <a:p>
            <a:r>
              <a:rPr lang="en-US" dirty="0"/>
              <a:t>Any modification to parts of the message may be either to add complexity to the real message or simply is a decoy operation. </a:t>
            </a:r>
          </a:p>
          <a:p>
            <a:endParaRPr lang="en-US" dirty="0"/>
          </a:p>
          <a:p>
            <a:r>
              <a:rPr lang="en-US" dirty="0"/>
              <a:t>Message sizes may increase or decrease randomly in message and decoy traffic and are hidden within a normal common transport protocol for chat or email.</a:t>
            </a:r>
          </a:p>
          <a:p>
            <a:endParaRPr lang="en-US" dirty="0"/>
          </a:p>
          <a:p>
            <a:r>
              <a:rPr lang="en-US" b="1" dirty="0"/>
              <a:t>[CLICK]</a:t>
            </a:r>
          </a:p>
          <a:p>
            <a:endParaRPr lang="en-US" dirty="0"/>
          </a:p>
          <a:p>
            <a:r>
              <a:rPr lang="en-US" dirty="0"/>
              <a:t>And all this lot is always controlled by the original sender of a message. He always has full control</a:t>
            </a:r>
          </a:p>
        </p:txBody>
      </p:sp>
      <p:sp>
        <p:nvSpPr>
          <p:cNvPr id="4" name="Foliennummernplatzhalter 3"/>
          <p:cNvSpPr>
            <a:spLocks noGrp="1"/>
          </p:cNvSpPr>
          <p:nvPr>
            <p:ph type="sldNum" sz="quarter" idx="5"/>
          </p:nvPr>
        </p:nvSpPr>
        <p:spPr/>
        <p:txBody>
          <a:bodyPr/>
          <a:lstStyle/>
          <a:p>
            <a:fld id="{C74E9D85-DF9D-4188-8A56-78BB35FEB9A0}" type="slidenum">
              <a:rPr lang="en-US" smtClean="0"/>
              <a:t>12</a:t>
            </a:fld>
            <a:endParaRPr lang="en-US"/>
          </a:p>
        </p:txBody>
      </p:sp>
    </p:spTree>
    <p:extLst>
      <p:ext uri="{BB962C8B-B14F-4D97-AF65-F5344CB8AC3E}">
        <p14:creationId xmlns:p14="http://schemas.microsoft.com/office/powerpoint/2010/main" val="384980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And how do we send messages?</a:t>
            </a:r>
          </a:p>
          <a:p>
            <a:endParaRPr lang="en-US" dirty="0"/>
          </a:p>
          <a:p>
            <a:r>
              <a:rPr lang="en-US" dirty="0"/>
              <a:t>We</a:t>
            </a:r>
            <a:r>
              <a:rPr lang="en-US" baseline="0" dirty="0"/>
              <a:t> send a message through several </a:t>
            </a:r>
            <a:r>
              <a:rPr lang="en-US" baseline="0" dirty="0" err="1"/>
              <a:t>VortexNodes</a:t>
            </a:r>
            <a:r>
              <a:rPr lang="en-US" baseline="0" dirty="0"/>
              <a:t>. Each node consists of an always connected user owned device such as a mobile phone </a:t>
            </a:r>
            <a:r>
              <a:rPr lang="en-US" b="1" baseline="0" dirty="0"/>
              <a:t>[CLICK]</a:t>
            </a:r>
            <a:r>
              <a:rPr lang="en-US" baseline="0" dirty="0"/>
              <a:t> or a tablet </a:t>
            </a:r>
            <a:r>
              <a:rPr lang="en-US" b="1" baseline="0" dirty="0"/>
              <a:t>[CLICK]</a:t>
            </a:r>
            <a:r>
              <a:rPr lang="en-US" baseline="0" dirty="0"/>
              <a:t> and a transport layer infrastructure (which may be something like a </a:t>
            </a:r>
            <a:r>
              <a:rPr lang="en-US" baseline="0" dirty="0" err="1"/>
              <a:t>gmail</a:t>
            </a:r>
            <a:r>
              <a:rPr lang="en-US" baseline="0" dirty="0"/>
              <a:t> </a:t>
            </a:r>
            <a:r>
              <a:rPr lang="en-US" b="1" baseline="0" dirty="0"/>
              <a:t>[click] </a:t>
            </a:r>
            <a:r>
              <a:rPr lang="en-US" baseline="0" dirty="0"/>
              <a:t>or Yahoo [</a:t>
            </a:r>
            <a:r>
              <a:rPr lang="en-US" b="1" baseline="0" dirty="0"/>
              <a:t>CLICK]</a:t>
            </a:r>
            <a:r>
              <a:rPr lang="en-US" baseline="0" dirty="0"/>
              <a:t> account).</a:t>
            </a:r>
          </a:p>
          <a:p>
            <a:endParaRPr lang="en-US" baseline="0" dirty="0"/>
          </a:p>
          <a:p>
            <a:r>
              <a:rPr lang="en-US" baseline="0" dirty="0"/>
              <a:t>The messages sent by the system look like regular, machine generated messages such as password recovery requests or monitoring messages containing custom imagery. We hide our </a:t>
            </a:r>
            <a:r>
              <a:rPr lang="en-US" baseline="0" dirty="0" err="1"/>
              <a:t>VortexMessage</a:t>
            </a:r>
            <a:r>
              <a:rPr lang="en-US" baseline="0" dirty="0"/>
              <a:t> within these images using steganographic algorithms such as F5.</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13</a:t>
            </a:fld>
            <a:endParaRPr lang="en-US"/>
          </a:p>
        </p:txBody>
      </p:sp>
    </p:spTree>
    <p:extLst>
      <p:ext uri="{BB962C8B-B14F-4D97-AF65-F5344CB8AC3E}">
        <p14:creationId xmlns:p14="http://schemas.microsoft.com/office/powerpoint/2010/main" val="152237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US" dirty="0"/>
              <a:t>Each receiving</a:t>
            </a:r>
            <a:r>
              <a:rPr lang="en-US" baseline="0" dirty="0"/>
              <a:t> node gets with a message a couple of payload blocks and the instructions how to handle them.</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applied operations result in either a bigger, same sized or smaller block.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 node is unaware if the received or sent block (and this is special) is decoy or real message traffic. This applies even if the decoy is generated on the very same system.</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And even better: All implemented algorithms have alternatives. A sender may decide on the kind of operations such as encryption and its parameters. If AES is no longer suitable an alternative, such as camelia in this case, has been defined for each algorithm. Nodes are able to signal their capabilities and a sender may freely choose from them.</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14</a:t>
            </a:fld>
            <a:endParaRPr lang="en-US"/>
          </a:p>
        </p:txBody>
      </p:sp>
    </p:spTree>
    <p:extLst>
      <p:ext uri="{BB962C8B-B14F-4D97-AF65-F5344CB8AC3E}">
        <p14:creationId xmlns:p14="http://schemas.microsoft.com/office/powerpoint/2010/main" val="3695953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15</a:t>
            </a:fld>
            <a:endParaRPr lang="en-US"/>
          </a:p>
        </p:txBody>
      </p:sp>
    </p:spTree>
    <p:extLst>
      <p:ext uri="{BB962C8B-B14F-4D97-AF65-F5344CB8AC3E}">
        <p14:creationId xmlns:p14="http://schemas.microsoft.com/office/powerpoint/2010/main" val="3279953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a sender,</a:t>
            </a:r>
            <a:r>
              <a:rPr lang="en-US" baseline="0" dirty="0"/>
              <a:t> which is a </a:t>
            </a:r>
            <a:r>
              <a:rPr lang="en-US" baseline="0" dirty="0" err="1"/>
              <a:t>VortexNode</a:t>
            </a:r>
            <a:r>
              <a:rPr lang="en-US" baseline="0" dirty="0"/>
              <a:t>, </a:t>
            </a:r>
            <a:r>
              <a:rPr lang="en-US" dirty="0"/>
              <a:t>sends a message through other </a:t>
            </a:r>
            <a:r>
              <a:rPr lang="en-US" dirty="0" err="1"/>
              <a:t>VortexNodes</a:t>
            </a:r>
            <a:r>
              <a:rPr lang="en-US" dirty="0"/>
              <a:t>. Any of the nodes may be the sender or the recipient of a message.</a:t>
            </a:r>
          </a:p>
          <a:p>
            <a:endParaRPr lang="en-US" dirty="0"/>
          </a:p>
          <a:p>
            <a:r>
              <a:rPr lang="en-US" dirty="0"/>
              <a:t>The message properties are controlled by the builder of the routing</a:t>
            </a:r>
            <a:r>
              <a:rPr lang="en-US" baseline="0" dirty="0"/>
              <a:t> block which we call “Routing Block Builder” or RBB. This is typically the original sender but may be the recipient in the case of a reply block. </a:t>
            </a:r>
          </a:p>
          <a:p>
            <a:endParaRPr lang="en-US" baseline="0" dirty="0"/>
          </a:p>
          <a:p>
            <a:r>
              <a:rPr lang="en-US" baseline="0" dirty="0"/>
              <a:t>No node may talk to another node unless the public key of the receiving node is known.</a:t>
            </a:r>
          </a:p>
          <a:p>
            <a:endParaRPr lang="en-US" baseline="0" dirty="0"/>
          </a:p>
          <a:p>
            <a:r>
              <a:rPr lang="en-US" baseline="0" dirty="0"/>
              <a:t>In our protocol we refer to a sender of a </a:t>
            </a:r>
            <a:r>
              <a:rPr lang="en-US" baseline="0" dirty="0" err="1"/>
              <a:t>VortexMessage</a:t>
            </a:r>
            <a:r>
              <a:rPr lang="en-US" baseline="0" dirty="0"/>
              <a:t> on the transport layer as sending respectively receiving peer. The original sender of the message is referred as “Sender” and the final recipient as “Recipient”.</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16</a:t>
            </a:fld>
            <a:endParaRPr lang="en-US"/>
          </a:p>
        </p:txBody>
      </p:sp>
    </p:spTree>
    <p:extLst>
      <p:ext uri="{BB962C8B-B14F-4D97-AF65-F5344CB8AC3E}">
        <p14:creationId xmlns:p14="http://schemas.microsoft.com/office/powerpoint/2010/main" val="2185032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when a </a:t>
            </a:r>
            <a:r>
              <a:rPr lang="en-US" dirty="0" err="1"/>
              <a:t>VortexNode</a:t>
            </a:r>
            <a:r>
              <a:rPr lang="en-US" baseline="0" dirty="0"/>
              <a:t> receives a message on the transport layer (say a email on my Gmail account) </a:t>
            </a:r>
          </a:p>
          <a:p>
            <a:endParaRPr lang="en-US" baseline="0" dirty="0"/>
          </a:p>
          <a:p>
            <a:r>
              <a:rPr lang="en-US" b="1" baseline="0" dirty="0"/>
              <a:t>[click] </a:t>
            </a:r>
          </a:p>
          <a:p>
            <a:endParaRPr lang="en-US" baseline="0" dirty="0"/>
          </a:p>
          <a:p>
            <a:r>
              <a:rPr lang="en-US" baseline="0" dirty="0"/>
              <a:t>the imagery of the email is searched for a </a:t>
            </a:r>
            <a:r>
              <a:rPr lang="en-US" baseline="0" dirty="0" err="1"/>
              <a:t>steganographically</a:t>
            </a:r>
            <a:r>
              <a:rPr lang="en-US" baseline="0" dirty="0"/>
              <a:t> hidden message and extracts an encrypted stream candidate </a:t>
            </a:r>
          </a:p>
          <a:p>
            <a:endParaRPr lang="en-US" baseline="0" dirty="0"/>
          </a:p>
          <a:p>
            <a:r>
              <a:rPr lang="en-US" b="1" baseline="0" dirty="0"/>
              <a:t>[click]</a:t>
            </a:r>
          </a:p>
          <a:p>
            <a:endParaRPr lang="en-US" baseline="0" dirty="0"/>
          </a:p>
          <a:p>
            <a:r>
              <a:rPr lang="en-US" baseline="0" dirty="0"/>
              <a:t>The Imagery and the text are machine generated messages such as reports, QR-Codes, Graphs and similar, changing imagery.</a:t>
            </a:r>
          </a:p>
          <a:p>
            <a:endParaRPr lang="en-US" baseline="0" dirty="0"/>
          </a:p>
          <a:p>
            <a:r>
              <a:rPr lang="en-US" b="1" baseline="0" dirty="0"/>
              <a:t>[CLICK] </a:t>
            </a:r>
          </a:p>
          <a:p>
            <a:endParaRPr lang="en-US" baseline="0" dirty="0"/>
          </a:p>
          <a:p>
            <a:r>
              <a:rPr lang="en-US" baseline="0" dirty="0"/>
              <a:t>And within these images we hide our messages.</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17</a:t>
            </a:fld>
            <a:endParaRPr lang="en-US"/>
          </a:p>
        </p:txBody>
      </p:sp>
    </p:spTree>
    <p:extLst>
      <p:ext uri="{BB962C8B-B14F-4D97-AF65-F5344CB8AC3E}">
        <p14:creationId xmlns:p14="http://schemas.microsoft.com/office/powerpoint/2010/main" val="755635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extracted stream has the following building block structure…</a:t>
            </a:r>
          </a:p>
          <a:p>
            <a:endParaRPr lang="en-US" dirty="0"/>
          </a:p>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18</a:t>
            </a:fld>
            <a:endParaRPr lang="en-US"/>
          </a:p>
        </p:txBody>
      </p:sp>
    </p:spTree>
    <p:extLst>
      <p:ext uri="{BB962C8B-B14F-4D97-AF65-F5344CB8AC3E}">
        <p14:creationId xmlns:p14="http://schemas.microsoft.com/office/powerpoint/2010/main" val="1687052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header contains an “ephemeral</a:t>
            </a:r>
            <a:r>
              <a:rPr lang="en-US" baseline="0" dirty="0"/>
              <a:t> ID” which is a short term pseudonym of the sender and is cryptographically signed,</a:t>
            </a:r>
          </a:p>
          <a:p>
            <a:endParaRPr lang="en-US" baseline="0" dirty="0"/>
          </a:p>
          <a:p>
            <a:r>
              <a:rPr lang="en-US" baseline="0" dirty="0"/>
              <a:t>Furthermore it contains a serial with a validity interval for replay protection and house keeping and may contain header requests or assigned proof of works (which are required to protect from flooding attacks).</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21</a:t>
            </a:fld>
            <a:endParaRPr lang="en-US"/>
          </a:p>
        </p:txBody>
      </p:sp>
    </p:spTree>
    <p:extLst>
      <p:ext uri="{BB962C8B-B14F-4D97-AF65-F5344CB8AC3E}">
        <p14:creationId xmlns:p14="http://schemas.microsoft.com/office/powerpoint/2010/main" val="3511361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following slide set is a short intro in MV </a:t>
            </a:r>
          </a:p>
          <a:p>
            <a:r>
              <a:rPr lang="en-US" dirty="0"/>
              <a:t>A system suitable for anonymous communication even in censored environments.</a:t>
            </a:r>
          </a:p>
        </p:txBody>
      </p:sp>
      <p:sp>
        <p:nvSpPr>
          <p:cNvPr id="4" name="Foliennummernplatzhalter 3"/>
          <p:cNvSpPr>
            <a:spLocks noGrp="1"/>
          </p:cNvSpPr>
          <p:nvPr>
            <p:ph type="sldNum" sz="quarter" idx="5"/>
          </p:nvPr>
        </p:nvSpPr>
        <p:spPr/>
        <p:txBody>
          <a:bodyPr/>
          <a:lstStyle/>
          <a:p>
            <a:fld id="{C74E9D85-DF9D-4188-8A56-78BB35FEB9A0}" type="slidenum">
              <a:rPr lang="en-US" smtClean="0"/>
              <a:t>2</a:t>
            </a:fld>
            <a:endParaRPr lang="en-US"/>
          </a:p>
        </p:txBody>
      </p:sp>
    </p:spTree>
    <p:extLst>
      <p:ext uri="{BB962C8B-B14F-4D97-AF65-F5344CB8AC3E}">
        <p14:creationId xmlns:p14="http://schemas.microsoft.com/office/powerpoint/2010/main" val="4119033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a:t>
            </a:r>
            <a:r>
              <a:rPr lang="en-US" dirty="0" err="1"/>
              <a:t>eID</a:t>
            </a:r>
            <a:r>
              <a:rPr lang="en-US" dirty="0"/>
              <a:t> is</a:t>
            </a:r>
            <a:r>
              <a:rPr lang="en-US" baseline="0" dirty="0"/>
              <a:t> an asymmetric key. It has first to be allocated by the sender.</a:t>
            </a:r>
          </a:p>
          <a:p>
            <a:endParaRPr lang="en-US" baseline="0" dirty="0"/>
          </a:p>
          <a:p>
            <a:r>
              <a:rPr lang="en-US" baseline="0" dirty="0"/>
              <a:t>The </a:t>
            </a:r>
            <a:r>
              <a:rPr lang="en-US" baseline="0" dirty="0" err="1"/>
              <a:t>eID</a:t>
            </a:r>
            <a:r>
              <a:rPr lang="en-US" baseline="0" dirty="0"/>
              <a:t> maps to a custom storage for this ephemeral identity for routing payloads.</a:t>
            </a:r>
          </a:p>
          <a:p>
            <a:endParaRPr lang="en-US" baseline="0" dirty="0"/>
          </a:p>
          <a:p>
            <a:r>
              <a:rPr lang="en-US" baseline="0" dirty="0"/>
              <a:t>Furthermore it has quotas assigned limiting the number of incoming messages with payload blocks as well as the number of outgoing bytes.</a:t>
            </a:r>
          </a:p>
          <a:p>
            <a:endParaRPr lang="en-US" baseline="0" dirty="0"/>
          </a:p>
          <a:p>
            <a:r>
              <a:rPr lang="en-US" baseline="0" dirty="0"/>
              <a:t>The workspace contains the payload blocks received for this </a:t>
            </a:r>
            <a:r>
              <a:rPr lang="en-US" baseline="0" dirty="0" err="1"/>
              <a:t>eID</a:t>
            </a:r>
            <a:r>
              <a:rPr lang="en-US" baseline="0" dirty="0"/>
              <a:t>, the routing blocks to be processed and the operations required to assemble subsequent payload blocks.</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22</a:t>
            </a:fld>
            <a:endParaRPr lang="en-US"/>
          </a:p>
        </p:txBody>
      </p:sp>
    </p:spTree>
    <p:extLst>
      <p:ext uri="{BB962C8B-B14F-4D97-AF65-F5344CB8AC3E}">
        <p14:creationId xmlns:p14="http://schemas.microsoft.com/office/powerpoint/2010/main" val="1559571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routing block contains:</a:t>
            </a:r>
          </a:p>
          <a:p>
            <a:endParaRPr lang="en-US" dirty="0"/>
          </a:p>
          <a:p>
            <a:r>
              <a:rPr lang="en-US" dirty="0"/>
              <a:t>The</a:t>
            </a:r>
            <a:r>
              <a:rPr lang="en-US" baseline="0" dirty="0"/>
              <a:t> operations required for handling the incoming payload blocks.</a:t>
            </a:r>
          </a:p>
          <a:p>
            <a:endParaRPr lang="en-US" baseline="0" dirty="0"/>
          </a:p>
          <a:p>
            <a:r>
              <a:rPr lang="en-US" baseline="0" dirty="0"/>
              <a:t>And routing combos containing all the pre-encrypted blocks required for the subsequent message as well as the instructions on how to compose them. Furthermore the routing combo contains the blending instructions as well as the transport layer address for the subsequent nodes.</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23</a:t>
            </a:fld>
            <a:endParaRPr lang="en-US"/>
          </a:p>
        </p:txBody>
      </p:sp>
    </p:spTree>
    <p:extLst>
      <p:ext uri="{BB962C8B-B14F-4D97-AF65-F5344CB8AC3E}">
        <p14:creationId xmlns:p14="http://schemas.microsoft.com/office/powerpoint/2010/main" val="1132021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operations themselves are simple.</a:t>
            </a:r>
          </a:p>
          <a:p>
            <a:endParaRPr lang="en-US" dirty="0"/>
          </a:p>
          <a:p>
            <a:r>
              <a:rPr lang="en-US" dirty="0"/>
              <a:t>We have an operation to split and merge a payload block.</a:t>
            </a:r>
          </a:p>
          <a:p>
            <a:endParaRPr lang="en-US" dirty="0"/>
          </a:p>
          <a:p>
            <a:r>
              <a:rPr lang="en-US" dirty="0"/>
              <a:t>We have an operation to encrypt and decrypt a payload  block and we have a operation to add or remove redundancy information.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r>
              <a:rPr lang="en-US" dirty="0"/>
              <a:t>This is actually where the magic happens.</a:t>
            </a:r>
          </a:p>
          <a:p>
            <a:endParaRPr lang="en-US" dirty="0"/>
          </a:p>
          <a:p>
            <a:r>
              <a:rPr lang="en-US" dirty="0"/>
              <a:t>There</a:t>
            </a:r>
            <a:r>
              <a:rPr lang="en-US" baseline="0" dirty="0"/>
              <a:t> is actually a fourth operation called mapping available which simply maps one ID to another for operational reasons.</a:t>
            </a:r>
            <a:endParaRPr lang="en-US" dirty="0"/>
          </a:p>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24</a:t>
            </a:fld>
            <a:endParaRPr lang="en-US"/>
          </a:p>
        </p:txBody>
      </p:sp>
    </p:spTree>
    <p:extLst>
      <p:ext uri="{BB962C8B-B14F-4D97-AF65-F5344CB8AC3E}">
        <p14:creationId xmlns:p14="http://schemas.microsoft.com/office/powerpoint/2010/main" val="3520029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redundancy operation forms the core of our</a:t>
            </a:r>
            <a:r>
              <a:rPr lang="en-US" baseline="0" dirty="0"/>
              <a:t> system and is thus described here closer. It consists of three steps:</a:t>
            </a:r>
          </a:p>
          <a:p>
            <a:endParaRPr lang="en-US" baseline="0" dirty="0"/>
          </a:p>
          <a:p>
            <a:r>
              <a:rPr lang="en-US" baseline="0" dirty="0"/>
              <a:t>Padding, adding the redundancy information, and encrypting the resulting blocks.</a:t>
            </a:r>
          </a:p>
          <a:p>
            <a:endParaRPr lang="en-US" baseline="0" dirty="0"/>
          </a:p>
          <a:p>
            <a:r>
              <a:rPr lang="en-US" baseline="0" dirty="0"/>
              <a:t>At the end we have n blocks where as any n-m blocks are sufficient to recover the transferred information.</a:t>
            </a:r>
          </a:p>
          <a:p>
            <a:endParaRPr lang="en-US" baseline="0" dirty="0"/>
          </a:p>
          <a:p>
            <a:r>
              <a:rPr lang="en-US" baseline="0" dirty="0"/>
              <a:t>To make sure that we do not leak sizing information through the padding we apply a specialized padding.</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25</a:t>
            </a:fld>
            <a:endParaRPr lang="en-US"/>
          </a:p>
        </p:txBody>
      </p:sp>
    </p:spTree>
    <p:extLst>
      <p:ext uri="{BB962C8B-B14F-4D97-AF65-F5344CB8AC3E}">
        <p14:creationId xmlns:p14="http://schemas.microsoft.com/office/powerpoint/2010/main" val="1495099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general idea behind the padding is that any padding value p for a message is valid. We calculate the length of the original message by calculating p mod the size of the resulting</a:t>
            </a:r>
            <a:r>
              <a:rPr lang="en-US" baseline="0" dirty="0"/>
              <a:t> block on the recipient side.</a:t>
            </a:r>
          </a:p>
          <a:p>
            <a:endParaRPr lang="en-US" baseline="0" dirty="0"/>
          </a:p>
          <a:p>
            <a:r>
              <a:rPr lang="en-US" baseline="0" dirty="0"/>
              <a:t>The value p is calculated by using the length of the message to be padded plus a random stuffing (which reflect additional bytes) in the message plus a random number of block sizes (which will fall off with the modulo operation.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(click)</a:t>
            </a:r>
            <a:endParaRPr lang="en-US" dirty="0"/>
          </a:p>
          <a:p>
            <a:endParaRPr lang="en-US" baseline="0" dirty="0"/>
          </a:p>
          <a:p>
            <a:r>
              <a:rPr lang="en-US" baseline="0" dirty="0"/>
              <a:t>The message itself is built by </a:t>
            </a:r>
          </a:p>
          <a:p>
            <a:endParaRPr lang="en-US" baseline="0" dirty="0"/>
          </a:p>
          <a:p>
            <a:r>
              <a:rPr lang="en-US" baseline="0" dirty="0"/>
              <a:t>(click) concatenating p as an four byte unsigned integer</a:t>
            </a:r>
          </a:p>
          <a:p>
            <a:r>
              <a:rPr lang="en-US" baseline="0" dirty="0"/>
              <a:t>(click) with the message to be padded</a:t>
            </a:r>
          </a:p>
          <a:p>
            <a:r>
              <a:rPr lang="en-US" baseline="0" dirty="0"/>
              <a:t>(click) and a stream of values from a seeded random number generator.</a:t>
            </a:r>
          </a:p>
          <a:p>
            <a:endParaRPr lang="en-US" baseline="0" dirty="0"/>
          </a:p>
        </p:txBody>
      </p:sp>
      <p:sp>
        <p:nvSpPr>
          <p:cNvPr id="4" name="Foliennummernplatzhalter 3"/>
          <p:cNvSpPr>
            <a:spLocks noGrp="1"/>
          </p:cNvSpPr>
          <p:nvPr>
            <p:ph type="sldNum" sz="quarter" idx="5"/>
          </p:nvPr>
        </p:nvSpPr>
        <p:spPr/>
        <p:txBody>
          <a:bodyPr/>
          <a:lstStyle/>
          <a:p>
            <a:fld id="{C74E9D85-DF9D-4188-8A56-78BB35FEB9A0}" type="slidenum">
              <a:rPr lang="en-US" smtClean="0"/>
              <a:t>26</a:t>
            </a:fld>
            <a:endParaRPr lang="en-US"/>
          </a:p>
        </p:txBody>
      </p:sp>
    </p:spTree>
    <p:extLst>
      <p:ext uri="{BB962C8B-B14F-4D97-AF65-F5344CB8AC3E}">
        <p14:creationId xmlns:p14="http://schemas.microsoft.com/office/powerpoint/2010/main" val="3157721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calculation is done by </a:t>
            </a:r>
          </a:p>
          <a:p>
            <a:endParaRPr lang="en-US" dirty="0"/>
          </a:p>
          <a:p>
            <a:r>
              <a:rPr lang="en-US" dirty="0"/>
              <a:t>(click) taking the length of the unpadded message</a:t>
            </a:r>
          </a:p>
          <a:p>
            <a:r>
              <a:rPr lang="en-US" dirty="0"/>
              <a:t>(click) then calculating the minimum block size of the final message </a:t>
            </a:r>
          </a:p>
          <a:p>
            <a:r>
              <a:rPr lang="en-US" dirty="0"/>
              <a:t>(click)</a:t>
            </a:r>
            <a:r>
              <a:rPr lang="en-US" baseline="0" dirty="0"/>
              <a:t> then calculating the padded size of the message accommodating at least the message and the stuffing</a:t>
            </a:r>
          </a:p>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27</a:t>
            </a:fld>
            <a:endParaRPr lang="en-US"/>
          </a:p>
        </p:txBody>
      </p:sp>
    </p:spTree>
    <p:extLst>
      <p:ext uri="{BB962C8B-B14F-4D97-AF65-F5344CB8AC3E}">
        <p14:creationId xmlns:p14="http://schemas.microsoft.com/office/powerpoint/2010/main" val="3973364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have some randomly chosen values by the RBB which are</a:t>
            </a:r>
          </a:p>
          <a:p>
            <a:endParaRPr lang="en-US" dirty="0"/>
          </a:p>
          <a:p>
            <a:r>
              <a:rPr lang="en-US" dirty="0"/>
              <a:t>(click) C2 representing the size of the stuffing. This is required so that we are unable to determine a possible length of the message when knowing the </a:t>
            </a:r>
            <a:r>
              <a:rPr lang="en-US" dirty="0" err="1"/>
              <a:t>blocksize</a:t>
            </a:r>
            <a:r>
              <a:rPr lang="en-US" baseline="0" dirty="0"/>
              <a:t> of the encryption and the number of resulting blocks.</a:t>
            </a:r>
            <a:r>
              <a:rPr lang="en-US" dirty="0"/>
              <a:t> </a:t>
            </a:r>
          </a:p>
          <a:p>
            <a:endParaRPr lang="en-US" dirty="0"/>
          </a:p>
          <a:p>
            <a:r>
              <a:rPr lang="en-US" dirty="0"/>
              <a:t>(click)</a:t>
            </a:r>
            <a:r>
              <a:rPr lang="en-US" baseline="0" dirty="0"/>
              <a:t> and C1 representing the number of </a:t>
            </a:r>
            <a:r>
              <a:rPr lang="en-US" baseline="0" dirty="0" err="1"/>
              <a:t>len</a:t>
            </a:r>
            <a:r>
              <a:rPr lang="en-US" baseline="0" dirty="0"/>
              <a:t>(X)-4 falling away with the modulo operation.</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28</a:t>
            </a:fld>
            <a:endParaRPr lang="en-US"/>
          </a:p>
        </p:txBody>
      </p:sp>
    </p:spTree>
    <p:extLst>
      <p:ext uri="{BB962C8B-B14F-4D97-AF65-F5344CB8AC3E}">
        <p14:creationId xmlns:p14="http://schemas.microsoft.com/office/powerpoint/2010/main" val="3543582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have now padded</a:t>
            </a:r>
            <a:r>
              <a:rPr lang="en-US" baseline="0" dirty="0"/>
              <a:t> the message in a way the we do no longer require padding in the subsequent operations.</a:t>
            </a:r>
          </a:p>
          <a:p>
            <a:endParaRPr lang="en-US" baseline="0" dirty="0"/>
          </a:p>
          <a:p>
            <a:r>
              <a:rPr lang="en-US" baseline="0" dirty="0"/>
              <a:t>Furthermore the padding des no longer leak successful operation reversal.</a:t>
            </a:r>
          </a:p>
          <a:p>
            <a:endParaRPr lang="en-US" baseline="0" dirty="0"/>
          </a:p>
          <a:p>
            <a:r>
              <a:rPr lang="en-US" baseline="0" dirty="0"/>
              <a:t>(click) </a:t>
            </a:r>
          </a:p>
          <a:p>
            <a:endParaRPr lang="en-US" baseline="0" dirty="0"/>
          </a:p>
          <a:p>
            <a:r>
              <a:rPr lang="en-US" baseline="0" dirty="0"/>
              <a:t>Now we apply the Reed-Solomon operation. As an interlude. Nowadays we use this operation heavily in RAID6 systems to add scalable redundancy,</a:t>
            </a:r>
          </a:p>
          <a:p>
            <a:endParaRPr lang="en-US" baseline="0" dirty="0"/>
          </a:p>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29</a:t>
            </a:fld>
            <a:endParaRPr lang="en-US"/>
          </a:p>
        </p:txBody>
      </p:sp>
    </p:spTree>
    <p:extLst>
      <p:ext uri="{BB962C8B-B14F-4D97-AF65-F5344CB8AC3E}">
        <p14:creationId xmlns:p14="http://schemas.microsoft.com/office/powerpoint/2010/main" val="1653102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(click)</a:t>
            </a:r>
          </a:p>
          <a:p>
            <a:endParaRPr lang="en-US" dirty="0"/>
          </a:p>
          <a:p>
            <a:r>
              <a:rPr lang="en-US" dirty="0"/>
              <a:t>First we align the padded</a:t>
            </a:r>
            <a:r>
              <a:rPr lang="en-US" baseline="0" dirty="0"/>
              <a:t> data stream as a matrix with n-m rows</a:t>
            </a:r>
          </a:p>
          <a:p>
            <a:endParaRPr lang="en-US" baseline="0" dirty="0"/>
          </a:p>
          <a:p>
            <a:r>
              <a:rPr lang="en-US" baseline="0" dirty="0"/>
              <a:t>(click)</a:t>
            </a:r>
          </a:p>
          <a:p>
            <a:endParaRPr lang="en-US" baseline="0" dirty="0"/>
          </a:p>
          <a:p>
            <a:r>
              <a:rPr lang="en-US" baseline="0" dirty="0"/>
              <a:t>We then create a dispersal matrix by creating a </a:t>
            </a:r>
            <a:r>
              <a:rPr lang="en-US" baseline="0" dirty="0" err="1"/>
              <a:t>vandermonde</a:t>
            </a:r>
            <a:r>
              <a:rPr lang="en-US" baseline="0" dirty="0"/>
              <a:t> matrix. Actually, any matrix would do as long as a matrices resulting in deleting sufficient rows to form  a square matrix are invertible.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a:t>
            </a:r>
          </a:p>
          <a:p>
            <a:endParaRPr lang="en-US" baseline="0" dirty="0"/>
          </a:p>
          <a:p>
            <a:r>
              <a:rPr lang="en-US" baseline="0" dirty="0"/>
              <a:t>we then multiply the two matrices over a finite field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a:t>
            </a:r>
          </a:p>
          <a:p>
            <a:endParaRPr lang="en-US" baseline="0" dirty="0"/>
          </a:p>
          <a:p>
            <a:r>
              <a:rPr lang="en-US" baseline="0" dirty="0"/>
              <a:t>And extract the rows of the resulting matrix as payload blocks</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30</a:t>
            </a:fld>
            <a:endParaRPr lang="en-US"/>
          </a:p>
        </p:txBody>
      </p:sp>
    </p:spTree>
    <p:extLst>
      <p:ext uri="{BB962C8B-B14F-4D97-AF65-F5344CB8AC3E}">
        <p14:creationId xmlns:p14="http://schemas.microsoft.com/office/powerpoint/2010/main" val="3845068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only thing left is the encryption step.</a:t>
            </a:r>
          </a:p>
          <a:p>
            <a:endParaRPr lang="en-US" dirty="0"/>
          </a:p>
          <a:p>
            <a:r>
              <a:rPr lang="en-US" dirty="0"/>
              <a:t>This step is required as the reed Solomon operation </a:t>
            </a:r>
            <a:r>
              <a:rPr lang="en-US" dirty="0" err="1"/>
              <a:t>leakes</a:t>
            </a:r>
            <a:r>
              <a:rPr lang="en-US" dirty="0"/>
              <a:t> its parameters.</a:t>
            </a:r>
            <a:r>
              <a:rPr lang="en-US" baseline="0" dirty="0"/>
              <a:t> This is shown in the graph.</a:t>
            </a:r>
          </a:p>
          <a:p>
            <a:endParaRPr lang="en-US" baseline="0" dirty="0"/>
          </a:p>
          <a:p>
            <a:r>
              <a:rPr lang="en-US" baseline="0" dirty="0"/>
              <a:t>(click) When not encrypted we clearly see an </a:t>
            </a:r>
            <a:r>
              <a:rPr lang="en-US" baseline="0" dirty="0" err="1"/>
              <a:t>identifiale</a:t>
            </a:r>
            <a:r>
              <a:rPr lang="en-US" baseline="0" dirty="0"/>
              <a:t> pattern when looking at the entropy.</a:t>
            </a:r>
          </a:p>
          <a:p>
            <a:r>
              <a:rPr lang="en-US" baseline="0" dirty="0"/>
              <a:t>(click) after the encryption step this pattern is gone again.</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31</a:t>
            </a:fld>
            <a:endParaRPr lang="en-US"/>
          </a:p>
        </p:txBody>
      </p:sp>
    </p:spTree>
    <p:extLst>
      <p:ext uri="{BB962C8B-B14F-4D97-AF65-F5344CB8AC3E}">
        <p14:creationId xmlns:p14="http://schemas.microsoft.com/office/powerpoint/2010/main" val="3912562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First we look at the question “why (and where) is anonymity important”</a:t>
            </a:r>
          </a:p>
          <a:p>
            <a:endParaRPr lang="en-US" dirty="0"/>
          </a:p>
          <a:p>
            <a:r>
              <a:rPr lang="en-US" dirty="0"/>
              <a:t>We then look at the predecessor systems and identify main problems of them</a:t>
            </a:r>
          </a:p>
          <a:p>
            <a:endParaRPr lang="en-US" dirty="0"/>
          </a:p>
          <a:p>
            <a:r>
              <a:rPr lang="en-US" dirty="0"/>
              <a:t>We then dive into the MessageVortex system and explain how we achieve anonymity and why our approach is better.</a:t>
            </a:r>
          </a:p>
          <a:p>
            <a:endParaRPr lang="en-US" dirty="0"/>
          </a:p>
          <a:p>
            <a:r>
              <a:rPr lang="en-US" dirty="0"/>
              <a:t>We then analyze our system and reconsider the lists of the downsides of other systems and compare them to MV</a:t>
            </a:r>
          </a:p>
        </p:txBody>
      </p:sp>
      <p:sp>
        <p:nvSpPr>
          <p:cNvPr id="4" name="Foliennummernplatzhalter 3"/>
          <p:cNvSpPr>
            <a:spLocks noGrp="1"/>
          </p:cNvSpPr>
          <p:nvPr>
            <p:ph type="sldNum" sz="quarter" idx="5"/>
          </p:nvPr>
        </p:nvSpPr>
        <p:spPr/>
        <p:txBody>
          <a:bodyPr/>
          <a:lstStyle/>
          <a:p>
            <a:fld id="{C74E9D85-DF9D-4188-8A56-78BB35FEB9A0}" type="slidenum">
              <a:rPr lang="en-US" smtClean="0"/>
              <a:t>3</a:t>
            </a:fld>
            <a:endParaRPr lang="en-US"/>
          </a:p>
        </p:txBody>
      </p:sp>
    </p:spTree>
    <p:extLst>
      <p:ext uri="{BB962C8B-B14F-4D97-AF65-F5344CB8AC3E}">
        <p14:creationId xmlns:p14="http://schemas.microsoft.com/office/powerpoint/2010/main" val="2105044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reverse operation is just</a:t>
            </a:r>
            <a:r>
              <a:rPr lang="en-US" baseline="0" dirty="0"/>
              <a:t> the inverse steps in the opposite order.</a:t>
            </a:r>
          </a:p>
          <a:p>
            <a:endParaRPr lang="en-US" baseline="0" dirty="0"/>
          </a:p>
          <a:p>
            <a:r>
              <a:rPr lang="en-US" baseline="0" dirty="0"/>
              <a:t>First pick any n-m blocks.</a:t>
            </a:r>
          </a:p>
          <a:p>
            <a:r>
              <a:rPr lang="en-US" baseline="0" dirty="0"/>
              <a:t>Decrypt the blocks with the key provided. And align as a matrix again.</a:t>
            </a:r>
          </a:p>
          <a:p>
            <a:r>
              <a:rPr lang="en-US" baseline="0" dirty="0"/>
              <a:t>Create the same dispersal matrix, eliminate the non-chosen block-rows and invert it</a:t>
            </a:r>
          </a:p>
          <a:p>
            <a:r>
              <a:rPr lang="en-US" baseline="0" dirty="0"/>
              <a:t>Multiply the two matrices over a finite field.</a:t>
            </a:r>
          </a:p>
          <a:p>
            <a:endParaRPr lang="en-US" baseline="0" dirty="0"/>
          </a:p>
          <a:p>
            <a:r>
              <a:rPr lang="en-US" baseline="0" dirty="0"/>
              <a:t>Calculate the message length by taking p mod </a:t>
            </a:r>
            <a:r>
              <a:rPr lang="en-US" baseline="0" dirty="0" err="1"/>
              <a:t>len</a:t>
            </a:r>
            <a:r>
              <a:rPr lang="en-US" baseline="0" dirty="0"/>
              <a:t>(X)-4.</a:t>
            </a:r>
          </a:p>
          <a:p>
            <a:endParaRPr lang="en-US" baseline="0" dirty="0"/>
          </a:p>
          <a:p>
            <a:r>
              <a:rPr lang="en-US" baseline="0" dirty="0"/>
              <a:t>Optionally you may verify the padding by seeding the specified PRNG and comparing the trailing bytes.</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32</a:t>
            </a:fld>
            <a:endParaRPr lang="en-US"/>
          </a:p>
        </p:txBody>
      </p:sp>
    </p:spTree>
    <p:extLst>
      <p:ext uri="{BB962C8B-B14F-4D97-AF65-F5344CB8AC3E}">
        <p14:creationId xmlns:p14="http://schemas.microsoft.com/office/powerpoint/2010/main" val="3651874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a:t>
            </a:r>
            <a:r>
              <a:rPr lang="en-US" baseline="0" dirty="0"/>
              <a:t> lets look at the processing of an incoming message in detail.</a:t>
            </a:r>
          </a:p>
          <a:p>
            <a:endParaRPr lang="en-US" baseline="0" dirty="0"/>
          </a:p>
          <a:p>
            <a:r>
              <a:rPr lang="en-US" baseline="0" dirty="0"/>
              <a:t>A transport layer message is received and the </a:t>
            </a:r>
            <a:r>
              <a:rPr lang="en-US" baseline="0" dirty="0" err="1"/>
              <a:t>vortexMessage</a:t>
            </a:r>
            <a:r>
              <a:rPr lang="en-US" baseline="0" dirty="0"/>
              <a:t> is extracted</a:t>
            </a:r>
          </a:p>
          <a:p>
            <a:endParaRPr lang="en-US" baseline="0" dirty="0"/>
          </a:p>
          <a:p>
            <a:r>
              <a:rPr lang="en-US" baseline="0" dirty="0"/>
              <a:t>(click)</a:t>
            </a:r>
          </a:p>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33</a:t>
            </a:fld>
            <a:endParaRPr lang="en-US"/>
          </a:p>
        </p:txBody>
      </p:sp>
    </p:spTree>
    <p:extLst>
      <p:ext uri="{BB962C8B-B14F-4D97-AF65-F5344CB8AC3E}">
        <p14:creationId xmlns:p14="http://schemas.microsoft.com/office/powerpoint/2010/main" val="3928086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decrypt the peer key using our host key and decrypt the inner message.</a:t>
            </a:r>
          </a:p>
          <a:p>
            <a:endParaRPr lang="en-US" dirty="0"/>
          </a:p>
          <a:p>
            <a:r>
              <a:rPr lang="en-US" dirty="0"/>
              <a:t>(click)</a:t>
            </a:r>
          </a:p>
        </p:txBody>
      </p:sp>
      <p:sp>
        <p:nvSpPr>
          <p:cNvPr id="4" name="Foliennummernplatzhalter 3"/>
          <p:cNvSpPr>
            <a:spLocks noGrp="1"/>
          </p:cNvSpPr>
          <p:nvPr>
            <p:ph type="sldNum" sz="quarter" idx="5"/>
          </p:nvPr>
        </p:nvSpPr>
        <p:spPr/>
        <p:txBody>
          <a:bodyPr/>
          <a:lstStyle/>
          <a:p>
            <a:fld id="{C74E9D85-DF9D-4188-8A56-78BB35FEB9A0}" type="slidenum">
              <a:rPr lang="en-US" smtClean="0"/>
              <a:t>34</a:t>
            </a:fld>
            <a:endParaRPr lang="en-US"/>
          </a:p>
        </p:txBody>
      </p:sp>
    </p:spTree>
    <p:extLst>
      <p:ext uri="{BB962C8B-B14F-4D97-AF65-F5344CB8AC3E}">
        <p14:creationId xmlns:p14="http://schemas.microsoft.com/office/powerpoint/2010/main" val="2594366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extract the sender key using again our host key and extract header and routing</a:t>
            </a:r>
            <a:r>
              <a:rPr lang="en-US" baseline="0" dirty="0"/>
              <a:t> block.</a:t>
            </a:r>
          </a:p>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35</a:t>
            </a:fld>
            <a:endParaRPr lang="en-US"/>
          </a:p>
        </p:txBody>
      </p:sp>
    </p:spTree>
    <p:extLst>
      <p:ext uri="{BB962C8B-B14F-4D97-AF65-F5344CB8AC3E}">
        <p14:creationId xmlns:p14="http://schemas.microsoft.com/office/powerpoint/2010/main" val="2162566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verify the signature, the state of the ephemeral id and apply the replay checks. Furthermore,</a:t>
            </a:r>
            <a:r>
              <a:rPr lang="en-US" baseline="0" dirty="0"/>
              <a:t> we need to check the incoming message quota.</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36</a:t>
            </a:fld>
            <a:endParaRPr lang="en-US"/>
          </a:p>
        </p:txBody>
      </p:sp>
    </p:spTree>
    <p:extLst>
      <p:ext uri="{BB962C8B-B14F-4D97-AF65-F5344CB8AC3E}">
        <p14:creationId xmlns:p14="http://schemas.microsoft.com/office/powerpoint/2010/main" val="2096281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process the requests if there are any.</a:t>
            </a:r>
          </a:p>
          <a:p>
            <a:endParaRPr lang="en-US" dirty="0"/>
          </a:p>
          <a:p>
            <a:r>
              <a:rPr lang="en-US" dirty="0"/>
              <a:t>Possible requests are:</a:t>
            </a:r>
          </a:p>
          <a:p>
            <a:r>
              <a:rPr lang="en-US" dirty="0"/>
              <a:t>Create an </a:t>
            </a:r>
            <a:r>
              <a:rPr lang="en-US" dirty="0" err="1"/>
              <a:t>eID</a:t>
            </a:r>
            <a:r>
              <a:rPr lang="en-US" dirty="0"/>
              <a:t>, query the nodes supported algorithms</a:t>
            </a:r>
            <a:r>
              <a:rPr lang="en-US" baseline="0" dirty="0"/>
              <a:t> and constraints, query or increase the quotas, request more routing nodes or replace an existing identity.</a:t>
            </a:r>
          </a:p>
          <a:p>
            <a:endParaRPr lang="en-US" baseline="0" dirty="0"/>
          </a:p>
          <a:p>
            <a:r>
              <a:rPr lang="en-US" baseline="0" dirty="0"/>
              <a:t>For some of the requests a proof of work is requested if not required.</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37</a:t>
            </a:fld>
            <a:endParaRPr lang="en-US"/>
          </a:p>
        </p:txBody>
      </p:sp>
    </p:spTree>
    <p:extLst>
      <p:ext uri="{BB962C8B-B14F-4D97-AF65-F5344CB8AC3E}">
        <p14:creationId xmlns:p14="http://schemas.microsoft.com/office/powerpoint/2010/main" val="4074777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then map the payloads into our workspace</a:t>
            </a:r>
          </a:p>
        </p:txBody>
      </p:sp>
      <p:sp>
        <p:nvSpPr>
          <p:cNvPr id="4" name="Foliennummernplatzhalter 3"/>
          <p:cNvSpPr>
            <a:spLocks noGrp="1"/>
          </p:cNvSpPr>
          <p:nvPr>
            <p:ph type="sldNum" sz="quarter" idx="5"/>
          </p:nvPr>
        </p:nvSpPr>
        <p:spPr/>
        <p:txBody>
          <a:bodyPr/>
          <a:lstStyle/>
          <a:p>
            <a:fld id="{C74E9D85-DF9D-4188-8A56-78BB35FEB9A0}" type="slidenum">
              <a:rPr lang="en-US" smtClean="0"/>
              <a:t>38</a:t>
            </a:fld>
            <a:endParaRPr lang="en-US"/>
          </a:p>
        </p:txBody>
      </p:sp>
    </p:spTree>
    <p:extLst>
      <p:ext uri="{BB962C8B-B14F-4D97-AF65-F5344CB8AC3E}">
        <p14:creationId xmlns:p14="http://schemas.microsoft.com/office/powerpoint/2010/main" val="167476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Next we do the same with the operations</a:t>
            </a:r>
            <a:r>
              <a:rPr lang="en-US" baseline="0" dirty="0"/>
              <a:t> provided</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39</a:t>
            </a:fld>
            <a:endParaRPr lang="en-US"/>
          </a:p>
        </p:txBody>
      </p:sp>
    </p:spTree>
    <p:extLst>
      <p:ext uri="{BB962C8B-B14F-4D97-AF65-F5344CB8AC3E}">
        <p14:creationId xmlns:p14="http://schemas.microsoft.com/office/powerpoint/2010/main" val="299254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Lastly we put the routing combos into the respective workspace. </a:t>
            </a:r>
          </a:p>
          <a:p>
            <a:endParaRPr lang="en-US" dirty="0"/>
          </a:p>
          <a:p>
            <a:r>
              <a:rPr lang="en-US" dirty="0"/>
              <a:t>These combos trigger the generation of a subsequent message and contain all the information required t assemble them.</a:t>
            </a:r>
          </a:p>
        </p:txBody>
      </p:sp>
      <p:sp>
        <p:nvSpPr>
          <p:cNvPr id="4" name="Foliennummernplatzhalter 3"/>
          <p:cNvSpPr>
            <a:spLocks noGrp="1"/>
          </p:cNvSpPr>
          <p:nvPr>
            <p:ph type="sldNum" sz="quarter" idx="5"/>
          </p:nvPr>
        </p:nvSpPr>
        <p:spPr/>
        <p:txBody>
          <a:bodyPr/>
          <a:lstStyle/>
          <a:p>
            <a:fld id="{C74E9D85-DF9D-4188-8A56-78BB35FEB9A0}" type="slidenum">
              <a:rPr lang="en-US" smtClean="0"/>
              <a:t>40</a:t>
            </a:fld>
            <a:endParaRPr lang="en-US"/>
          </a:p>
        </p:txBody>
      </p:sp>
    </p:spTree>
    <p:extLst>
      <p:ext uri="{BB962C8B-B14F-4D97-AF65-F5344CB8AC3E}">
        <p14:creationId xmlns:p14="http://schemas.microsoft.com/office/powerpoint/2010/main" val="3890316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How do we assemble a routing block and chose the routing?</a:t>
            </a:r>
          </a:p>
          <a:p>
            <a:endParaRPr lang="en-US" dirty="0"/>
          </a:p>
          <a:p>
            <a:r>
              <a:rPr lang="en-US" dirty="0"/>
              <a:t>In general we use </a:t>
            </a:r>
            <a:r>
              <a:rPr lang="en-US" dirty="0" err="1"/>
              <a:t>addRedundancy</a:t>
            </a:r>
            <a:r>
              <a:rPr lang="en-US" dirty="0"/>
              <a:t> to add decoy</a:t>
            </a:r>
            <a:r>
              <a:rPr lang="en-US" baseline="0" dirty="0"/>
              <a:t> traffic and use encrypt/decrypt to </a:t>
            </a:r>
            <a:r>
              <a:rPr lang="en-US" baseline="0" dirty="0" err="1"/>
              <a:t>onionize</a:t>
            </a:r>
            <a:r>
              <a:rPr lang="en-US" baseline="0" dirty="0"/>
              <a:t> the message. To vary the size and join respectively disjoin traffic, we may use split and merge, or </a:t>
            </a:r>
            <a:r>
              <a:rPr lang="en-US" baseline="0" dirty="0" err="1"/>
              <a:t>addRedundancy</a:t>
            </a:r>
            <a:r>
              <a:rPr lang="en-US" baseline="0" dirty="0"/>
              <a:t>.</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41</a:t>
            </a:fld>
            <a:endParaRPr lang="en-US"/>
          </a:p>
        </p:txBody>
      </p:sp>
    </p:spTree>
    <p:extLst>
      <p:ext uri="{BB962C8B-B14F-4D97-AF65-F5344CB8AC3E}">
        <p14:creationId xmlns:p14="http://schemas.microsoft.com/office/powerpoint/2010/main" val="572635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International </a:t>
            </a:r>
            <a:r>
              <a:rPr lang="en-US" dirty="0" err="1"/>
              <a:t>Convenant</a:t>
            </a:r>
            <a:r>
              <a:rPr lang="en-US" baseline="0" dirty="0"/>
              <a:t> on Civil and Political Rights </a:t>
            </a:r>
            <a:r>
              <a:rPr lang="en-US" dirty="0"/>
              <a:t>states that “Everyone shall have the right to hold opinions without interference”</a:t>
            </a:r>
          </a:p>
          <a:p>
            <a:endParaRPr lang="en-US" dirty="0"/>
          </a:p>
          <a:p>
            <a:r>
              <a:rPr lang="en-US" dirty="0"/>
              <a:t>This is what we normally refer as freedom of speech. </a:t>
            </a:r>
          </a:p>
          <a:p>
            <a:endParaRPr lang="en-US" dirty="0"/>
          </a:p>
          <a:p>
            <a:r>
              <a:rPr lang="en-US" dirty="0"/>
              <a:t>A typical interference in this context is a censor.</a:t>
            </a:r>
          </a:p>
          <a:p>
            <a:endParaRPr lang="en-US" dirty="0"/>
          </a:p>
          <a:p>
            <a:r>
              <a:rPr lang="en-US" b="1" dirty="0"/>
              <a:t>[click]</a:t>
            </a:r>
          </a:p>
          <a:p>
            <a:endParaRPr lang="en-US" dirty="0"/>
          </a:p>
          <a:p>
            <a:r>
              <a:rPr lang="en-US" dirty="0"/>
              <a:t>But: The only way speaking freely, is when we are anonymous towards a possible censor.</a:t>
            </a:r>
          </a:p>
          <a:p>
            <a:endParaRPr lang="en-US" dirty="0"/>
          </a:p>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4</a:t>
            </a:fld>
            <a:endParaRPr lang="en-US"/>
          </a:p>
        </p:txBody>
      </p:sp>
    </p:spTree>
    <p:extLst>
      <p:ext uri="{BB962C8B-B14F-4D97-AF65-F5344CB8AC3E}">
        <p14:creationId xmlns:p14="http://schemas.microsoft.com/office/powerpoint/2010/main" val="585343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general strategy</a:t>
            </a:r>
            <a:r>
              <a:rPr lang="en-US" baseline="0" dirty="0"/>
              <a:t> may look like this:</a:t>
            </a:r>
          </a:p>
          <a:p>
            <a:endParaRPr lang="en-US" baseline="0" dirty="0"/>
          </a:p>
          <a:p>
            <a:r>
              <a:rPr lang="en-US" baseline="0" dirty="0"/>
              <a:t>First choose a suitable routing graph where nodes reflect </a:t>
            </a:r>
            <a:r>
              <a:rPr lang="en-US" baseline="0" dirty="0" err="1"/>
              <a:t>vortexNodes</a:t>
            </a:r>
            <a:r>
              <a:rPr lang="en-US" baseline="0" dirty="0"/>
              <a:t> and Edges reflect a message between two nodes. </a:t>
            </a:r>
          </a:p>
          <a:p>
            <a:endParaRPr lang="en-US" baseline="0" dirty="0"/>
          </a:p>
          <a:p>
            <a:r>
              <a:rPr lang="en-US" baseline="0" dirty="0"/>
              <a:t>We serialize the messages by assigning timing information.</a:t>
            </a:r>
          </a:p>
          <a:p>
            <a:endParaRPr lang="en-US" baseline="0" dirty="0"/>
          </a:p>
          <a:p>
            <a:r>
              <a:rPr lang="en-US" baseline="0" dirty="0"/>
              <a:t>Then we select a path to our final node and select suitable operations for that path.</a:t>
            </a:r>
          </a:p>
          <a:p>
            <a:endParaRPr lang="en-US" baseline="0" dirty="0"/>
          </a:p>
          <a:p>
            <a:r>
              <a:rPr lang="en-US" baseline="0" dirty="0"/>
              <a:t>Then we do exactly the same for all non covered paths</a:t>
            </a:r>
          </a:p>
          <a:p>
            <a:endParaRPr lang="en-US" baseline="0" dirty="0"/>
          </a:p>
          <a:p>
            <a:r>
              <a:rPr lang="en-US" baseline="0" dirty="0"/>
              <a:t>With this algorithm we may satisfy all preconditions.</a:t>
            </a:r>
          </a:p>
          <a:p>
            <a:endParaRPr lang="en-US" baseline="0" dirty="0"/>
          </a:p>
          <a:p>
            <a:r>
              <a:rPr lang="en-US" baseline="0" dirty="0"/>
              <a:t>In the next slides we cover a simplified example.</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42</a:t>
            </a:fld>
            <a:endParaRPr lang="en-US"/>
          </a:p>
        </p:txBody>
      </p:sp>
    </p:spTree>
    <p:extLst>
      <p:ext uri="{BB962C8B-B14F-4D97-AF65-F5344CB8AC3E}">
        <p14:creationId xmlns:p14="http://schemas.microsoft.com/office/powerpoint/2010/main" val="207916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algorithm was shortened for presentation reasons.</a:t>
            </a:r>
            <a:r>
              <a:rPr lang="en-US" baseline="0" dirty="0"/>
              <a:t> It distributes the whole message throughout the selected node.</a:t>
            </a:r>
          </a:p>
          <a:p>
            <a:endParaRPr lang="en-US" baseline="0" dirty="0"/>
          </a:p>
          <a:p>
            <a:r>
              <a:rPr lang="en-US" baseline="0" dirty="0"/>
              <a:t>It has some downsides such as a minimum message size or a huge overhead.</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43</a:t>
            </a:fld>
            <a:endParaRPr lang="en-US"/>
          </a:p>
        </p:txBody>
      </p:sp>
    </p:spTree>
    <p:extLst>
      <p:ext uri="{BB962C8B-B14F-4D97-AF65-F5344CB8AC3E}">
        <p14:creationId xmlns:p14="http://schemas.microsoft.com/office/powerpoint/2010/main" val="8037342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First we select randomly the nodes. After that we assign edges.</a:t>
            </a:r>
          </a:p>
          <a:p>
            <a:endParaRPr lang="en-US" dirty="0"/>
          </a:p>
          <a:p>
            <a:r>
              <a:rPr lang="en-US" dirty="0"/>
              <a:t>(click) </a:t>
            </a:r>
          </a:p>
        </p:txBody>
      </p:sp>
      <p:sp>
        <p:nvSpPr>
          <p:cNvPr id="4" name="Foliennummernplatzhalter 3"/>
          <p:cNvSpPr>
            <a:spLocks noGrp="1"/>
          </p:cNvSpPr>
          <p:nvPr>
            <p:ph type="sldNum" sz="quarter" idx="5"/>
          </p:nvPr>
        </p:nvSpPr>
        <p:spPr/>
        <p:txBody>
          <a:bodyPr/>
          <a:lstStyle/>
          <a:p>
            <a:fld id="{C74E9D85-DF9D-4188-8A56-78BB35FEB9A0}" type="slidenum">
              <a:rPr lang="en-US" smtClean="0"/>
              <a:t>44</a:t>
            </a:fld>
            <a:endParaRPr lang="en-US"/>
          </a:p>
        </p:txBody>
      </p:sp>
    </p:spTree>
    <p:extLst>
      <p:ext uri="{BB962C8B-B14F-4D97-AF65-F5344CB8AC3E}">
        <p14:creationId xmlns:p14="http://schemas.microsoft.com/office/powerpoint/2010/main" val="24630969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edges are chosen by randomly choosing an already reached node and a random node from the whole node set. This step is repeated until we reach the minimum required edges and have reached all nodes of our graph.</a:t>
            </a:r>
          </a:p>
        </p:txBody>
      </p:sp>
      <p:sp>
        <p:nvSpPr>
          <p:cNvPr id="4" name="Foliennummernplatzhalter 3"/>
          <p:cNvSpPr>
            <a:spLocks noGrp="1"/>
          </p:cNvSpPr>
          <p:nvPr>
            <p:ph type="sldNum" sz="quarter" idx="5"/>
          </p:nvPr>
        </p:nvSpPr>
        <p:spPr/>
        <p:txBody>
          <a:bodyPr/>
          <a:lstStyle/>
          <a:p>
            <a:fld id="{C74E9D85-DF9D-4188-8A56-78BB35FEB9A0}" type="slidenum">
              <a:rPr lang="en-US" smtClean="0"/>
              <a:t>45</a:t>
            </a:fld>
            <a:endParaRPr lang="en-US"/>
          </a:p>
        </p:txBody>
      </p:sp>
    </p:spTree>
    <p:extLst>
      <p:ext uri="{BB962C8B-B14F-4D97-AF65-F5344CB8AC3E}">
        <p14:creationId xmlns:p14="http://schemas.microsoft.com/office/powerpoint/2010/main" val="14435397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is a resulting graph with seven nodes  and six paths from the sender (which is shown as node</a:t>
            </a:r>
            <a:r>
              <a:rPr lang="en-US" baseline="0" dirty="0"/>
              <a:t> 0) to the recipient node 1.</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46</a:t>
            </a:fld>
            <a:endParaRPr lang="en-US"/>
          </a:p>
        </p:txBody>
      </p:sp>
    </p:spTree>
    <p:extLst>
      <p:ext uri="{BB962C8B-B14F-4D97-AF65-F5344CB8AC3E}">
        <p14:creationId xmlns:p14="http://schemas.microsoft.com/office/powerpoint/2010/main" val="42662113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Next, we assign the timing we just loop through all nodes sequentially.</a:t>
            </a:r>
            <a:r>
              <a:rPr lang="en-US" baseline="0" dirty="0"/>
              <a:t> And assign a random time increasing from message to message and having a guaranteed time gap between them, This tie gap is reflected by </a:t>
            </a:r>
            <a:r>
              <a:rPr lang="en-US" baseline="0" dirty="0" err="1"/>
              <a:t>minHopTime</a:t>
            </a:r>
            <a:r>
              <a:rPr lang="en-US" baseline="0" dirty="0"/>
              <a:t>.</a:t>
            </a:r>
          </a:p>
          <a:p>
            <a:endParaRPr lang="en-US" baseline="0" dirty="0"/>
          </a:p>
          <a:p>
            <a:r>
              <a:rPr lang="en-US" baseline="0" dirty="0"/>
              <a:t>For convenience, we created a special distribution which we describe in the slide.</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47</a:t>
            </a:fld>
            <a:endParaRPr lang="en-US"/>
          </a:p>
        </p:txBody>
      </p:sp>
    </p:spTree>
    <p:extLst>
      <p:ext uri="{BB962C8B-B14F-4D97-AF65-F5344CB8AC3E}">
        <p14:creationId xmlns:p14="http://schemas.microsoft.com/office/powerpoint/2010/main" val="635982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distribution squishes a gaussian</a:t>
            </a:r>
            <a:r>
              <a:rPr lang="en-US" baseline="0" dirty="0"/>
              <a:t> bell curve in such a way that we may specify the optimal location of the maximum and distribute the rest over an interval suitable for us.</a:t>
            </a:r>
          </a:p>
          <a:p>
            <a:endParaRPr lang="en-US" baseline="0" dirty="0"/>
          </a:p>
          <a:p>
            <a:r>
              <a:rPr lang="en-US" baseline="0" dirty="0"/>
              <a:t>We can see the resulting curve of a </a:t>
            </a:r>
            <a:r>
              <a:rPr lang="en-US" baseline="0" dirty="0" err="1"/>
              <a:t>getRandomTime</a:t>
            </a:r>
            <a:r>
              <a:rPr lang="en-US" baseline="0" dirty="0"/>
              <a:t>(70,120,200) in the graph to the right.</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48</a:t>
            </a:fld>
            <a:endParaRPr lang="en-US"/>
          </a:p>
        </p:txBody>
      </p:sp>
    </p:spTree>
    <p:extLst>
      <p:ext uri="{BB962C8B-B14F-4D97-AF65-F5344CB8AC3E}">
        <p14:creationId xmlns:p14="http://schemas.microsoft.com/office/powerpoint/2010/main" val="17849810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After having assigned the timing we have to select the operations.</a:t>
            </a:r>
          </a:p>
          <a:p>
            <a:endParaRPr lang="en-US" dirty="0"/>
          </a:p>
          <a:p>
            <a:r>
              <a:rPr lang="en-US" dirty="0"/>
              <a:t>We</a:t>
            </a:r>
            <a:r>
              <a:rPr lang="en-US" baseline="0" dirty="0"/>
              <a:t> first check if the graph has the right properties as requested.</a:t>
            </a:r>
          </a:p>
          <a:p>
            <a:endParaRPr lang="en-US" baseline="0" dirty="0"/>
          </a:p>
          <a:p>
            <a:r>
              <a:rPr lang="en-US" baseline="0" dirty="0"/>
              <a:t>If so, we take a route from start to the final node and call “</a:t>
            </a:r>
            <a:r>
              <a:rPr lang="en-US" baseline="0" dirty="0" err="1"/>
              <a:t>assignRoute</a:t>
            </a:r>
            <a:r>
              <a:rPr lang="en-US" baseline="0" dirty="0"/>
              <a:t>”</a:t>
            </a:r>
          </a:p>
          <a:p>
            <a:endParaRPr lang="en-US" baseline="0" dirty="0"/>
          </a:p>
          <a:p>
            <a:r>
              <a:rPr lang="en-US" baseline="0" dirty="0"/>
              <a:t>After that we look for chains of nodes which have not yet been reached and repeat the step there.</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49</a:t>
            </a:fld>
            <a:endParaRPr lang="en-US"/>
          </a:p>
        </p:txBody>
      </p:sp>
    </p:spTree>
    <p:extLst>
      <p:ext uri="{BB962C8B-B14F-4D97-AF65-F5344CB8AC3E}">
        <p14:creationId xmlns:p14="http://schemas.microsoft.com/office/powerpoint/2010/main" val="5602883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If</a:t>
            </a:r>
            <a:r>
              <a:rPr lang="en-US" baseline="0" dirty="0"/>
              <a:t> we have no specific payload to transport we chose a random used payload ID from  the current node.</a:t>
            </a:r>
          </a:p>
          <a:p>
            <a:endParaRPr lang="en-US" baseline="0" dirty="0"/>
          </a:p>
          <a:p>
            <a:r>
              <a:rPr lang="en-US" baseline="0" dirty="0"/>
              <a:t>We take the source payload ID and apply a valid operation with </a:t>
            </a:r>
            <a:r>
              <a:rPr lang="en-US" baseline="0" dirty="0" err="1"/>
              <a:t>assignOperation</a:t>
            </a:r>
            <a:r>
              <a:rPr lang="en-US" baseline="0" dirty="0"/>
              <a:t>. The resulting IDs are passed on to the next node and the </a:t>
            </a:r>
            <a:r>
              <a:rPr lang="en-US" baseline="0" dirty="0" err="1"/>
              <a:t>assignRoute</a:t>
            </a:r>
            <a:r>
              <a:rPr lang="en-US" baseline="0" dirty="0"/>
              <a:t> is applied recursively for that node.</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50</a:t>
            </a:fld>
            <a:endParaRPr lang="en-US"/>
          </a:p>
        </p:txBody>
      </p:sp>
    </p:spTree>
    <p:extLst>
      <p:ext uri="{BB962C8B-B14F-4D97-AF65-F5344CB8AC3E}">
        <p14:creationId xmlns:p14="http://schemas.microsoft.com/office/powerpoint/2010/main" val="5649190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Our Assign operation is</a:t>
            </a:r>
            <a:r>
              <a:rPr lang="en-US" baseline="0" dirty="0"/>
              <a:t> relatively simple if we have to route to multiple nodes, we make sure that we do an </a:t>
            </a:r>
            <a:r>
              <a:rPr lang="en-US" baseline="0" dirty="0" err="1"/>
              <a:t>addRedundancy</a:t>
            </a:r>
            <a:r>
              <a:rPr lang="en-US" baseline="0" dirty="0"/>
              <a:t> operation resulting in sufficient blocks. Any block is sufficient to recover the information. If there is only one subsequent node, we choose either an encryption step or an </a:t>
            </a:r>
            <a:r>
              <a:rPr lang="en-US" baseline="0" dirty="0" err="1"/>
              <a:t>addRedundancy</a:t>
            </a:r>
            <a:r>
              <a:rPr lang="en-US" baseline="0" dirty="0"/>
              <a:t> operation.</a:t>
            </a:r>
          </a:p>
          <a:p>
            <a:endParaRPr lang="en-US" baseline="0" dirty="0"/>
          </a:p>
          <a:p>
            <a:r>
              <a:rPr lang="en-US" baseline="0" dirty="0"/>
              <a:t>In any case the respective reverse operation is applied to the final recipient node.</a:t>
            </a:r>
          </a:p>
          <a:p>
            <a:endParaRPr lang="en-US" baseline="0" dirty="0"/>
          </a:p>
          <a:p>
            <a:r>
              <a:rPr lang="en-US" baseline="0" dirty="0"/>
              <a:t>This is a very simple algorithm to assemble a routing block.</a:t>
            </a:r>
          </a:p>
          <a:p>
            <a:endParaRPr lang="en-US" baseline="0" dirty="0"/>
          </a:p>
          <a:p>
            <a:r>
              <a:rPr lang="en-US" baseline="0" dirty="0"/>
              <a:t>But how do we obtain the nodes at the beginning for our routing block?</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51</a:t>
            </a:fld>
            <a:endParaRPr lang="en-US"/>
          </a:p>
        </p:txBody>
      </p:sp>
    </p:spTree>
    <p:extLst>
      <p:ext uri="{BB962C8B-B14F-4D97-AF65-F5344CB8AC3E}">
        <p14:creationId xmlns:p14="http://schemas.microsoft.com/office/powerpoint/2010/main" val="1911806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we have to ask </a:t>
            </a:r>
            <a:r>
              <a:rPr lang="en-US" dirty="0" err="1"/>
              <a:t>ourselfes</a:t>
            </a:r>
            <a:r>
              <a:rPr lang="en-US" dirty="0"/>
              <a:t>: Are there any censors? Yes there are </a:t>
            </a:r>
            <a:r>
              <a:rPr lang="en-US" dirty="0" err="1"/>
              <a:t>officialy</a:t>
            </a:r>
            <a:r>
              <a:rPr lang="en-US" dirty="0"/>
              <a:t> censors such as Iran, China or North Korea.</a:t>
            </a:r>
          </a:p>
          <a:p>
            <a:endParaRPr lang="en-US" dirty="0"/>
          </a:p>
          <a:p>
            <a:r>
              <a:rPr lang="en-US" dirty="0"/>
              <a:t>Most of them ban anonymization and sometimes even encryption technologies.</a:t>
            </a:r>
          </a:p>
          <a:p>
            <a:endParaRPr lang="en-US" dirty="0"/>
          </a:p>
          <a:p>
            <a:r>
              <a:rPr lang="en-US" dirty="0"/>
              <a:t>Some examples are listed here and of course none of them is evil. They always do it for the good of the country and its people.</a:t>
            </a:r>
          </a:p>
        </p:txBody>
      </p:sp>
      <p:sp>
        <p:nvSpPr>
          <p:cNvPr id="4" name="Foliennummernplatzhalter 3"/>
          <p:cNvSpPr>
            <a:spLocks noGrp="1"/>
          </p:cNvSpPr>
          <p:nvPr>
            <p:ph type="sldNum" sz="quarter" idx="5"/>
          </p:nvPr>
        </p:nvSpPr>
        <p:spPr/>
        <p:txBody>
          <a:bodyPr/>
          <a:lstStyle/>
          <a:p>
            <a:fld id="{C74E9D85-DF9D-4188-8A56-78BB35FEB9A0}" type="slidenum">
              <a:rPr lang="en-US" smtClean="0"/>
              <a:t>5</a:t>
            </a:fld>
            <a:endParaRPr lang="en-US"/>
          </a:p>
        </p:txBody>
      </p:sp>
    </p:spTree>
    <p:extLst>
      <p:ext uri="{BB962C8B-B14F-4D97-AF65-F5344CB8AC3E}">
        <p14:creationId xmlns:p14="http://schemas.microsoft.com/office/powerpoint/2010/main" val="1045913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a censoring environment:</a:t>
            </a:r>
            <a:r>
              <a:rPr lang="en-US" baseline="0" dirty="0"/>
              <a:t> Only by knowing people. We were unable to find a solution which would not allow an adversary to harvest nodes.</a:t>
            </a:r>
          </a:p>
          <a:p>
            <a:endParaRPr lang="en-US" baseline="0" dirty="0"/>
          </a:p>
          <a:p>
            <a:r>
              <a:rPr lang="en-US" baseline="0" dirty="0"/>
              <a:t>In a non-censoring environment we have an “request node” header request which allows us to do so.</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52</a:t>
            </a:fld>
            <a:endParaRPr lang="en-US"/>
          </a:p>
        </p:txBody>
      </p:sp>
    </p:spTree>
    <p:extLst>
      <p:ext uri="{BB962C8B-B14F-4D97-AF65-F5344CB8AC3E}">
        <p14:creationId xmlns:p14="http://schemas.microsoft.com/office/powerpoint/2010/main" val="30871012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a censoring environment:</a:t>
            </a:r>
            <a:r>
              <a:rPr lang="en-US" baseline="0" dirty="0"/>
              <a:t> Only by knowing people. We were unable to find a solution which would not allow an adversary to harvest nodes.</a:t>
            </a:r>
          </a:p>
          <a:p>
            <a:endParaRPr lang="en-US" baseline="0" dirty="0"/>
          </a:p>
          <a:p>
            <a:r>
              <a:rPr lang="en-US" baseline="0" dirty="0"/>
              <a:t>In a non-censoring environment we have an “request node” header request which allows us to do so.</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53</a:t>
            </a:fld>
            <a:endParaRPr lang="en-US"/>
          </a:p>
        </p:txBody>
      </p:sp>
    </p:spTree>
    <p:extLst>
      <p:ext uri="{BB962C8B-B14F-4D97-AF65-F5344CB8AC3E}">
        <p14:creationId xmlns:p14="http://schemas.microsoft.com/office/powerpoint/2010/main" val="26530285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How do we benefit from MessageVortex?</a:t>
            </a:r>
          </a:p>
          <a:p>
            <a:endParaRPr lang="en-US" dirty="0"/>
          </a:p>
          <a:p>
            <a:r>
              <a:rPr lang="en-US" dirty="0"/>
              <a:t>It is to our knowledge</a:t>
            </a:r>
            <a:r>
              <a:rPr lang="en-US" baseline="0" dirty="0"/>
              <a:t> the first holistic attempt to create an anonymizing infrastructure in a censoring environment.</a:t>
            </a:r>
          </a:p>
          <a:p>
            <a:endParaRPr lang="en-US" baseline="0" dirty="0"/>
          </a:p>
          <a:p>
            <a:r>
              <a:rPr lang="en-US" baseline="0" dirty="0"/>
              <a:t>It uses proven technologies and has unique properties such as unidentifiable decoy traffic.</a:t>
            </a:r>
          </a:p>
          <a:p>
            <a:endParaRPr lang="en-US" baseline="0" dirty="0"/>
          </a:p>
          <a:p>
            <a:r>
              <a:rPr lang="en-US" baseline="0" dirty="0"/>
              <a:t>It is </a:t>
            </a:r>
            <a:r>
              <a:rPr lang="en-US" baseline="0" dirty="0" err="1"/>
              <a:t>cryptoagile</a:t>
            </a:r>
            <a:r>
              <a:rPr lang="en-US" baseline="0" dirty="0"/>
              <a:t> and allows diagnosis of routing paths without putting trust in routing nodes or disclosing diagnostic</a:t>
            </a:r>
          </a:p>
          <a:p>
            <a:endParaRPr lang="en-US" baseline="0" dirty="0"/>
          </a:p>
          <a:p>
            <a:r>
              <a:rPr lang="en-US" baseline="0" dirty="0"/>
              <a:t>It gives full control over all privacy aspects to the routing block builder.</a:t>
            </a:r>
          </a:p>
          <a:p>
            <a:endParaRPr lang="en-US" baseline="0" dirty="0"/>
          </a:p>
          <a:p>
            <a:r>
              <a:rPr lang="en-US" baseline="0" dirty="0"/>
              <a:t>And it contributes a specialized padding not leaking successful operation reversal</a:t>
            </a:r>
          </a:p>
          <a:p>
            <a:endParaRPr lang="en-US" baseline="0" dirty="0"/>
          </a:p>
          <a:p>
            <a:r>
              <a:rPr lang="en-US" baseline="0" dirty="0"/>
              <a:t>An novel </a:t>
            </a:r>
            <a:r>
              <a:rPr lang="en-US" baseline="0" dirty="0" err="1"/>
              <a:t>addRedundancy</a:t>
            </a:r>
            <a:r>
              <a:rPr lang="en-US" baseline="0" dirty="0"/>
              <a:t> operation </a:t>
            </a:r>
          </a:p>
          <a:p>
            <a:endParaRPr lang="en-US" baseline="0" dirty="0"/>
          </a:p>
          <a:p>
            <a:r>
              <a:rPr lang="en-US" baseline="0" dirty="0"/>
              <a:t>And a system implementation</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54</a:t>
            </a:fld>
            <a:endParaRPr lang="en-US"/>
          </a:p>
        </p:txBody>
      </p:sp>
    </p:spTree>
    <p:extLst>
      <p:ext uri="{BB962C8B-B14F-4D97-AF65-F5344CB8AC3E}">
        <p14:creationId xmlns:p14="http://schemas.microsoft.com/office/powerpoint/2010/main" val="28788983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outer message is secure as long as our steganographic embedding is not identifiable and the message does not follow any identifiable patterns.</a:t>
            </a:r>
          </a:p>
          <a:p>
            <a:endParaRPr lang="en-US" dirty="0"/>
          </a:p>
          <a:p>
            <a:r>
              <a:rPr lang="en-US" dirty="0"/>
              <a:t>Identifiable pattern may include:</a:t>
            </a:r>
          </a:p>
          <a:p>
            <a:pPr marL="171450" indent="-171450">
              <a:buFontTx/>
              <a:buChar char="-"/>
            </a:pPr>
            <a:r>
              <a:rPr lang="en-US" dirty="0"/>
              <a:t>Text patterns</a:t>
            </a:r>
          </a:p>
          <a:p>
            <a:pPr marL="171450" indent="-171450">
              <a:buFontTx/>
              <a:buChar char="-"/>
            </a:pPr>
            <a:r>
              <a:rPr lang="en-US" dirty="0"/>
              <a:t>Known graphic patterns</a:t>
            </a:r>
          </a:p>
          <a:p>
            <a:pPr marL="171450" indent="-171450">
              <a:buFontTx/>
              <a:buChar char="-"/>
            </a:pPr>
            <a:endParaRPr lang="en-US" dirty="0"/>
          </a:p>
          <a:p>
            <a:pPr marL="0" indent="0">
              <a:buFontTx/>
              <a:buNone/>
            </a:pPr>
            <a:r>
              <a:rPr lang="en-US" dirty="0"/>
              <a:t>Even if a steganographic algorithm and a possibly associated key is known or suspected, the message remains undetectable as it has no structure from the outside and looks as white noise.</a:t>
            </a:r>
          </a:p>
        </p:txBody>
      </p:sp>
      <p:sp>
        <p:nvSpPr>
          <p:cNvPr id="4" name="Foliennummernplatzhalter 3"/>
          <p:cNvSpPr>
            <a:spLocks noGrp="1"/>
          </p:cNvSpPr>
          <p:nvPr>
            <p:ph type="sldNum" sz="quarter" idx="5"/>
          </p:nvPr>
        </p:nvSpPr>
        <p:spPr/>
        <p:txBody>
          <a:bodyPr/>
          <a:lstStyle/>
          <a:p>
            <a:fld id="{C74E9D85-DF9D-4188-8A56-78BB35FEB9A0}" type="slidenum">
              <a:rPr lang="en-US" smtClean="0"/>
              <a:t>55</a:t>
            </a:fld>
            <a:endParaRPr lang="en-US"/>
          </a:p>
        </p:txBody>
      </p:sp>
    </p:spTree>
    <p:extLst>
      <p:ext uri="{BB962C8B-B14F-4D97-AF65-F5344CB8AC3E}">
        <p14:creationId xmlns:p14="http://schemas.microsoft.com/office/powerpoint/2010/main" val="41903018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have furthermore addressed the issue of changing transport layer addresses, as they are out of our control. A message allows at least to known endpoints to be redirected if a transport endpoint is changed. This operation is cryptographically secured to eliminate the possibility of identity hijacking.</a:t>
            </a:r>
          </a:p>
          <a:p>
            <a:endParaRPr lang="en-US" dirty="0"/>
          </a:p>
          <a:p>
            <a:r>
              <a:rPr lang="en-US" dirty="0"/>
              <a:t>Update channels are furthermore realized as </a:t>
            </a:r>
            <a:r>
              <a:rPr lang="en-US" dirty="0" err="1"/>
              <a:t>VortexMessages</a:t>
            </a:r>
            <a:r>
              <a:rPr lang="en-US" dirty="0"/>
              <a:t> to allow an </a:t>
            </a:r>
            <a:r>
              <a:rPr lang="en-US" dirty="0" err="1"/>
              <a:t>uncensorable</a:t>
            </a:r>
            <a:r>
              <a:rPr lang="en-US" dirty="0"/>
              <a:t> updating of a node while maintaining cryptographically secured trust.</a:t>
            </a:r>
          </a:p>
        </p:txBody>
      </p:sp>
      <p:sp>
        <p:nvSpPr>
          <p:cNvPr id="4" name="Foliennummernplatzhalter 3"/>
          <p:cNvSpPr>
            <a:spLocks noGrp="1"/>
          </p:cNvSpPr>
          <p:nvPr>
            <p:ph type="sldNum" sz="quarter" idx="5"/>
          </p:nvPr>
        </p:nvSpPr>
        <p:spPr/>
        <p:txBody>
          <a:bodyPr/>
          <a:lstStyle/>
          <a:p>
            <a:fld id="{C74E9D85-DF9D-4188-8A56-78BB35FEB9A0}" type="slidenum">
              <a:rPr lang="en-US" smtClean="0"/>
              <a:t>56</a:t>
            </a:fld>
            <a:endParaRPr lang="en-US"/>
          </a:p>
        </p:txBody>
      </p:sp>
    </p:spTree>
    <p:extLst>
      <p:ext uri="{BB962C8B-B14F-4D97-AF65-F5344CB8AC3E}">
        <p14:creationId xmlns:p14="http://schemas.microsoft.com/office/powerpoint/2010/main" val="34985877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57</a:t>
            </a:fld>
            <a:endParaRPr lang="en-US"/>
          </a:p>
        </p:txBody>
      </p:sp>
    </p:spTree>
    <p:extLst>
      <p:ext uri="{BB962C8B-B14F-4D97-AF65-F5344CB8AC3E}">
        <p14:creationId xmlns:p14="http://schemas.microsoft.com/office/powerpoint/2010/main" val="34464324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58</a:t>
            </a:fld>
            <a:endParaRPr lang="en-US"/>
          </a:p>
        </p:txBody>
      </p:sp>
    </p:spTree>
    <p:extLst>
      <p:ext uri="{BB962C8B-B14F-4D97-AF65-F5344CB8AC3E}">
        <p14:creationId xmlns:p14="http://schemas.microsoft.com/office/powerpoint/2010/main" val="28337178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59</a:t>
            </a:fld>
            <a:endParaRPr lang="en-US"/>
          </a:p>
        </p:txBody>
      </p:sp>
    </p:spTree>
    <p:extLst>
      <p:ext uri="{BB962C8B-B14F-4D97-AF65-F5344CB8AC3E}">
        <p14:creationId xmlns:p14="http://schemas.microsoft.com/office/powerpoint/2010/main" val="14243911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Looking at the previous list of common problems for anonymity systems we can see, that we solved almost all common problems except for the bootstrapping problem and the huge  traffic overhead.</a:t>
            </a:r>
          </a:p>
        </p:txBody>
      </p:sp>
      <p:sp>
        <p:nvSpPr>
          <p:cNvPr id="4" name="Foliennummernplatzhalter 3"/>
          <p:cNvSpPr>
            <a:spLocks noGrp="1"/>
          </p:cNvSpPr>
          <p:nvPr>
            <p:ph type="sldNum" sz="quarter" idx="5"/>
          </p:nvPr>
        </p:nvSpPr>
        <p:spPr/>
        <p:txBody>
          <a:bodyPr/>
          <a:lstStyle/>
          <a:p>
            <a:fld id="{C74E9D85-DF9D-4188-8A56-78BB35FEB9A0}" type="slidenum">
              <a:rPr lang="en-US" smtClean="0"/>
              <a:t>60</a:t>
            </a:fld>
            <a:endParaRPr lang="en-US"/>
          </a:p>
        </p:txBody>
      </p:sp>
    </p:spTree>
    <p:extLst>
      <p:ext uri="{BB962C8B-B14F-4D97-AF65-F5344CB8AC3E}">
        <p14:creationId xmlns:p14="http://schemas.microsoft.com/office/powerpoint/2010/main" val="38281228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Well that’s it…. Are there any questions left?</a:t>
            </a:r>
          </a:p>
        </p:txBody>
      </p:sp>
      <p:sp>
        <p:nvSpPr>
          <p:cNvPr id="4" name="Foliennummernplatzhalter 3"/>
          <p:cNvSpPr>
            <a:spLocks noGrp="1"/>
          </p:cNvSpPr>
          <p:nvPr>
            <p:ph type="sldNum" sz="quarter" idx="5"/>
          </p:nvPr>
        </p:nvSpPr>
        <p:spPr/>
        <p:txBody>
          <a:bodyPr/>
          <a:lstStyle/>
          <a:p>
            <a:fld id="{C74E9D85-DF9D-4188-8A56-78BB35FEB9A0}" type="slidenum">
              <a:rPr lang="en-US" smtClean="0"/>
              <a:t>61</a:t>
            </a:fld>
            <a:endParaRPr lang="en-US"/>
          </a:p>
        </p:txBody>
      </p:sp>
    </p:spTree>
    <p:extLst>
      <p:ext uri="{BB962C8B-B14F-4D97-AF65-F5344CB8AC3E}">
        <p14:creationId xmlns:p14="http://schemas.microsoft.com/office/powerpoint/2010/main" val="1058499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we need a system which is not only suitable for “free” jurisdictions, but for ALL. Even for censoring ones.</a:t>
            </a:r>
          </a:p>
          <a:p>
            <a:endParaRPr lang="en-US" dirty="0"/>
          </a:p>
          <a:p>
            <a:r>
              <a:rPr lang="en-US" dirty="0"/>
              <a:t>However, achieving anonymity is hard but in an environment with an active adversary, even harder.</a:t>
            </a:r>
          </a:p>
        </p:txBody>
      </p:sp>
      <p:sp>
        <p:nvSpPr>
          <p:cNvPr id="4" name="Foliennummernplatzhalter 3"/>
          <p:cNvSpPr>
            <a:spLocks noGrp="1"/>
          </p:cNvSpPr>
          <p:nvPr>
            <p:ph type="sldNum" sz="quarter" idx="5"/>
          </p:nvPr>
        </p:nvSpPr>
        <p:spPr/>
        <p:txBody>
          <a:bodyPr/>
          <a:lstStyle/>
          <a:p>
            <a:fld id="{C74E9D85-DF9D-4188-8A56-78BB35FEB9A0}" type="slidenum">
              <a:rPr lang="en-US" smtClean="0"/>
              <a:t>6</a:t>
            </a:fld>
            <a:endParaRPr lang="en-US"/>
          </a:p>
        </p:txBody>
      </p:sp>
    </p:spTree>
    <p:extLst>
      <p:ext uri="{BB962C8B-B14F-4D97-AF65-F5344CB8AC3E}">
        <p14:creationId xmlns:p14="http://schemas.microsoft.com/office/powerpoint/2010/main" val="29587951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63</a:t>
            </a:fld>
            <a:endParaRPr lang="en-US"/>
          </a:p>
        </p:txBody>
      </p:sp>
    </p:spTree>
    <p:extLst>
      <p:ext uri="{BB962C8B-B14F-4D97-AF65-F5344CB8AC3E}">
        <p14:creationId xmlns:p14="http://schemas.microsoft.com/office/powerpoint/2010/main" val="746394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If we look at the existing systems they do a pretty good job in anonymizing.</a:t>
            </a:r>
          </a:p>
          <a:p>
            <a:endParaRPr lang="en-US" dirty="0"/>
          </a:p>
          <a:p>
            <a:r>
              <a:rPr lang="en-US" dirty="0"/>
              <a:t>We have</a:t>
            </a:r>
            <a:r>
              <a:rPr lang="en-US" baseline="0" dirty="0"/>
              <a:t> many preexisting systems such as “Onion Routing Systems”, DHT-based systems, DC-nets, broadcast based systems, or distributed storages and remailers. </a:t>
            </a:r>
          </a:p>
          <a:p>
            <a:endParaRPr lang="en-US" baseline="0" dirty="0"/>
          </a:p>
          <a:p>
            <a:r>
              <a:rPr lang="en-US" baseline="0" dirty="0"/>
              <a:t>[click]</a:t>
            </a:r>
          </a:p>
          <a:p>
            <a:endParaRPr lang="en-US" baseline="0" dirty="0"/>
          </a:p>
          <a:p>
            <a:r>
              <a:rPr lang="en-US" baseline="0" dirty="0"/>
              <a:t>Unfortunately, none of these systems were designed with a censoring environment in mind. All of them with some limitations, may be identified with simple measures such as the port number or traffic content.</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7</a:t>
            </a:fld>
            <a:endParaRPr lang="en-US"/>
          </a:p>
        </p:txBody>
      </p:sp>
    </p:spTree>
    <p:extLst>
      <p:ext uri="{BB962C8B-B14F-4D97-AF65-F5344CB8AC3E}">
        <p14:creationId xmlns:p14="http://schemas.microsoft.com/office/powerpoint/2010/main" val="2101974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have two kinds of problems technological problems and jurisdictional problems.</a:t>
            </a:r>
          </a:p>
          <a:p>
            <a:endParaRPr lang="en-US" dirty="0"/>
          </a:p>
          <a:p>
            <a:r>
              <a:rPr lang="en-US" dirty="0"/>
              <a:t>On the technological side one of the main problem is,</a:t>
            </a:r>
            <a:r>
              <a:rPr lang="en-US" baseline="0" dirty="0"/>
              <a:t> that a network packet is always visible and might be manipulated. If we distribute data a recipient needs to recover enough parts while a censor must be unable to censor them. And if we build something as an academic system it should work outside the lab.</a:t>
            </a:r>
          </a:p>
          <a:p>
            <a:endParaRPr lang="en-US" baseline="0" dirty="0"/>
          </a:p>
          <a:p>
            <a:r>
              <a:rPr lang="en-US" baseline="0" dirty="0"/>
              <a:t>On the jurisdictional side we have no means of controlling what jurisdiction applies to a packet. And the applicable laws may disagree.</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8</a:t>
            </a:fld>
            <a:endParaRPr lang="en-US"/>
          </a:p>
        </p:txBody>
      </p:sp>
    </p:spTree>
    <p:extLst>
      <p:ext uri="{BB962C8B-B14F-4D97-AF65-F5344CB8AC3E}">
        <p14:creationId xmlns:p14="http://schemas.microsoft.com/office/powerpoint/2010/main" val="4224856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typical anonymity system consists of a set of message senders, a set of recipients and a set of anonymity routers doing their magic to anonymize.</a:t>
            </a:r>
          </a:p>
          <a:p>
            <a:endParaRPr lang="en-US" dirty="0"/>
          </a:p>
          <a:p>
            <a:r>
              <a:rPr lang="en-US" dirty="0"/>
              <a:t>Some</a:t>
            </a:r>
            <a:r>
              <a:rPr lang="en-US" baseline="0" dirty="0"/>
              <a:t> of them have m</a:t>
            </a:r>
            <a:r>
              <a:rPr lang="en-US" dirty="0"/>
              <a:t>essages</a:t>
            </a:r>
            <a:r>
              <a:rPr lang="en-US" baseline="0" dirty="0"/>
              <a:t> leaking information or allowing tagging or bugging</a:t>
            </a:r>
          </a:p>
          <a:p>
            <a:endParaRPr lang="en-US" baseline="0" dirty="0"/>
          </a:p>
          <a:p>
            <a:r>
              <a:rPr lang="en-US" baseline="0" dirty="0"/>
              <a:t>Almost all of them outcurve a bootstrapping problem using centralized, known infrastructures which allow a censor to centrally attack such a system. </a:t>
            </a:r>
          </a:p>
          <a:p>
            <a:endParaRPr lang="en-US" baseline="0" dirty="0"/>
          </a:p>
          <a:p>
            <a:r>
              <a:rPr lang="en-US" baseline="0" dirty="0"/>
              <a:t>Most of them do not allow that sender and recipient may disclose their identity in a pseudonymous way. That I can discover if two messages were received from the same (unknown) person.</a:t>
            </a:r>
          </a:p>
          <a:p>
            <a:endParaRPr lang="en-US" baseline="0" dirty="0"/>
          </a:p>
          <a:p>
            <a:r>
              <a:rPr lang="en-US" baseline="0" dirty="0"/>
              <a:t>All of them have a significant traffic overhead</a:t>
            </a:r>
            <a:endParaRPr lang="en-US" dirty="0"/>
          </a:p>
        </p:txBody>
      </p:sp>
      <p:sp>
        <p:nvSpPr>
          <p:cNvPr id="4" name="Foliennummernplatzhalter 3"/>
          <p:cNvSpPr>
            <a:spLocks noGrp="1"/>
          </p:cNvSpPr>
          <p:nvPr>
            <p:ph type="sldNum" sz="quarter" idx="5"/>
          </p:nvPr>
        </p:nvSpPr>
        <p:spPr/>
        <p:txBody>
          <a:bodyPr/>
          <a:lstStyle/>
          <a:p>
            <a:fld id="{C74E9D85-DF9D-4188-8A56-78BB35FEB9A0}" type="slidenum">
              <a:rPr lang="en-US" smtClean="0"/>
              <a:t>9</a:t>
            </a:fld>
            <a:endParaRPr lang="en-US"/>
          </a:p>
        </p:txBody>
      </p:sp>
    </p:spTree>
    <p:extLst>
      <p:ext uri="{BB962C8B-B14F-4D97-AF65-F5344CB8AC3E}">
        <p14:creationId xmlns:p14="http://schemas.microsoft.com/office/powerpoint/2010/main" val="3872276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de-DE"/>
              <a:t>Mastertitelformat bearbeiten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353437BE-909D-449F-934A-E4B33F6E805F}" type="datetimeFigureOut">
              <a:rPr lang="de-CH" smtClean="0"/>
              <a:t>28.07.2021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cxnSp>
        <p:nvCxnSpPr>
          <p:cNvPr id="16" name="Straight Connector 15"/>
          <p:cNvCxnSpPr/>
          <p:nvPr userDrawn="1"/>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1536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Date Placeholder 2"/>
          <p:cNvSpPr>
            <a:spLocks noGrp="1"/>
          </p:cNvSpPr>
          <p:nvPr>
            <p:ph type="dt" sz="half" idx="10"/>
          </p:nvPr>
        </p:nvSpPr>
        <p:spPr/>
        <p:txBody>
          <a:bodyPr/>
          <a:lstStyle/>
          <a:p>
            <a:fld id="{353437BE-909D-449F-934A-E4B33F6E805F}" type="datetimeFigureOut">
              <a:rPr lang="de-CH" smtClean="0"/>
              <a:t>28.07.2021</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898591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53437BE-909D-449F-934A-E4B33F6E805F}" type="datetimeFigureOut">
              <a:rPr lang="de-CH" smtClean="0"/>
              <a:t>28.07.2021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171605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53437BE-909D-449F-934A-E4B33F6E805F}" type="datetimeFigureOut">
              <a:rPr lang="de-CH" smtClean="0"/>
              <a:t>28.07.2021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01576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53437BE-909D-449F-934A-E4B33F6E805F}" type="datetimeFigureOut">
              <a:rPr lang="de-CH" smtClean="0"/>
              <a:t>28.07.2021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663971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53437BE-909D-449F-934A-E4B33F6E805F}" type="datetimeFigureOut">
              <a:rPr lang="de-CH" smtClean="0"/>
              <a:t>28.07.2021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04966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53437BE-909D-449F-934A-E4B33F6E805F}" type="datetimeFigureOut">
              <a:rPr lang="de-CH" smtClean="0"/>
              <a:t>28.07.2021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4200850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53437BE-909D-449F-934A-E4B33F6E805F}" type="datetimeFigureOut">
              <a:rPr lang="de-CH" smtClean="0"/>
              <a:t>28.07.2021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2920986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53437BE-909D-449F-934A-E4B33F6E805F}" type="datetimeFigureOut">
              <a:rPr lang="de-CH" smtClean="0"/>
              <a:t>28.07.2021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935210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53437BE-909D-449F-934A-E4B33F6E805F}" type="datetimeFigureOut">
              <a:rPr lang="de-CH" smtClean="0"/>
              <a:t>28.07.2021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1940557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de-DE"/>
              <a:t>Mastertitelformat bearbeiten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53437BE-909D-449F-934A-E4B33F6E805F}" type="datetimeFigureOut">
              <a:rPr lang="de-CH" smtClean="0"/>
              <a:t>28.07.2021</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1754894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353437BE-909D-449F-934A-E4B33F6E805F}" type="datetimeFigureOut">
              <a:rPr lang="de-CH" smtClean="0"/>
              <a:t>28.07.2021</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1597288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53437BE-909D-449F-934A-E4B33F6E805F}" type="datetimeFigureOut">
              <a:rPr lang="de-CH" smtClean="0"/>
              <a:t>28.07.2021</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3834114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353437BE-909D-449F-934A-E4B33F6E805F}" type="datetimeFigureOut">
              <a:rPr lang="de-CH" smtClean="0"/>
              <a:t>28.07.2021</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4128693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3437BE-909D-449F-934A-E4B33F6E805F}" type="datetimeFigureOut">
              <a:rPr lang="de-CH" smtClean="0"/>
              <a:t>28.07.2021</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2796421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353437BE-909D-449F-934A-E4B33F6E805F}" type="datetimeFigureOut">
              <a:rPr lang="de-CH" smtClean="0"/>
              <a:t>28.07.2021</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1257244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de-DE"/>
              <a:t>Mastertitelformat bearbeiten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353437BE-909D-449F-934A-E4B33F6E805F}" type="datetimeFigureOut">
              <a:rPr lang="de-CH" smtClean="0"/>
              <a:t>28.07.2021</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4CEB181D-B088-4BA1-B1E9-69C7643C8693}" type="slidenum">
              <a:rPr lang="de-CH" smtClean="0"/>
              <a:t>‹Nr.›</a:t>
            </a:fld>
            <a:endParaRPr lang="de-CH"/>
          </a:p>
        </p:txBody>
      </p:sp>
    </p:spTree>
    <p:extLst>
      <p:ext uri="{BB962C8B-B14F-4D97-AF65-F5344CB8AC3E}">
        <p14:creationId xmlns:p14="http://schemas.microsoft.com/office/powerpoint/2010/main" val="993760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tx1">
                <a:lumMod val="50000"/>
              </a:schemeClr>
            </a:gs>
            <a:gs pos="100000">
              <a:schemeClr val="tx1"/>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53437BE-909D-449F-934A-E4B33F6E805F}" type="datetimeFigureOut">
              <a:rPr lang="de-CH" smtClean="0"/>
              <a:t>28.07.2021</a:t>
            </a:fld>
            <a:endParaRPr lang="de-CH"/>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de-CH"/>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4CEB181D-B088-4BA1-B1E9-69C7643C8693}" type="slidenum">
              <a:rPr lang="de-CH" smtClean="0"/>
              <a:t>‹Nr.›</a:t>
            </a:fld>
            <a:endParaRPr lang="de-CH"/>
          </a:p>
        </p:txBody>
      </p:sp>
    </p:spTree>
    <p:extLst>
      <p:ext uri="{BB962C8B-B14F-4D97-AF65-F5344CB8AC3E}">
        <p14:creationId xmlns:p14="http://schemas.microsoft.com/office/powerpoint/2010/main" val="3326527202"/>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web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0.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svg"/><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2D7C63-562A-41C7-892E-0C73F5D5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ctrTitle"/>
          </p:nvPr>
        </p:nvSpPr>
        <p:spPr>
          <a:xfrm>
            <a:off x="5116738" y="685799"/>
            <a:ext cx="6159273" cy="2971801"/>
          </a:xfrm>
          <a:scene3d>
            <a:camera prst="orthographicFront"/>
            <a:lightRig rig="threePt" dir="t"/>
          </a:scene3d>
          <a:sp3d>
            <a:bevelT w="165100" prst="coolSlant"/>
          </a:sp3d>
        </p:spPr>
        <p:txBody>
          <a:bodyPr>
            <a:normAutofit/>
          </a:bodyPr>
          <a:lstStyle/>
          <a:p>
            <a:r>
              <a:rPr lang="en-US" cap="none" dirty="0" err="1"/>
              <a:t>MessageVortex</a:t>
            </a:r>
            <a:endParaRPr lang="en-US" cap="none" dirty="0"/>
          </a:p>
        </p:txBody>
      </p:sp>
      <p:sp>
        <p:nvSpPr>
          <p:cNvPr id="3" name="Untertitel 2"/>
          <p:cNvSpPr>
            <a:spLocks noGrp="1"/>
          </p:cNvSpPr>
          <p:nvPr>
            <p:ph type="subTitle" idx="1"/>
          </p:nvPr>
        </p:nvSpPr>
        <p:spPr>
          <a:xfrm>
            <a:off x="5115456" y="3843867"/>
            <a:ext cx="6167930" cy="1947333"/>
          </a:xfrm>
        </p:spPr>
        <p:txBody>
          <a:bodyPr>
            <a:normAutofit/>
          </a:bodyPr>
          <a:lstStyle/>
          <a:p>
            <a:r>
              <a:rPr lang="en-US"/>
              <a:t>Unlinkable, censorship-resistant communication</a:t>
            </a:r>
            <a:endParaRPr lang="en-US" dirty="0"/>
          </a:p>
        </p:txBody>
      </p:sp>
      <p:grpSp>
        <p:nvGrpSpPr>
          <p:cNvPr id="11" name="Group 10">
            <a:extLst>
              <a:ext uri="{FF2B5EF4-FFF2-40B4-BE49-F238E27FC236}">
                <a16:creationId xmlns:a16="http://schemas.microsoft.com/office/drawing/2014/main" id="{6DF25E23-BE15-4E36-A700-59F0CE8C54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2CE9353A-F333-4305-BED0-D126D75F5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D1D327-6D34-4AB1-BBCB-FFD18B927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3D4CCB5-F27F-4868-B1D4-55D8654F0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5F00F96-8833-4C32-AD31-05286BC80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22EE3D4-FE2C-4B01-BC8C-3CE2C6CC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81339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MessageVortex </a:t>
            </a:r>
            <a:br>
              <a:rPr lang="de-CH" dirty="0"/>
            </a:br>
            <a:r>
              <a:rPr lang="de-CH" sz="1800" dirty="0" err="1"/>
              <a:t>general</a:t>
            </a:r>
            <a:r>
              <a:rPr lang="de-CH" sz="1800" dirty="0"/>
              <a:t> </a:t>
            </a:r>
            <a:r>
              <a:rPr lang="de-CH" sz="1800" dirty="0" err="1"/>
              <a:t>weak</a:t>
            </a:r>
            <a:r>
              <a:rPr lang="de-CH" sz="1800" dirty="0"/>
              <a:t> </a:t>
            </a:r>
            <a:r>
              <a:rPr lang="de-CH" sz="1800" dirty="0" err="1"/>
              <a:t>spots</a:t>
            </a:r>
            <a:r>
              <a:rPr lang="de-CH" sz="1800" dirty="0"/>
              <a:t> </a:t>
            </a:r>
            <a:r>
              <a:rPr lang="de-CH" sz="1800" dirty="0" err="1"/>
              <a:t>of</a:t>
            </a:r>
            <a:r>
              <a:rPr lang="de-CH" sz="1800" dirty="0"/>
              <a:t> </a:t>
            </a:r>
            <a:r>
              <a:rPr lang="de-CH" sz="1800" dirty="0" err="1"/>
              <a:t>anonymization</a:t>
            </a:r>
            <a:r>
              <a:rPr lang="de-CH" sz="1800" dirty="0"/>
              <a:t> </a:t>
            </a:r>
            <a:r>
              <a:rPr lang="de-CH" sz="1800" dirty="0" err="1"/>
              <a:t>solutions</a:t>
            </a:r>
            <a:endParaRPr lang="de-CH" dirty="0"/>
          </a:p>
        </p:txBody>
      </p:sp>
      <p:sp>
        <p:nvSpPr>
          <p:cNvPr id="117" name="Textfeld 116">
            <a:extLst>
              <a:ext uri="{FF2B5EF4-FFF2-40B4-BE49-F238E27FC236}">
                <a16:creationId xmlns:a16="http://schemas.microsoft.com/office/drawing/2014/main" id="{31EC9B24-CD50-42A3-B55A-17E2DE37974E}"/>
              </a:ext>
            </a:extLst>
          </p:cNvPr>
          <p:cNvSpPr txBox="1"/>
          <p:nvPr/>
        </p:nvSpPr>
        <p:spPr>
          <a:xfrm>
            <a:off x="6096000" y="748066"/>
            <a:ext cx="5704967" cy="4154984"/>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sz="2400" dirty="0"/>
              <a:t>Identifiable sets for senders and receivers</a:t>
            </a:r>
          </a:p>
          <a:p>
            <a:pPr marL="285750" indent="-285750">
              <a:buFont typeface="Arial" panose="020B0604020202020204" pitchFamily="34" charset="0"/>
              <a:buChar char="•"/>
            </a:pPr>
            <a:r>
              <a:rPr lang="en-US" sz="2400" dirty="0"/>
              <a:t>Identifiable infrastructure</a:t>
            </a:r>
          </a:p>
          <a:p>
            <a:pPr marL="742950" lvl="1" indent="-285750">
              <a:buFont typeface="Arial" panose="020B0604020202020204" pitchFamily="34" charset="0"/>
              <a:buChar char="•"/>
            </a:pPr>
            <a:r>
              <a:rPr lang="en-US" sz="2400" dirty="0"/>
              <a:t>Nodes in general</a:t>
            </a:r>
          </a:p>
          <a:p>
            <a:pPr marL="742950" lvl="1" indent="-285750">
              <a:buFont typeface="Arial" panose="020B0604020202020204" pitchFamily="34" charset="0"/>
              <a:buChar char="•"/>
            </a:pPr>
            <a:r>
              <a:rPr lang="en-US" sz="2400" dirty="0"/>
              <a:t>Entry nodes</a:t>
            </a:r>
          </a:p>
          <a:p>
            <a:pPr marL="742950" lvl="1" indent="-285750">
              <a:buFont typeface="Arial" panose="020B0604020202020204" pitchFamily="34" charset="0"/>
              <a:buChar char="•"/>
            </a:pPr>
            <a:r>
              <a:rPr lang="en-US" sz="2400" dirty="0"/>
              <a:t>Exit nodes</a:t>
            </a:r>
          </a:p>
          <a:p>
            <a:pPr marL="285750" indent="-285750">
              <a:buFont typeface="Arial" panose="020B0604020202020204" pitchFamily="34" charset="0"/>
              <a:buChar char="•"/>
            </a:pPr>
            <a:r>
              <a:rPr lang="en-US" sz="2400" dirty="0"/>
              <a:t>Central elements in infrastructure</a:t>
            </a:r>
          </a:p>
          <a:p>
            <a:pPr marL="742950" lvl="1" indent="-285750">
              <a:buFont typeface="Arial" panose="020B0604020202020204" pitchFamily="34" charset="0"/>
              <a:buChar char="•"/>
            </a:pPr>
            <a:r>
              <a:rPr lang="en-US" sz="2400" dirty="0"/>
              <a:t>Directory servers</a:t>
            </a:r>
          </a:p>
          <a:p>
            <a:pPr marL="285750" indent="-285750">
              <a:buFont typeface="Arial" panose="020B0604020202020204" pitchFamily="34" charset="0"/>
              <a:buChar char="•"/>
            </a:pPr>
            <a:r>
              <a:rPr lang="en-US" sz="2400" dirty="0"/>
              <a:t>Not prone to active adversaries</a:t>
            </a:r>
          </a:p>
          <a:p>
            <a:pPr marL="285750" indent="-285750">
              <a:buFont typeface="Arial" panose="020B0604020202020204" pitchFamily="34" charset="0"/>
              <a:buChar char="•"/>
            </a:pPr>
            <a:r>
              <a:rPr lang="en-US" sz="2400" dirty="0"/>
              <a:t>Identifiable (censorable) protocols </a:t>
            </a:r>
          </a:p>
          <a:p>
            <a:pPr marL="285750" indent="-285750">
              <a:buFont typeface="Arial" panose="020B0604020202020204" pitchFamily="34" charset="0"/>
              <a:buChar char="•"/>
            </a:pPr>
            <a:r>
              <a:rPr lang="en-US" sz="2400" dirty="0"/>
              <a:t>(Limited) trust in infrastructure</a:t>
            </a:r>
          </a:p>
        </p:txBody>
      </p:sp>
      <p:grpSp>
        <p:nvGrpSpPr>
          <p:cNvPr id="49" name="Gruppieren 48">
            <a:extLst>
              <a:ext uri="{FF2B5EF4-FFF2-40B4-BE49-F238E27FC236}">
                <a16:creationId xmlns:a16="http://schemas.microsoft.com/office/drawing/2014/main" id="{A22DC0F3-AE99-46B7-9057-443A4A1A7F15}"/>
              </a:ext>
            </a:extLst>
          </p:cNvPr>
          <p:cNvGrpSpPr/>
          <p:nvPr/>
        </p:nvGrpSpPr>
        <p:grpSpPr>
          <a:xfrm>
            <a:off x="191729" y="748066"/>
            <a:ext cx="5440597" cy="2596713"/>
            <a:chOff x="103238" y="148299"/>
            <a:chExt cx="8042788" cy="3906414"/>
          </a:xfrm>
        </p:grpSpPr>
        <p:sp>
          <p:nvSpPr>
            <p:cNvPr id="51" name="Rechteck 50">
              <a:extLst>
                <a:ext uri="{FF2B5EF4-FFF2-40B4-BE49-F238E27FC236}">
                  <a16:creationId xmlns:a16="http://schemas.microsoft.com/office/drawing/2014/main" id="{DBC49756-B13F-423B-BE9F-13BA43126993}"/>
                </a:ext>
              </a:extLst>
            </p:cNvPr>
            <p:cNvSpPr/>
            <p:nvPr/>
          </p:nvSpPr>
          <p:spPr>
            <a:xfrm>
              <a:off x="1514166" y="148299"/>
              <a:ext cx="4876802" cy="390641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en-US" sz="1100" dirty="0"/>
                <a:t>Anonymization infrastructure</a:t>
              </a:r>
            </a:p>
          </p:txBody>
        </p:sp>
        <p:sp>
          <p:nvSpPr>
            <p:cNvPr id="54" name="Rechteck 53">
              <a:extLst>
                <a:ext uri="{FF2B5EF4-FFF2-40B4-BE49-F238E27FC236}">
                  <a16:creationId xmlns:a16="http://schemas.microsoft.com/office/drawing/2014/main" id="{BB87ACC5-D2DC-4750-B8E0-BD4109DF44AA}"/>
                </a:ext>
              </a:extLst>
            </p:cNvPr>
            <p:cNvSpPr/>
            <p:nvPr/>
          </p:nvSpPr>
          <p:spPr>
            <a:xfrm>
              <a:off x="103238" y="465933"/>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55" name="Rechteck 54">
              <a:extLst>
                <a:ext uri="{FF2B5EF4-FFF2-40B4-BE49-F238E27FC236}">
                  <a16:creationId xmlns:a16="http://schemas.microsoft.com/office/drawing/2014/main" id="{18A2E48B-B789-4940-8A29-528A1AEEF4BC}"/>
                </a:ext>
              </a:extLst>
            </p:cNvPr>
            <p:cNvSpPr/>
            <p:nvPr/>
          </p:nvSpPr>
          <p:spPr>
            <a:xfrm>
              <a:off x="105689" y="1139446"/>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57" name="Rechteck 56">
              <a:extLst>
                <a:ext uri="{FF2B5EF4-FFF2-40B4-BE49-F238E27FC236}">
                  <a16:creationId xmlns:a16="http://schemas.microsoft.com/office/drawing/2014/main" id="{1D15B9A0-526E-4B45-91F1-4C9DEF7E3C64}"/>
                </a:ext>
              </a:extLst>
            </p:cNvPr>
            <p:cNvSpPr/>
            <p:nvPr/>
          </p:nvSpPr>
          <p:spPr>
            <a:xfrm>
              <a:off x="103238" y="1828660"/>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58" name="Rechteck 57">
              <a:extLst>
                <a:ext uri="{FF2B5EF4-FFF2-40B4-BE49-F238E27FC236}">
                  <a16:creationId xmlns:a16="http://schemas.microsoft.com/office/drawing/2014/main" id="{FD4E7805-C646-4B3E-9D57-AAE528BCBC63}"/>
                </a:ext>
              </a:extLst>
            </p:cNvPr>
            <p:cNvSpPr/>
            <p:nvPr/>
          </p:nvSpPr>
          <p:spPr>
            <a:xfrm>
              <a:off x="103238" y="3216920"/>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60" name="Rechteck 59">
              <a:extLst>
                <a:ext uri="{FF2B5EF4-FFF2-40B4-BE49-F238E27FC236}">
                  <a16:creationId xmlns:a16="http://schemas.microsoft.com/office/drawing/2014/main" id="{8ACE4704-064C-4010-9AE6-C6C13D2995D5}"/>
                </a:ext>
              </a:extLst>
            </p:cNvPr>
            <p:cNvSpPr/>
            <p:nvPr/>
          </p:nvSpPr>
          <p:spPr>
            <a:xfrm>
              <a:off x="103239" y="2522790"/>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61" name="Rechteck 60">
              <a:extLst>
                <a:ext uri="{FF2B5EF4-FFF2-40B4-BE49-F238E27FC236}">
                  <a16:creationId xmlns:a16="http://schemas.microsoft.com/office/drawing/2014/main" id="{07DBCF12-7238-4277-AFE3-B4B75A85DD03}"/>
                </a:ext>
              </a:extLst>
            </p:cNvPr>
            <p:cNvSpPr/>
            <p:nvPr/>
          </p:nvSpPr>
          <p:spPr>
            <a:xfrm>
              <a:off x="2816940" y="1828660"/>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63" name="Rechteck 62">
              <a:extLst>
                <a:ext uri="{FF2B5EF4-FFF2-40B4-BE49-F238E27FC236}">
                  <a16:creationId xmlns:a16="http://schemas.microsoft.com/office/drawing/2014/main" id="{E8CEB5B7-22D8-4877-B08A-91BE8F65FB83}"/>
                </a:ext>
              </a:extLst>
            </p:cNvPr>
            <p:cNvSpPr/>
            <p:nvPr/>
          </p:nvSpPr>
          <p:spPr>
            <a:xfrm>
              <a:off x="3569108" y="2639752"/>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64" name="Rechteck 63">
              <a:extLst>
                <a:ext uri="{FF2B5EF4-FFF2-40B4-BE49-F238E27FC236}">
                  <a16:creationId xmlns:a16="http://schemas.microsoft.com/office/drawing/2014/main" id="{65A8A5A0-DA64-44F9-B88D-B613AC30E4D2}"/>
                </a:ext>
              </a:extLst>
            </p:cNvPr>
            <p:cNvSpPr/>
            <p:nvPr/>
          </p:nvSpPr>
          <p:spPr>
            <a:xfrm>
              <a:off x="3394586" y="817917"/>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66" name="Rechteck 65">
              <a:extLst>
                <a:ext uri="{FF2B5EF4-FFF2-40B4-BE49-F238E27FC236}">
                  <a16:creationId xmlns:a16="http://schemas.microsoft.com/office/drawing/2014/main" id="{371ACEF3-0AAB-4167-9B13-08B2342D85EE}"/>
                </a:ext>
              </a:extLst>
            </p:cNvPr>
            <p:cNvSpPr/>
            <p:nvPr/>
          </p:nvSpPr>
          <p:spPr>
            <a:xfrm>
              <a:off x="4724400" y="1735184"/>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67" name="Rechteck 66">
              <a:extLst>
                <a:ext uri="{FF2B5EF4-FFF2-40B4-BE49-F238E27FC236}">
                  <a16:creationId xmlns:a16="http://schemas.microsoft.com/office/drawing/2014/main" id="{E3FAEC47-D8C9-41A6-AB9B-CDD2E87DE176}"/>
                </a:ext>
              </a:extLst>
            </p:cNvPr>
            <p:cNvSpPr/>
            <p:nvPr/>
          </p:nvSpPr>
          <p:spPr>
            <a:xfrm>
              <a:off x="2413816" y="3429269"/>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69" name="Rechteck 68">
              <a:extLst>
                <a:ext uri="{FF2B5EF4-FFF2-40B4-BE49-F238E27FC236}">
                  <a16:creationId xmlns:a16="http://schemas.microsoft.com/office/drawing/2014/main" id="{491191E1-4980-444C-829F-785EDD02F704}"/>
                </a:ext>
              </a:extLst>
            </p:cNvPr>
            <p:cNvSpPr/>
            <p:nvPr/>
          </p:nvSpPr>
          <p:spPr>
            <a:xfrm>
              <a:off x="1836170" y="844478"/>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70" name="Rechteck 69">
              <a:extLst>
                <a:ext uri="{FF2B5EF4-FFF2-40B4-BE49-F238E27FC236}">
                  <a16:creationId xmlns:a16="http://schemas.microsoft.com/office/drawing/2014/main" id="{B6F128DC-7DFA-4BCA-8CF0-44C00F58922C}"/>
                </a:ext>
              </a:extLst>
            </p:cNvPr>
            <p:cNvSpPr/>
            <p:nvPr/>
          </p:nvSpPr>
          <p:spPr>
            <a:xfrm>
              <a:off x="1907456" y="2607692"/>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72" name="Rechteck 71">
              <a:extLst>
                <a:ext uri="{FF2B5EF4-FFF2-40B4-BE49-F238E27FC236}">
                  <a16:creationId xmlns:a16="http://schemas.microsoft.com/office/drawing/2014/main" id="{D2673D98-C300-4FF2-8C78-AA6476BBFA5B}"/>
                </a:ext>
              </a:extLst>
            </p:cNvPr>
            <p:cNvSpPr/>
            <p:nvPr/>
          </p:nvSpPr>
          <p:spPr>
            <a:xfrm>
              <a:off x="4503176" y="3403595"/>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73" name="Rechteck 72">
              <a:extLst>
                <a:ext uri="{FF2B5EF4-FFF2-40B4-BE49-F238E27FC236}">
                  <a16:creationId xmlns:a16="http://schemas.microsoft.com/office/drawing/2014/main" id="{6FFA0990-8679-4549-8289-784FA4510142}"/>
                </a:ext>
              </a:extLst>
            </p:cNvPr>
            <p:cNvSpPr/>
            <p:nvPr/>
          </p:nvSpPr>
          <p:spPr>
            <a:xfrm>
              <a:off x="6843248" y="480684"/>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sp>
          <p:nvSpPr>
            <p:cNvPr id="75" name="Rechteck 74">
              <a:extLst>
                <a:ext uri="{FF2B5EF4-FFF2-40B4-BE49-F238E27FC236}">
                  <a16:creationId xmlns:a16="http://schemas.microsoft.com/office/drawing/2014/main" id="{244A0A43-3743-4114-9DD4-90A8AECB7BEA}"/>
                </a:ext>
              </a:extLst>
            </p:cNvPr>
            <p:cNvSpPr/>
            <p:nvPr/>
          </p:nvSpPr>
          <p:spPr>
            <a:xfrm>
              <a:off x="6843251" y="3221836"/>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76" name="Rechteck 75">
              <a:extLst>
                <a:ext uri="{FF2B5EF4-FFF2-40B4-BE49-F238E27FC236}">
                  <a16:creationId xmlns:a16="http://schemas.microsoft.com/office/drawing/2014/main" id="{0779BB86-7456-4F9E-865F-B275A3F144C0}"/>
                </a:ext>
              </a:extLst>
            </p:cNvPr>
            <p:cNvSpPr/>
            <p:nvPr/>
          </p:nvSpPr>
          <p:spPr>
            <a:xfrm>
              <a:off x="6843252" y="2527706"/>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78" name="Rechteck 77">
              <a:extLst>
                <a:ext uri="{FF2B5EF4-FFF2-40B4-BE49-F238E27FC236}">
                  <a16:creationId xmlns:a16="http://schemas.microsoft.com/office/drawing/2014/main" id="{B85B9196-24D0-473E-A998-37AA6CC43E2A}"/>
                </a:ext>
              </a:extLst>
            </p:cNvPr>
            <p:cNvSpPr/>
            <p:nvPr/>
          </p:nvSpPr>
          <p:spPr>
            <a:xfrm>
              <a:off x="6843248" y="1139446"/>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sp>
          <p:nvSpPr>
            <p:cNvPr id="79" name="Rechteck 78">
              <a:extLst>
                <a:ext uri="{FF2B5EF4-FFF2-40B4-BE49-F238E27FC236}">
                  <a16:creationId xmlns:a16="http://schemas.microsoft.com/office/drawing/2014/main" id="{D9466EBA-8A82-4649-9957-069840823695}"/>
                </a:ext>
              </a:extLst>
            </p:cNvPr>
            <p:cNvSpPr/>
            <p:nvPr/>
          </p:nvSpPr>
          <p:spPr>
            <a:xfrm>
              <a:off x="6843251" y="1838492"/>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sp>
          <p:nvSpPr>
            <p:cNvPr id="81" name="Rechteck 80">
              <a:extLst>
                <a:ext uri="{FF2B5EF4-FFF2-40B4-BE49-F238E27FC236}">
                  <a16:creationId xmlns:a16="http://schemas.microsoft.com/office/drawing/2014/main" id="{B91F235C-A536-4778-8580-484C620B74E2}"/>
                </a:ext>
              </a:extLst>
            </p:cNvPr>
            <p:cNvSpPr/>
            <p:nvPr/>
          </p:nvSpPr>
          <p:spPr>
            <a:xfrm>
              <a:off x="6843250" y="2517874"/>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sp>
          <p:nvSpPr>
            <p:cNvPr id="82" name="Rechteck 81">
              <a:extLst>
                <a:ext uri="{FF2B5EF4-FFF2-40B4-BE49-F238E27FC236}">
                  <a16:creationId xmlns:a16="http://schemas.microsoft.com/office/drawing/2014/main" id="{28E90916-8728-40C5-93B9-B06A647FE112}"/>
                </a:ext>
              </a:extLst>
            </p:cNvPr>
            <p:cNvSpPr/>
            <p:nvPr/>
          </p:nvSpPr>
          <p:spPr>
            <a:xfrm>
              <a:off x="6843249" y="3221836"/>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cxnSp>
          <p:nvCxnSpPr>
            <p:cNvPr id="84" name="Gerade Verbindung mit Pfeil 83">
              <a:extLst>
                <a:ext uri="{FF2B5EF4-FFF2-40B4-BE49-F238E27FC236}">
                  <a16:creationId xmlns:a16="http://schemas.microsoft.com/office/drawing/2014/main" id="{74BCB9E5-0F22-4C58-9C17-7276816E2154}"/>
                </a:ext>
              </a:extLst>
            </p:cNvPr>
            <p:cNvCxnSpPr>
              <a:stCxn id="54" idx="3"/>
              <a:endCxn id="69" idx="1"/>
            </p:cNvCxnSpPr>
            <p:nvPr/>
          </p:nvCxnSpPr>
          <p:spPr>
            <a:xfrm>
              <a:off x="1106129" y="687159"/>
              <a:ext cx="730041" cy="378545"/>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Gerade Verbindung mit Pfeil 84">
              <a:extLst>
                <a:ext uri="{FF2B5EF4-FFF2-40B4-BE49-F238E27FC236}">
                  <a16:creationId xmlns:a16="http://schemas.microsoft.com/office/drawing/2014/main" id="{D8021EE9-844D-41C6-A82E-9CC311F54C56}"/>
                </a:ext>
              </a:extLst>
            </p:cNvPr>
            <p:cNvCxnSpPr>
              <a:cxnSpLocks/>
              <a:stCxn id="55" idx="3"/>
              <a:endCxn id="69" idx="1"/>
            </p:cNvCxnSpPr>
            <p:nvPr/>
          </p:nvCxnSpPr>
          <p:spPr>
            <a:xfrm flipV="1">
              <a:off x="1108580" y="1065704"/>
              <a:ext cx="727590" cy="29496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Gerade Verbindung mit Pfeil 86">
              <a:extLst>
                <a:ext uri="{FF2B5EF4-FFF2-40B4-BE49-F238E27FC236}">
                  <a16:creationId xmlns:a16="http://schemas.microsoft.com/office/drawing/2014/main" id="{6B6AFC4C-C4D8-4D61-8038-4D97C5F6D80C}"/>
                </a:ext>
              </a:extLst>
            </p:cNvPr>
            <p:cNvCxnSpPr>
              <a:cxnSpLocks/>
              <a:stCxn id="57" idx="3"/>
              <a:endCxn id="61" idx="1"/>
            </p:cNvCxnSpPr>
            <p:nvPr/>
          </p:nvCxnSpPr>
          <p:spPr>
            <a:xfrm>
              <a:off x="1106129" y="2049886"/>
              <a:ext cx="1710811" cy="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Gerade Verbindung mit Pfeil 87">
              <a:extLst>
                <a:ext uri="{FF2B5EF4-FFF2-40B4-BE49-F238E27FC236}">
                  <a16:creationId xmlns:a16="http://schemas.microsoft.com/office/drawing/2014/main" id="{1E697BD5-855D-42FC-BDF0-EE52B5AEF00C}"/>
                </a:ext>
              </a:extLst>
            </p:cNvPr>
            <p:cNvCxnSpPr>
              <a:cxnSpLocks/>
              <a:stCxn id="60" idx="3"/>
              <a:endCxn id="70" idx="1"/>
            </p:cNvCxnSpPr>
            <p:nvPr/>
          </p:nvCxnSpPr>
          <p:spPr>
            <a:xfrm>
              <a:off x="1106130" y="2744016"/>
              <a:ext cx="801326" cy="84902"/>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Gerade Verbindung mit Pfeil 89">
              <a:extLst>
                <a:ext uri="{FF2B5EF4-FFF2-40B4-BE49-F238E27FC236}">
                  <a16:creationId xmlns:a16="http://schemas.microsoft.com/office/drawing/2014/main" id="{06F1578E-68FF-403A-B6ED-6DDA93FB4F32}"/>
                </a:ext>
              </a:extLst>
            </p:cNvPr>
            <p:cNvCxnSpPr>
              <a:cxnSpLocks/>
              <a:stCxn id="58" idx="3"/>
              <a:endCxn id="67" idx="1"/>
            </p:cNvCxnSpPr>
            <p:nvPr/>
          </p:nvCxnSpPr>
          <p:spPr>
            <a:xfrm>
              <a:off x="1106129" y="3438146"/>
              <a:ext cx="1307687" cy="21234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Gerade Verbindung mit Pfeil 90">
              <a:extLst>
                <a:ext uri="{FF2B5EF4-FFF2-40B4-BE49-F238E27FC236}">
                  <a16:creationId xmlns:a16="http://schemas.microsoft.com/office/drawing/2014/main" id="{379D6E67-2A09-4B87-8B78-FEA35324A492}"/>
                </a:ext>
              </a:extLst>
            </p:cNvPr>
            <p:cNvCxnSpPr>
              <a:cxnSpLocks/>
              <a:stCxn id="69" idx="3"/>
              <a:endCxn id="64" idx="1"/>
            </p:cNvCxnSpPr>
            <p:nvPr/>
          </p:nvCxnSpPr>
          <p:spPr>
            <a:xfrm flipV="1">
              <a:off x="2991462" y="1039143"/>
              <a:ext cx="403124" cy="26561"/>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Gerade Verbindung mit Pfeil 92">
              <a:extLst>
                <a:ext uri="{FF2B5EF4-FFF2-40B4-BE49-F238E27FC236}">
                  <a16:creationId xmlns:a16="http://schemas.microsoft.com/office/drawing/2014/main" id="{10AE722C-9918-4134-8921-BCAE0F84616C}"/>
                </a:ext>
              </a:extLst>
            </p:cNvPr>
            <p:cNvCxnSpPr>
              <a:cxnSpLocks/>
              <a:stCxn id="69" idx="2"/>
              <a:endCxn id="61" idx="0"/>
            </p:cNvCxnSpPr>
            <p:nvPr/>
          </p:nvCxnSpPr>
          <p:spPr>
            <a:xfrm>
              <a:off x="2413816" y="1286930"/>
              <a:ext cx="980770" cy="54173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Gerade Verbindung mit Pfeil 93">
              <a:extLst>
                <a:ext uri="{FF2B5EF4-FFF2-40B4-BE49-F238E27FC236}">
                  <a16:creationId xmlns:a16="http://schemas.microsoft.com/office/drawing/2014/main" id="{EF0FBDA6-BC2B-456E-9C3A-90C2961A5DBD}"/>
                </a:ext>
              </a:extLst>
            </p:cNvPr>
            <p:cNvCxnSpPr>
              <a:cxnSpLocks/>
              <a:stCxn id="70" idx="0"/>
              <a:endCxn id="69" idx="2"/>
            </p:cNvCxnSpPr>
            <p:nvPr/>
          </p:nvCxnSpPr>
          <p:spPr>
            <a:xfrm flipH="1" flipV="1">
              <a:off x="2413816" y="1286930"/>
              <a:ext cx="71286" cy="1320762"/>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Gerade Verbindung mit Pfeil 95">
              <a:extLst>
                <a:ext uri="{FF2B5EF4-FFF2-40B4-BE49-F238E27FC236}">
                  <a16:creationId xmlns:a16="http://schemas.microsoft.com/office/drawing/2014/main" id="{5BFE58EF-21D7-4AF6-8F5A-353D7C4E5ACF}"/>
                </a:ext>
              </a:extLst>
            </p:cNvPr>
            <p:cNvCxnSpPr>
              <a:cxnSpLocks/>
              <a:stCxn id="61" idx="3"/>
              <a:endCxn id="66" idx="1"/>
            </p:cNvCxnSpPr>
            <p:nvPr/>
          </p:nvCxnSpPr>
          <p:spPr>
            <a:xfrm flipV="1">
              <a:off x="3972232" y="1956410"/>
              <a:ext cx="752168" cy="93476"/>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Gerade Verbindung mit Pfeil 96">
              <a:extLst>
                <a:ext uri="{FF2B5EF4-FFF2-40B4-BE49-F238E27FC236}">
                  <a16:creationId xmlns:a16="http://schemas.microsoft.com/office/drawing/2014/main" id="{78ED3389-E2A8-4763-BC01-4B724FDE1E09}"/>
                </a:ext>
              </a:extLst>
            </p:cNvPr>
            <p:cNvCxnSpPr>
              <a:cxnSpLocks/>
              <a:stCxn id="64" idx="2"/>
              <a:endCxn id="66" idx="0"/>
            </p:cNvCxnSpPr>
            <p:nvPr/>
          </p:nvCxnSpPr>
          <p:spPr>
            <a:xfrm>
              <a:off x="3972232" y="1260369"/>
              <a:ext cx="1329814" cy="474815"/>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Gerade Verbindung mit Pfeil 98">
              <a:extLst>
                <a:ext uri="{FF2B5EF4-FFF2-40B4-BE49-F238E27FC236}">
                  <a16:creationId xmlns:a16="http://schemas.microsoft.com/office/drawing/2014/main" id="{20FFB867-BFCF-4EF1-BD6D-16D6ECBE3B5D}"/>
                </a:ext>
              </a:extLst>
            </p:cNvPr>
            <p:cNvCxnSpPr>
              <a:cxnSpLocks/>
              <a:stCxn id="64" idx="3"/>
              <a:endCxn id="73" idx="1"/>
            </p:cNvCxnSpPr>
            <p:nvPr/>
          </p:nvCxnSpPr>
          <p:spPr>
            <a:xfrm flipV="1">
              <a:off x="4549878" y="701910"/>
              <a:ext cx="2293370" cy="337233"/>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a:extLst>
                <a:ext uri="{FF2B5EF4-FFF2-40B4-BE49-F238E27FC236}">
                  <a16:creationId xmlns:a16="http://schemas.microsoft.com/office/drawing/2014/main" id="{6ECA58CF-AC56-42B5-A036-41A3CE910A96}"/>
                </a:ext>
              </a:extLst>
            </p:cNvPr>
            <p:cNvCxnSpPr>
              <a:cxnSpLocks/>
              <a:stCxn id="70" idx="0"/>
              <a:endCxn id="61" idx="2"/>
            </p:cNvCxnSpPr>
            <p:nvPr/>
          </p:nvCxnSpPr>
          <p:spPr>
            <a:xfrm flipV="1">
              <a:off x="2485102" y="2271112"/>
              <a:ext cx="909484" cy="33658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Gerade Verbindung mit Pfeil 101">
              <a:extLst>
                <a:ext uri="{FF2B5EF4-FFF2-40B4-BE49-F238E27FC236}">
                  <a16:creationId xmlns:a16="http://schemas.microsoft.com/office/drawing/2014/main" id="{C4776ACB-138C-4900-817F-2B59BA67E437}"/>
                </a:ext>
              </a:extLst>
            </p:cNvPr>
            <p:cNvCxnSpPr>
              <a:cxnSpLocks/>
              <a:stCxn id="70" idx="3"/>
              <a:endCxn id="63" idx="1"/>
            </p:cNvCxnSpPr>
            <p:nvPr/>
          </p:nvCxnSpPr>
          <p:spPr>
            <a:xfrm>
              <a:off x="3062748" y="2828918"/>
              <a:ext cx="506360" cy="3206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Gerade Verbindung mit Pfeil 102">
              <a:extLst>
                <a:ext uri="{FF2B5EF4-FFF2-40B4-BE49-F238E27FC236}">
                  <a16:creationId xmlns:a16="http://schemas.microsoft.com/office/drawing/2014/main" id="{CCA83139-2222-4EC5-A33C-8ADFC00F6834}"/>
                </a:ext>
              </a:extLst>
            </p:cNvPr>
            <p:cNvCxnSpPr>
              <a:cxnSpLocks/>
              <a:stCxn id="61" idx="2"/>
              <a:endCxn id="63" idx="0"/>
            </p:cNvCxnSpPr>
            <p:nvPr/>
          </p:nvCxnSpPr>
          <p:spPr>
            <a:xfrm>
              <a:off x="3394586" y="2271112"/>
              <a:ext cx="752168" cy="36864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Gerade Verbindung mit Pfeil 104">
              <a:extLst>
                <a:ext uri="{FF2B5EF4-FFF2-40B4-BE49-F238E27FC236}">
                  <a16:creationId xmlns:a16="http://schemas.microsoft.com/office/drawing/2014/main" id="{E646786F-C06A-41A9-9B1A-82CC1D6B3B99}"/>
                </a:ext>
              </a:extLst>
            </p:cNvPr>
            <p:cNvCxnSpPr>
              <a:cxnSpLocks/>
              <a:stCxn id="61" idx="2"/>
              <a:endCxn id="67" idx="0"/>
            </p:cNvCxnSpPr>
            <p:nvPr/>
          </p:nvCxnSpPr>
          <p:spPr>
            <a:xfrm flipH="1">
              <a:off x="2991462" y="2271112"/>
              <a:ext cx="403124" cy="1158157"/>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Gerade Verbindung mit Pfeil 105">
              <a:extLst>
                <a:ext uri="{FF2B5EF4-FFF2-40B4-BE49-F238E27FC236}">
                  <a16:creationId xmlns:a16="http://schemas.microsoft.com/office/drawing/2014/main" id="{846DD8D9-AC2F-4686-B940-090F29AB54BF}"/>
                </a:ext>
              </a:extLst>
            </p:cNvPr>
            <p:cNvCxnSpPr>
              <a:cxnSpLocks/>
              <a:stCxn id="67" idx="3"/>
              <a:endCxn id="72" idx="1"/>
            </p:cNvCxnSpPr>
            <p:nvPr/>
          </p:nvCxnSpPr>
          <p:spPr>
            <a:xfrm flipV="1">
              <a:off x="3569108" y="3624821"/>
              <a:ext cx="934068" cy="25674"/>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Gerade Verbindung mit Pfeil 107">
              <a:extLst>
                <a:ext uri="{FF2B5EF4-FFF2-40B4-BE49-F238E27FC236}">
                  <a16:creationId xmlns:a16="http://schemas.microsoft.com/office/drawing/2014/main" id="{547BE285-1F70-405C-9F94-6FB305756DC6}"/>
                </a:ext>
              </a:extLst>
            </p:cNvPr>
            <p:cNvCxnSpPr>
              <a:cxnSpLocks/>
              <a:stCxn id="72" idx="0"/>
              <a:endCxn id="66" idx="2"/>
            </p:cNvCxnSpPr>
            <p:nvPr/>
          </p:nvCxnSpPr>
          <p:spPr>
            <a:xfrm flipV="1">
              <a:off x="5080822" y="2177636"/>
              <a:ext cx="221224" cy="122595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Gerade Verbindung mit Pfeil 108">
              <a:extLst>
                <a:ext uri="{FF2B5EF4-FFF2-40B4-BE49-F238E27FC236}">
                  <a16:creationId xmlns:a16="http://schemas.microsoft.com/office/drawing/2014/main" id="{796D4AE1-1C69-4B9A-AD7D-89381B8E4945}"/>
                </a:ext>
              </a:extLst>
            </p:cNvPr>
            <p:cNvCxnSpPr>
              <a:cxnSpLocks/>
              <a:stCxn id="63" idx="3"/>
              <a:endCxn id="66" idx="2"/>
            </p:cNvCxnSpPr>
            <p:nvPr/>
          </p:nvCxnSpPr>
          <p:spPr>
            <a:xfrm flipV="1">
              <a:off x="4724400" y="2177636"/>
              <a:ext cx="577646" cy="683342"/>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Gerade Verbindung mit Pfeil 110">
              <a:extLst>
                <a:ext uri="{FF2B5EF4-FFF2-40B4-BE49-F238E27FC236}">
                  <a16:creationId xmlns:a16="http://schemas.microsoft.com/office/drawing/2014/main" id="{7AC7EA78-7DED-44B6-9D7C-CB1226286E23}"/>
                </a:ext>
              </a:extLst>
            </p:cNvPr>
            <p:cNvCxnSpPr>
              <a:cxnSpLocks/>
              <a:stCxn id="63" idx="3"/>
              <a:endCxn id="81" idx="1"/>
            </p:cNvCxnSpPr>
            <p:nvPr/>
          </p:nvCxnSpPr>
          <p:spPr>
            <a:xfrm flipV="1">
              <a:off x="4724400" y="2739100"/>
              <a:ext cx="2118850" cy="12187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Gerade Verbindung mit Pfeil 111">
              <a:extLst>
                <a:ext uri="{FF2B5EF4-FFF2-40B4-BE49-F238E27FC236}">
                  <a16:creationId xmlns:a16="http://schemas.microsoft.com/office/drawing/2014/main" id="{D383EA04-C1F4-422B-AD16-4F85647D5409}"/>
                </a:ext>
              </a:extLst>
            </p:cNvPr>
            <p:cNvCxnSpPr>
              <a:cxnSpLocks/>
              <a:stCxn id="66" idx="3"/>
              <a:endCxn id="79" idx="1"/>
            </p:cNvCxnSpPr>
            <p:nvPr/>
          </p:nvCxnSpPr>
          <p:spPr>
            <a:xfrm>
              <a:off x="5879692" y="1956410"/>
              <a:ext cx="963559" cy="10330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Gerade Verbindung mit Pfeil 113">
              <a:extLst>
                <a:ext uri="{FF2B5EF4-FFF2-40B4-BE49-F238E27FC236}">
                  <a16:creationId xmlns:a16="http://schemas.microsoft.com/office/drawing/2014/main" id="{8E40A422-C7DC-42D9-BE0B-0A04ACC1761B}"/>
                </a:ext>
              </a:extLst>
            </p:cNvPr>
            <p:cNvCxnSpPr>
              <a:cxnSpLocks/>
              <a:stCxn id="72" idx="3"/>
              <a:endCxn id="82" idx="1"/>
            </p:cNvCxnSpPr>
            <p:nvPr/>
          </p:nvCxnSpPr>
          <p:spPr>
            <a:xfrm flipV="1">
              <a:off x="5658468" y="3443062"/>
              <a:ext cx="1184781" cy="18175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Gerade Verbindung mit Pfeil 114">
              <a:extLst>
                <a:ext uri="{FF2B5EF4-FFF2-40B4-BE49-F238E27FC236}">
                  <a16:creationId xmlns:a16="http://schemas.microsoft.com/office/drawing/2014/main" id="{0B735CC1-3C37-4271-88F7-D24381D5C135}"/>
                </a:ext>
              </a:extLst>
            </p:cNvPr>
            <p:cNvCxnSpPr>
              <a:cxnSpLocks/>
              <a:stCxn id="66" idx="3"/>
              <a:endCxn id="78" idx="1"/>
            </p:cNvCxnSpPr>
            <p:nvPr/>
          </p:nvCxnSpPr>
          <p:spPr>
            <a:xfrm flipV="1">
              <a:off x="5879692" y="1360672"/>
              <a:ext cx="963556" cy="59573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6075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8F50A0-71A6-4D4A-83D6-8BA3CF1BFB1E}"/>
              </a:ext>
            </a:extLst>
          </p:cNvPr>
          <p:cNvSpPr>
            <a:spLocks noGrp="1"/>
          </p:cNvSpPr>
          <p:nvPr>
            <p:ph type="title"/>
          </p:nvPr>
        </p:nvSpPr>
        <p:spPr/>
        <p:txBody>
          <a:bodyPr/>
          <a:lstStyle/>
          <a:p>
            <a:r>
              <a:rPr lang="de-DE" dirty="0" err="1"/>
              <a:t>How</a:t>
            </a:r>
            <a:r>
              <a:rPr lang="de-DE" dirty="0"/>
              <a:t> </a:t>
            </a:r>
            <a:r>
              <a:rPr lang="de-DE" dirty="0" err="1"/>
              <a:t>does</a:t>
            </a:r>
            <a:r>
              <a:rPr lang="de-DE" dirty="0"/>
              <a:t> </a:t>
            </a:r>
            <a:r>
              <a:rPr lang="de-DE" dirty="0" err="1"/>
              <a:t>it</a:t>
            </a:r>
            <a:r>
              <a:rPr lang="de-DE" dirty="0"/>
              <a:t> </a:t>
            </a:r>
            <a:r>
              <a:rPr lang="de-DE" dirty="0" err="1"/>
              <a:t>work</a:t>
            </a:r>
            <a:br>
              <a:rPr lang="de-DE" dirty="0"/>
            </a:br>
            <a:r>
              <a:rPr lang="de-DE" sz="1800" dirty="0"/>
              <a:t>The </a:t>
            </a:r>
            <a:r>
              <a:rPr lang="de-DE" sz="1800" dirty="0" err="1"/>
              <a:t>general</a:t>
            </a:r>
            <a:r>
              <a:rPr lang="de-DE" sz="1800" dirty="0"/>
              <a:t> </a:t>
            </a:r>
            <a:r>
              <a:rPr lang="de-DE" sz="1800" dirty="0" err="1"/>
              <a:t>idea</a:t>
            </a:r>
            <a:endParaRPr lang="en-US" dirty="0"/>
          </a:p>
        </p:txBody>
      </p:sp>
      <p:sp>
        <p:nvSpPr>
          <p:cNvPr id="3" name="Inhaltsplatzhalter 2">
            <a:extLst>
              <a:ext uri="{FF2B5EF4-FFF2-40B4-BE49-F238E27FC236}">
                <a16:creationId xmlns:a16="http://schemas.microsoft.com/office/drawing/2014/main" id="{A90BD8C2-E07D-46D5-9BB4-FDEC51F60922}"/>
              </a:ext>
            </a:extLst>
          </p:cNvPr>
          <p:cNvSpPr>
            <a:spLocks noGrp="1"/>
          </p:cNvSpPr>
          <p:nvPr>
            <p:ph idx="1"/>
          </p:nvPr>
        </p:nvSpPr>
        <p:spPr>
          <a:xfrm>
            <a:off x="684212" y="685800"/>
            <a:ext cx="10823576" cy="3952875"/>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a:solidFill>
                  <a:schemeClr val="tx1"/>
                </a:solidFill>
              </a:rPr>
              <a:t>Principles</a:t>
            </a:r>
          </a:p>
          <a:p>
            <a:pPr lvl="1"/>
            <a:r>
              <a:rPr lang="en-US" dirty="0">
                <a:solidFill>
                  <a:schemeClr val="tx1"/>
                </a:solidFill>
              </a:rPr>
              <a:t>Unobservable from the outside</a:t>
            </a:r>
          </a:p>
          <a:p>
            <a:pPr lvl="1"/>
            <a:r>
              <a:rPr lang="en-US" dirty="0">
                <a:solidFill>
                  <a:schemeClr val="tx1"/>
                </a:solidFill>
              </a:rPr>
              <a:t>Distrust everyone (…)</a:t>
            </a:r>
          </a:p>
          <a:p>
            <a:pPr lvl="2"/>
            <a:r>
              <a:rPr lang="en-US" dirty="0">
                <a:solidFill>
                  <a:schemeClr val="tx1"/>
                </a:solidFill>
              </a:rPr>
              <a:t>Routing nodes learn as little as possible from routing a message</a:t>
            </a:r>
          </a:p>
          <a:p>
            <a:pPr lvl="2"/>
            <a:r>
              <a:rPr lang="en-US" dirty="0">
                <a:solidFill>
                  <a:schemeClr val="tx1"/>
                </a:solidFill>
              </a:rPr>
              <a:t>The routing process is controlled by the builder of the routing block in the message</a:t>
            </a:r>
          </a:p>
          <a:p>
            <a:pPr lvl="2"/>
            <a:r>
              <a:rPr lang="en-US" dirty="0">
                <a:solidFill>
                  <a:schemeClr val="tx1"/>
                </a:solidFill>
              </a:rPr>
              <a:t>The routing path is diagnoseable by the builder of the routing block</a:t>
            </a:r>
          </a:p>
          <a:p>
            <a:pPr lvl="2"/>
            <a:r>
              <a:rPr lang="en-US" dirty="0">
                <a:solidFill>
                  <a:schemeClr val="tx1"/>
                </a:solidFill>
              </a:rPr>
              <a:t>Our only trust: initial sender of the message and final recipient of the message</a:t>
            </a:r>
          </a:p>
          <a:p>
            <a:pPr lvl="1"/>
            <a:r>
              <a:rPr lang="en-US" dirty="0">
                <a:solidFill>
                  <a:schemeClr val="tx1"/>
                </a:solidFill>
              </a:rPr>
              <a:t>Decoy traffic is not even identifiable for the node generating or routing.</a:t>
            </a:r>
          </a:p>
          <a:p>
            <a:pPr lvl="1"/>
            <a:r>
              <a:rPr lang="en-US" dirty="0">
                <a:solidFill>
                  <a:schemeClr val="tx1"/>
                </a:solidFill>
              </a:rPr>
              <a:t>Resistant to common attacks which are hard to cover</a:t>
            </a:r>
          </a:p>
        </p:txBody>
      </p:sp>
      <p:pic>
        <p:nvPicPr>
          <p:cNvPr id="5" name="Grafik 4">
            <a:extLst>
              <a:ext uri="{FF2B5EF4-FFF2-40B4-BE49-F238E27FC236}">
                <a16:creationId xmlns:a16="http://schemas.microsoft.com/office/drawing/2014/main" id="{69AA7188-2233-44B6-BE0A-D84BE8065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612" y="4487331"/>
            <a:ext cx="3897809" cy="2184931"/>
          </a:xfrm>
          <a:prstGeom prst="rect">
            <a:avLst/>
          </a:prstGeom>
        </p:spPr>
      </p:pic>
      <p:sp>
        <p:nvSpPr>
          <p:cNvPr id="6" name="Inhaltsplatzhalter 2">
            <a:extLst>
              <a:ext uri="{FF2B5EF4-FFF2-40B4-BE49-F238E27FC236}">
                <a16:creationId xmlns:a16="http://schemas.microsoft.com/office/drawing/2014/main" id="{A40EC50F-F315-44C5-8543-F127B1E5FF91}"/>
              </a:ext>
            </a:extLst>
          </p:cNvPr>
          <p:cNvSpPr txBox="1">
            <a:spLocks/>
          </p:cNvSpPr>
          <p:nvPr/>
        </p:nvSpPr>
        <p:spPr>
          <a:xfrm>
            <a:off x="4698681" y="5737669"/>
            <a:ext cx="4189886" cy="42976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fontScale="925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err="1">
                <a:solidFill>
                  <a:srgbClr val="FFFF00"/>
                </a:solidFill>
              </a:rPr>
              <a:t>Idealy</a:t>
            </a:r>
            <a:r>
              <a:rPr lang="en-US" b="1" dirty="0">
                <a:solidFill>
                  <a:srgbClr val="FFFF00"/>
                </a:solidFill>
              </a:rPr>
              <a:t>: </a:t>
            </a:r>
            <a:r>
              <a:rPr lang="en-US" dirty="0">
                <a:solidFill>
                  <a:srgbClr val="FFFF00"/>
                </a:solidFill>
              </a:rPr>
              <a:t>Invisible and untraceable</a:t>
            </a:r>
          </a:p>
        </p:txBody>
      </p:sp>
    </p:spTree>
    <p:extLst>
      <p:ext uri="{BB962C8B-B14F-4D97-AF65-F5344CB8AC3E}">
        <p14:creationId xmlns:p14="http://schemas.microsoft.com/office/powerpoint/2010/main" val="1772264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8F50A0-71A6-4D4A-83D6-8BA3CF1BFB1E}"/>
              </a:ext>
            </a:extLst>
          </p:cNvPr>
          <p:cNvSpPr>
            <a:spLocks noGrp="1"/>
          </p:cNvSpPr>
          <p:nvPr>
            <p:ph type="title"/>
          </p:nvPr>
        </p:nvSpPr>
        <p:spPr/>
        <p:txBody>
          <a:bodyPr/>
          <a:lstStyle/>
          <a:p>
            <a:r>
              <a:rPr lang="de-DE" dirty="0" err="1"/>
              <a:t>How</a:t>
            </a:r>
            <a:r>
              <a:rPr lang="de-DE" dirty="0"/>
              <a:t> </a:t>
            </a:r>
            <a:r>
              <a:rPr lang="de-DE" dirty="0" err="1"/>
              <a:t>does</a:t>
            </a:r>
            <a:r>
              <a:rPr lang="de-DE" dirty="0"/>
              <a:t> </a:t>
            </a:r>
            <a:r>
              <a:rPr lang="de-DE" dirty="0" err="1"/>
              <a:t>it</a:t>
            </a:r>
            <a:r>
              <a:rPr lang="de-DE" dirty="0"/>
              <a:t> </a:t>
            </a:r>
            <a:r>
              <a:rPr lang="de-DE" dirty="0" err="1"/>
              <a:t>work</a:t>
            </a:r>
            <a:br>
              <a:rPr lang="de-DE" dirty="0"/>
            </a:br>
            <a:r>
              <a:rPr lang="de-DE" sz="1800" dirty="0"/>
              <a:t>The </a:t>
            </a:r>
            <a:r>
              <a:rPr lang="de-DE" sz="1800" dirty="0" err="1"/>
              <a:t>general</a:t>
            </a:r>
            <a:r>
              <a:rPr lang="de-DE" sz="1800" dirty="0"/>
              <a:t> </a:t>
            </a:r>
            <a:r>
              <a:rPr lang="de-DE" sz="1800" dirty="0" err="1"/>
              <a:t>idea</a:t>
            </a:r>
            <a:r>
              <a:rPr lang="de-DE" sz="1800" dirty="0"/>
              <a:t> (1)</a:t>
            </a:r>
            <a:endParaRPr lang="en-US" dirty="0"/>
          </a:p>
        </p:txBody>
      </p:sp>
      <p:sp>
        <p:nvSpPr>
          <p:cNvPr id="3" name="Inhaltsplatzhalter 2">
            <a:extLst>
              <a:ext uri="{FF2B5EF4-FFF2-40B4-BE49-F238E27FC236}">
                <a16:creationId xmlns:a16="http://schemas.microsoft.com/office/drawing/2014/main" id="{A90BD8C2-E07D-46D5-9BB4-FDEC51F60922}"/>
              </a:ext>
            </a:extLst>
          </p:cNvPr>
          <p:cNvSpPr>
            <a:spLocks noGrp="1"/>
          </p:cNvSpPr>
          <p:nvPr>
            <p:ph idx="1"/>
          </p:nvPr>
        </p:nvSpPr>
        <p:spPr>
          <a:xfrm>
            <a:off x="684212" y="685800"/>
            <a:ext cx="10823576" cy="3952875"/>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err="1">
                <a:solidFill>
                  <a:schemeClr val="tx1"/>
                </a:solidFill>
              </a:rPr>
              <a:t>MessageVortex</a:t>
            </a:r>
            <a:r>
              <a:rPr lang="en-US" dirty="0">
                <a:solidFill>
                  <a:schemeClr val="tx1"/>
                </a:solidFill>
              </a:rPr>
              <a:t> mixes message for anonymity, but…</a:t>
            </a:r>
          </a:p>
          <a:p>
            <a:pPr lvl="1"/>
            <a:r>
              <a:rPr lang="en-US" dirty="0">
                <a:solidFill>
                  <a:schemeClr val="tx1"/>
                </a:solidFill>
              </a:rPr>
              <a:t>The senders controls all aspects of the message</a:t>
            </a:r>
          </a:p>
          <a:p>
            <a:pPr lvl="1"/>
            <a:r>
              <a:rPr lang="en-US" dirty="0">
                <a:solidFill>
                  <a:schemeClr val="tx1"/>
                </a:solidFill>
              </a:rPr>
              <a:t>Any router on the way learns nothing but </a:t>
            </a:r>
          </a:p>
          <a:p>
            <a:pPr lvl="2"/>
            <a:r>
              <a:rPr lang="en-US" dirty="0">
                <a:solidFill>
                  <a:schemeClr val="tx1"/>
                </a:solidFill>
              </a:rPr>
              <a:t>from what IP the message did come </a:t>
            </a:r>
          </a:p>
          <a:p>
            <a:pPr lvl="2"/>
            <a:r>
              <a:rPr lang="en-US" dirty="0">
                <a:solidFill>
                  <a:schemeClr val="tx1"/>
                </a:solidFill>
              </a:rPr>
              <a:t>to what IP the message did go</a:t>
            </a:r>
          </a:p>
          <a:p>
            <a:pPr lvl="1"/>
            <a:r>
              <a:rPr lang="en-US" dirty="0">
                <a:solidFill>
                  <a:schemeClr val="tx1"/>
                </a:solidFill>
              </a:rPr>
              <a:t>He has no clue which part of the packages received, sent or generated are message related and which are not</a:t>
            </a:r>
          </a:p>
          <a:p>
            <a:pPr lvl="1"/>
            <a:r>
              <a:rPr lang="en-US" dirty="0">
                <a:solidFill>
                  <a:schemeClr val="tx1"/>
                </a:solidFill>
              </a:rPr>
              <a:t>All messages are hidden within a transport protocol (e.g. SMTP or XMPP)</a:t>
            </a:r>
          </a:p>
        </p:txBody>
      </p:sp>
      <p:pic>
        <p:nvPicPr>
          <p:cNvPr id="5" name="Grafik 4">
            <a:extLst>
              <a:ext uri="{FF2B5EF4-FFF2-40B4-BE49-F238E27FC236}">
                <a16:creationId xmlns:a16="http://schemas.microsoft.com/office/drawing/2014/main" id="{791E3879-C67C-408F-BE63-E1BC1202E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5600" y="4487332"/>
            <a:ext cx="3835399" cy="2157412"/>
          </a:xfrm>
          <a:prstGeom prst="rect">
            <a:avLst/>
          </a:prstGeom>
        </p:spPr>
      </p:pic>
    </p:spTree>
    <p:extLst>
      <p:ext uri="{BB962C8B-B14F-4D97-AF65-F5344CB8AC3E}">
        <p14:creationId xmlns:p14="http://schemas.microsoft.com/office/powerpoint/2010/main" val="20142452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8F50A0-71A6-4D4A-83D6-8BA3CF1BFB1E}"/>
              </a:ext>
            </a:extLst>
          </p:cNvPr>
          <p:cNvSpPr>
            <a:spLocks noGrp="1"/>
          </p:cNvSpPr>
          <p:nvPr>
            <p:ph type="title"/>
          </p:nvPr>
        </p:nvSpPr>
        <p:spPr/>
        <p:txBody>
          <a:bodyPr/>
          <a:lstStyle/>
          <a:p>
            <a:r>
              <a:rPr lang="de-DE" dirty="0" err="1"/>
              <a:t>How</a:t>
            </a:r>
            <a:r>
              <a:rPr lang="de-DE" dirty="0"/>
              <a:t> </a:t>
            </a:r>
            <a:r>
              <a:rPr lang="de-DE" dirty="0" err="1"/>
              <a:t>does</a:t>
            </a:r>
            <a:r>
              <a:rPr lang="de-DE" dirty="0"/>
              <a:t> </a:t>
            </a:r>
            <a:r>
              <a:rPr lang="de-DE" dirty="0" err="1"/>
              <a:t>it</a:t>
            </a:r>
            <a:r>
              <a:rPr lang="de-DE" dirty="0"/>
              <a:t> </a:t>
            </a:r>
            <a:r>
              <a:rPr lang="de-DE" dirty="0" err="1"/>
              <a:t>work</a:t>
            </a:r>
            <a:br>
              <a:rPr lang="de-DE" dirty="0"/>
            </a:br>
            <a:r>
              <a:rPr lang="de-DE" sz="1800" dirty="0"/>
              <a:t>The </a:t>
            </a:r>
            <a:r>
              <a:rPr lang="de-DE" sz="1800" dirty="0" err="1"/>
              <a:t>general</a:t>
            </a:r>
            <a:r>
              <a:rPr lang="de-DE" sz="1800" dirty="0"/>
              <a:t> </a:t>
            </a:r>
            <a:r>
              <a:rPr lang="de-DE" sz="1800" dirty="0" err="1"/>
              <a:t>idea</a:t>
            </a:r>
            <a:r>
              <a:rPr lang="de-DE" sz="1800" dirty="0"/>
              <a:t> (2)</a:t>
            </a:r>
            <a:endParaRPr lang="en-US" dirty="0"/>
          </a:p>
        </p:txBody>
      </p:sp>
      <p:sp>
        <p:nvSpPr>
          <p:cNvPr id="3" name="Inhaltsplatzhalter 2">
            <a:extLst>
              <a:ext uri="{FF2B5EF4-FFF2-40B4-BE49-F238E27FC236}">
                <a16:creationId xmlns:a16="http://schemas.microsoft.com/office/drawing/2014/main" id="{A90BD8C2-E07D-46D5-9BB4-FDEC51F60922}"/>
              </a:ext>
            </a:extLst>
          </p:cNvPr>
          <p:cNvSpPr>
            <a:spLocks noGrp="1"/>
          </p:cNvSpPr>
          <p:nvPr>
            <p:ph idx="1"/>
          </p:nvPr>
        </p:nvSpPr>
        <p:spPr>
          <a:xfrm>
            <a:off x="684212" y="685800"/>
            <a:ext cx="10823576" cy="3952875"/>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a:solidFill>
                  <a:schemeClr val="tx1"/>
                </a:solidFill>
              </a:rPr>
              <a:t>Messages are sent from node to node in a mix type like system</a:t>
            </a:r>
          </a:p>
          <a:p>
            <a:pPr lvl="1"/>
            <a:r>
              <a:rPr lang="en-US" dirty="0">
                <a:solidFill>
                  <a:schemeClr val="tx1"/>
                </a:solidFill>
              </a:rPr>
              <a:t>One </a:t>
            </a:r>
            <a:r>
              <a:rPr lang="en-US" dirty="0" err="1">
                <a:solidFill>
                  <a:schemeClr val="tx1"/>
                </a:solidFill>
              </a:rPr>
              <a:t>VortexNode</a:t>
            </a:r>
            <a:r>
              <a:rPr lang="en-US" dirty="0">
                <a:solidFill>
                  <a:schemeClr val="tx1"/>
                </a:solidFill>
              </a:rPr>
              <a:t> consists of…</a:t>
            </a:r>
          </a:p>
          <a:p>
            <a:pPr lvl="2"/>
            <a:r>
              <a:rPr lang="en-US" dirty="0">
                <a:solidFill>
                  <a:schemeClr val="tx1"/>
                </a:solidFill>
              </a:rPr>
              <a:t>An always connected device of an end-users </a:t>
            </a:r>
          </a:p>
          <a:p>
            <a:pPr lvl="2"/>
            <a:r>
              <a:rPr lang="en-US" dirty="0">
                <a:solidFill>
                  <a:schemeClr val="tx1"/>
                </a:solidFill>
              </a:rPr>
              <a:t>One or more common Transport accounts (e.g., Gmail account)</a:t>
            </a:r>
          </a:p>
          <a:p>
            <a:pPr lvl="1"/>
            <a:r>
              <a:rPr lang="en-US" dirty="0">
                <a:solidFill>
                  <a:schemeClr val="tx1"/>
                </a:solidFill>
              </a:rPr>
              <a:t>Mixer Applies operations controlled by the routing block builder (RBB)</a:t>
            </a:r>
          </a:p>
          <a:p>
            <a:r>
              <a:rPr lang="en-US" dirty="0">
                <a:solidFill>
                  <a:schemeClr val="tx1"/>
                </a:solidFill>
              </a:rPr>
              <a:t>Outer Messages of the system</a:t>
            </a:r>
          </a:p>
          <a:p>
            <a:pPr lvl="1"/>
            <a:r>
              <a:rPr lang="en-US" dirty="0">
                <a:solidFill>
                  <a:schemeClr val="tx1"/>
                </a:solidFill>
              </a:rPr>
              <a:t>Have machine generated content (e.g., password recovery request)</a:t>
            </a:r>
          </a:p>
          <a:p>
            <a:pPr lvl="1"/>
            <a:r>
              <a:rPr lang="en-US" dirty="0">
                <a:solidFill>
                  <a:schemeClr val="tx1"/>
                </a:solidFill>
              </a:rPr>
              <a:t>Include at least one image</a:t>
            </a:r>
          </a:p>
          <a:p>
            <a:pPr lvl="2"/>
            <a:r>
              <a:rPr lang="en-US" dirty="0" err="1">
                <a:solidFill>
                  <a:schemeClr val="tx1"/>
                </a:solidFill>
              </a:rPr>
              <a:t>VortexMessage</a:t>
            </a:r>
            <a:r>
              <a:rPr lang="en-US" dirty="0">
                <a:solidFill>
                  <a:schemeClr val="tx1"/>
                </a:solidFill>
              </a:rPr>
              <a:t> is </a:t>
            </a:r>
            <a:r>
              <a:rPr lang="en-US" dirty="0" err="1">
                <a:solidFill>
                  <a:schemeClr val="tx1"/>
                </a:solidFill>
              </a:rPr>
              <a:t>steganographically</a:t>
            </a:r>
            <a:r>
              <a:rPr lang="en-US" dirty="0">
                <a:solidFill>
                  <a:schemeClr val="tx1"/>
                </a:solidFill>
              </a:rPr>
              <a:t> hidden within the Image</a:t>
            </a:r>
          </a:p>
        </p:txBody>
      </p:sp>
      <p:pic>
        <p:nvPicPr>
          <p:cNvPr id="4" name="Grafik 3">
            <a:extLst>
              <a:ext uri="{FF2B5EF4-FFF2-40B4-BE49-F238E27FC236}">
                <a16:creationId xmlns:a16="http://schemas.microsoft.com/office/drawing/2014/main" id="{3A5D9D74-F5AC-40C4-86D6-5F2ADAFDD893}"/>
              </a:ext>
            </a:extLst>
          </p:cNvPr>
          <p:cNvPicPr>
            <a:picLocks noChangeAspect="1"/>
          </p:cNvPicPr>
          <p:nvPr/>
        </p:nvPicPr>
        <p:blipFill>
          <a:blip r:embed="rId3"/>
          <a:stretch>
            <a:fillRect/>
          </a:stretch>
        </p:blipFill>
        <p:spPr>
          <a:xfrm>
            <a:off x="6943725" y="1448330"/>
            <a:ext cx="823911" cy="549274"/>
          </a:xfrm>
          <a:prstGeom prst="rect">
            <a:avLst/>
          </a:prstGeom>
        </p:spPr>
      </p:pic>
      <p:pic>
        <p:nvPicPr>
          <p:cNvPr id="7" name="Grafik 6">
            <a:extLst>
              <a:ext uri="{FF2B5EF4-FFF2-40B4-BE49-F238E27FC236}">
                <a16:creationId xmlns:a16="http://schemas.microsoft.com/office/drawing/2014/main" id="{C65ED9CE-8DF7-413B-9178-EEFB5DBC95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2500" y="2070630"/>
            <a:ext cx="533400" cy="300038"/>
          </a:xfrm>
          <a:prstGeom prst="rect">
            <a:avLst/>
          </a:prstGeom>
        </p:spPr>
      </p:pic>
      <p:pic>
        <p:nvPicPr>
          <p:cNvPr id="9" name="Grafik 8">
            <a:extLst>
              <a:ext uri="{FF2B5EF4-FFF2-40B4-BE49-F238E27FC236}">
                <a16:creationId xmlns:a16="http://schemas.microsoft.com/office/drawing/2014/main" id="{28AE7107-57CE-4071-A12F-6222AC9B9A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8612" y="2025258"/>
            <a:ext cx="890587" cy="387212"/>
          </a:xfrm>
          <a:prstGeom prst="rect">
            <a:avLst/>
          </a:prstGeom>
        </p:spPr>
      </p:pic>
      <p:pic>
        <p:nvPicPr>
          <p:cNvPr id="10" name="Grafik 9">
            <a:extLst>
              <a:ext uri="{FF2B5EF4-FFF2-40B4-BE49-F238E27FC236}">
                <a16:creationId xmlns:a16="http://schemas.microsoft.com/office/drawing/2014/main" id="{9CB9F999-DFA1-47B0-9894-32D8C7B824C3}"/>
              </a:ext>
            </a:extLst>
          </p:cNvPr>
          <p:cNvPicPr>
            <a:picLocks noChangeAspect="1"/>
          </p:cNvPicPr>
          <p:nvPr/>
        </p:nvPicPr>
        <p:blipFill>
          <a:blip r:embed="rId6"/>
          <a:stretch>
            <a:fillRect/>
          </a:stretch>
        </p:blipFill>
        <p:spPr>
          <a:xfrm>
            <a:off x="7897991" y="1433775"/>
            <a:ext cx="731876" cy="549274"/>
          </a:xfrm>
          <a:prstGeom prst="rect">
            <a:avLst/>
          </a:prstGeom>
        </p:spPr>
      </p:pic>
    </p:spTree>
    <p:extLst>
      <p:ext uri="{BB962C8B-B14F-4D97-AF65-F5344CB8AC3E}">
        <p14:creationId xmlns:p14="http://schemas.microsoft.com/office/powerpoint/2010/main" val="2818304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B3F7C5E-54C0-4060-9377-A4058D621615}"/>
              </a:ext>
            </a:extLst>
          </p:cNvPr>
          <p:cNvSpPr>
            <a:spLocks noGrp="1"/>
          </p:cNvSpPr>
          <p:nvPr>
            <p:ph idx="1"/>
          </p:nvPr>
        </p:nvSpPr>
        <p:spPr>
          <a:xfrm>
            <a:off x="684212" y="685800"/>
            <a:ext cx="10825200" cy="3952800"/>
          </a:xfrm>
          <a:solidFill>
            <a:schemeClr val="bg2"/>
          </a:solidFill>
          <a:ln>
            <a:solidFill>
              <a:schemeClr val="bg1"/>
            </a:solidFill>
          </a:ln>
          <a:effectLst>
            <a:outerShdw blurRad="50800" dist="38100" dir="2700000" algn="tl" rotWithShape="0">
              <a:prstClr val="black">
                <a:alpha val="40000"/>
              </a:prstClr>
            </a:outerShdw>
          </a:effectLst>
        </p:spPr>
        <p:txBody>
          <a:bodyPr>
            <a:normAutofit lnSpcReduction="10000"/>
          </a:bodyPr>
          <a:lstStyle/>
          <a:p>
            <a:r>
              <a:rPr lang="en-US" dirty="0">
                <a:solidFill>
                  <a:schemeClr val="tx1"/>
                </a:solidFill>
              </a:rPr>
              <a:t>Each node gets a couple of payload blocks</a:t>
            </a:r>
          </a:p>
          <a:p>
            <a:r>
              <a:rPr lang="en-US" dirty="0">
                <a:solidFill>
                  <a:schemeClr val="tx1"/>
                </a:solidFill>
              </a:rPr>
              <a:t>It recombines available payload blocks</a:t>
            </a:r>
          </a:p>
          <a:p>
            <a:pPr lvl="1"/>
            <a:r>
              <a:rPr lang="en-US" dirty="0">
                <a:solidFill>
                  <a:schemeClr val="tx1"/>
                </a:solidFill>
              </a:rPr>
              <a:t>Payload block of any message from the same sender (short term pseudonym)</a:t>
            </a:r>
          </a:p>
          <a:p>
            <a:r>
              <a:rPr lang="en-US" dirty="0">
                <a:solidFill>
                  <a:schemeClr val="tx1"/>
                </a:solidFill>
              </a:rPr>
              <a:t>Outcome may be bigger or smaller depending on the applied operation:</a:t>
            </a:r>
          </a:p>
          <a:p>
            <a:r>
              <a:rPr lang="en-US" dirty="0">
                <a:solidFill>
                  <a:schemeClr val="tx1"/>
                </a:solidFill>
              </a:rPr>
              <a:t>Any payload block may be decoy or true message content!</a:t>
            </a:r>
          </a:p>
          <a:p>
            <a:pPr lvl="1"/>
            <a:r>
              <a:rPr lang="en-US" dirty="0">
                <a:solidFill>
                  <a:schemeClr val="tx1"/>
                </a:solidFill>
              </a:rPr>
              <a:t>Even the routing node generating decoy cannot tell decoy from message traffic apart.</a:t>
            </a:r>
          </a:p>
          <a:p>
            <a:r>
              <a:rPr lang="en-US" dirty="0">
                <a:solidFill>
                  <a:schemeClr val="tx1"/>
                </a:solidFill>
              </a:rPr>
              <a:t>Agile</a:t>
            </a:r>
          </a:p>
          <a:p>
            <a:pPr lvl="1"/>
            <a:r>
              <a:rPr lang="en-US" dirty="0">
                <a:solidFill>
                  <a:schemeClr val="tx1"/>
                </a:solidFill>
              </a:rPr>
              <a:t>Broken (crypto) algorithms must not break the protocol</a:t>
            </a:r>
          </a:p>
          <a:p>
            <a:pPr lvl="1"/>
            <a:r>
              <a:rPr lang="en-US" dirty="0">
                <a:solidFill>
                  <a:schemeClr val="tx1"/>
                </a:solidFill>
              </a:rPr>
              <a:t>Network does not depend on a monolithic software version</a:t>
            </a:r>
          </a:p>
          <a:p>
            <a:pPr lvl="1"/>
            <a:r>
              <a:rPr lang="en-US" dirty="0">
                <a:solidFill>
                  <a:schemeClr val="tx1"/>
                </a:solidFill>
              </a:rPr>
              <a:t>Any type of algorithm should have an alternative</a:t>
            </a:r>
          </a:p>
        </p:txBody>
      </p:sp>
      <p:sp>
        <p:nvSpPr>
          <p:cNvPr id="4" name="Titel 1">
            <a:extLst>
              <a:ext uri="{FF2B5EF4-FFF2-40B4-BE49-F238E27FC236}">
                <a16:creationId xmlns:a16="http://schemas.microsoft.com/office/drawing/2014/main" id="{09BA290C-DADE-45B9-BCAC-A80419A08683}"/>
              </a:ext>
            </a:extLst>
          </p:cNvPr>
          <p:cNvSpPr>
            <a:spLocks noGrp="1"/>
          </p:cNvSpPr>
          <p:nvPr>
            <p:ph type="title"/>
          </p:nvPr>
        </p:nvSpPr>
        <p:spPr>
          <a:xfrm>
            <a:off x="684213" y="4487863"/>
            <a:ext cx="8534400" cy="1506537"/>
          </a:xfrm>
        </p:spPr>
        <p:txBody>
          <a:bodyPr/>
          <a:lstStyle/>
          <a:p>
            <a:r>
              <a:rPr lang="de-DE" dirty="0" err="1"/>
              <a:t>How</a:t>
            </a:r>
            <a:r>
              <a:rPr lang="de-DE" dirty="0"/>
              <a:t> </a:t>
            </a:r>
            <a:r>
              <a:rPr lang="de-DE" dirty="0" err="1"/>
              <a:t>does</a:t>
            </a:r>
            <a:r>
              <a:rPr lang="de-DE" dirty="0"/>
              <a:t> </a:t>
            </a:r>
            <a:r>
              <a:rPr lang="de-DE" dirty="0" err="1"/>
              <a:t>it</a:t>
            </a:r>
            <a:r>
              <a:rPr lang="de-DE" dirty="0"/>
              <a:t> </a:t>
            </a:r>
            <a:r>
              <a:rPr lang="de-DE" dirty="0" err="1"/>
              <a:t>work</a:t>
            </a:r>
            <a:br>
              <a:rPr lang="de-DE" dirty="0"/>
            </a:br>
            <a:r>
              <a:rPr lang="de-DE" sz="1800" dirty="0"/>
              <a:t>The </a:t>
            </a:r>
            <a:r>
              <a:rPr lang="de-DE" sz="1800" dirty="0" err="1"/>
              <a:t>general</a:t>
            </a:r>
            <a:r>
              <a:rPr lang="de-DE" sz="1800" dirty="0"/>
              <a:t> </a:t>
            </a:r>
            <a:r>
              <a:rPr lang="de-DE" sz="1800" dirty="0" err="1"/>
              <a:t>idea</a:t>
            </a:r>
            <a:r>
              <a:rPr lang="de-DE" sz="1800" dirty="0"/>
              <a:t> (2; </a:t>
            </a:r>
            <a:r>
              <a:rPr lang="de-DE" sz="1800" dirty="0" err="1"/>
              <a:t>Functioning</a:t>
            </a:r>
            <a:r>
              <a:rPr lang="de-DE" sz="1800" dirty="0"/>
              <a:t>)</a:t>
            </a:r>
            <a:endParaRPr lang="en-US" dirty="0"/>
          </a:p>
        </p:txBody>
      </p:sp>
    </p:spTree>
    <p:extLst>
      <p:ext uri="{BB962C8B-B14F-4D97-AF65-F5344CB8AC3E}">
        <p14:creationId xmlns:p14="http://schemas.microsoft.com/office/powerpoint/2010/main" val="1470519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B3F7C5E-54C0-4060-9377-A4058D621615}"/>
              </a:ext>
            </a:extLst>
          </p:cNvPr>
          <p:cNvSpPr>
            <a:spLocks noGrp="1"/>
          </p:cNvSpPr>
          <p:nvPr>
            <p:ph idx="1"/>
          </p:nvPr>
        </p:nvSpPr>
        <p:spPr>
          <a:xfrm>
            <a:off x="684212" y="685800"/>
            <a:ext cx="10825200" cy="39528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a:solidFill>
                  <a:schemeClr val="tx1"/>
                </a:solidFill>
              </a:rPr>
              <a:t>Interlude (Demo part1)</a:t>
            </a:r>
          </a:p>
          <a:p>
            <a:pPr lvl="1"/>
            <a:r>
              <a:rPr lang="en-US" dirty="0">
                <a:solidFill>
                  <a:schemeClr val="tx1"/>
                </a:solidFill>
              </a:rPr>
              <a:t>The </a:t>
            </a:r>
            <a:r>
              <a:rPr lang="en-US" dirty="0" err="1">
                <a:solidFill>
                  <a:schemeClr val="tx1"/>
                </a:solidFill>
              </a:rPr>
              <a:t>MessageVortex</a:t>
            </a:r>
            <a:r>
              <a:rPr lang="en-US" dirty="0">
                <a:solidFill>
                  <a:schemeClr val="tx1"/>
                </a:solidFill>
              </a:rPr>
              <a:t> implementation has released source code on </a:t>
            </a:r>
            <a:r>
              <a:rPr lang="en-US" dirty="0" err="1">
                <a:solidFill>
                  <a:schemeClr val="tx1"/>
                </a:solidFill>
              </a:rPr>
              <a:t>github</a:t>
            </a:r>
            <a:endParaRPr lang="en-US" dirty="0">
              <a:solidFill>
                <a:schemeClr val="tx1"/>
              </a:solidFill>
            </a:endParaRPr>
          </a:p>
          <a:p>
            <a:pPr lvl="1"/>
            <a:r>
              <a:rPr lang="en-US" dirty="0">
                <a:solidFill>
                  <a:schemeClr val="tx1"/>
                </a:solidFill>
              </a:rPr>
              <a:t>The demonstrator hosts six </a:t>
            </a:r>
            <a:r>
              <a:rPr lang="en-US" dirty="0" err="1">
                <a:solidFill>
                  <a:schemeClr val="tx1"/>
                </a:solidFill>
              </a:rPr>
              <a:t>MessageVortex</a:t>
            </a:r>
            <a:r>
              <a:rPr lang="en-US" dirty="0">
                <a:solidFill>
                  <a:schemeClr val="tx1"/>
                </a:solidFill>
              </a:rPr>
              <a:t> nodes as “micro internet”</a:t>
            </a:r>
          </a:p>
          <a:p>
            <a:pPr lvl="1"/>
            <a:r>
              <a:rPr lang="en-US" dirty="0">
                <a:solidFill>
                  <a:schemeClr val="tx1"/>
                </a:solidFill>
              </a:rPr>
              <a:t>A controller collects all the logs of the transport layer and visualizes sending and receiving</a:t>
            </a:r>
          </a:p>
          <a:p>
            <a:pPr lvl="1"/>
            <a:r>
              <a:rPr lang="en-US" dirty="0">
                <a:solidFill>
                  <a:schemeClr val="tx1"/>
                </a:solidFill>
              </a:rPr>
              <a:t>Task</a:t>
            </a:r>
          </a:p>
          <a:p>
            <a:pPr lvl="2"/>
            <a:r>
              <a:rPr lang="en-US" dirty="0">
                <a:solidFill>
                  <a:schemeClr val="tx1"/>
                </a:solidFill>
              </a:rPr>
              <a:t>PLEASE PICK A NODE FROM 2-6</a:t>
            </a:r>
          </a:p>
          <a:p>
            <a:pPr lvl="2"/>
            <a:r>
              <a:rPr lang="en-US" dirty="0">
                <a:solidFill>
                  <a:schemeClr val="tx1"/>
                </a:solidFill>
              </a:rPr>
              <a:t>SHALL I SHUT IT DOWN OR SIMPLY DISCONNECT POWER?</a:t>
            </a:r>
          </a:p>
          <a:p>
            <a:pPr lvl="2"/>
            <a:endParaRPr lang="en-US" dirty="0">
              <a:solidFill>
                <a:schemeClr val="tx1"/>
              </a:solidFill>
            </a:endParaRPr>
          </a:p>
        </p:txBody>
      </p:sp>
      <p:sp>
        <p:nvSpPr>
          <p:cNvPr id="4" name="Titel 1">
            <a:extLst>
              <a:ext uri="{FF2B5EF4-FFF2-40B4-BE49-F238E27FC236}">
                <a16:creationId xmlns:a16="http://schemas.microsoft.com/office/drawing/2014/main" id="{09BA290C-DADE-45B9-BCAC-A80419A08683}"/>
              </a:ext>
            </a:extLst>
          </p:cNvPr>
          <p:cNvSpPr>
            <a:spLocks noGrp="1"/>
          </p:cNvSpPr>
          <p:nvPr>
            <p:ph type="title"/>
          </p:nvPr>
        </p:nvSpPr>
        <p:spPr>
          <a:xfrm>
            <a:off x="684213" y="4487863"/>
            <a:ext cx="8534400" cy="1506537"/>
          </a:xfrm>
        </p:spPr>
        <p:txBody>
          <a:bodyPr/>
          <a:lstStyle/>
          <a:p>
            <a:r>
              <a:rPr lang="de-DE" dirty="0" err="1"/>
              <a:t>Interlude</a:t>
            </a:r>
            <a:br>
              <a:rPr lang="de-DE" dirty="0"/>
            </a:br>
            <a:r>
              <a:rPr lang="de-DE" sz="1800" dirty="0"/>
              <a:t>Pick </a:t>
            </a:r>
            <a:r>
              <a:rPr lang="de-DE" sz="1800" dirty="0" err="1"/>
              <a:t>any</a:t>
            </a:r>
            <a:r>
              <a:rPr lang="de-DE" sz="1800" dirty="0"/>
              <a:t> </a:t>
            </a:r>
            <a:r>
              <a:rPr lang="de-DE" sz="1800" dirty="0" err="1"/>
              <a:t>node</a:t>
            </a:r>
            <a:endParaRPr lang="en-US" dirty="0"/>
          </a:p>
        </p:txBody>
      </p:sp>
    </p:spTree>
    <p:extLst>
      <p:ext uri="{BB962C8B-B14F-4D97-AF65-F5344CB8AC3E}">
        <p14:creationId xmlns:p14="http://schemas.microsoft.com/office/powerpoint/2010/main" val="1357698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09F23-69CA-415C-A4F2-D5E8005299AE}"/>
              </a:ext>
            </a:extLst>
          </p:cNvPr>
          <p:cNvSpPr>
            <a:spLocks noGrp="1"/>
          </p:cNvSpPr>
          <p:nvPr>
            <p:ph type="title"/>
          </p:nvPr>
        </p:nvSpPr>
        <p:spPr/>
        <p:txBody>
          <a:bodyPr/>
          <a:lstStyle/>
          <a:p>
            <a:r>
              <a:rPr lang="en-US" dirty="0"/>
              <a:t>MessageVortex</a:t>
            </a:r>
            <a:br>
              <a:rPr lang="en-US" dirty="0"/>
            </a:br>
            <a:r>
              <a:rPr lang="de-CH" sz="1800" dirty="0" err="1"/>
              <a:t>How</a:t>
            </a:r>
            <a:r>
              <a:rPr lang="de-CH" sz="1800" dirty="0"/>
              <a:t> </a:t>
            </a:r>
            <a:r>
              <a:rPr lang="de-CH" sz="1800" dirty="0" err="1"/>
              <a:t>does</a:t>
            </a:r>
            <a:r>
              <a:rPr lang="de-CH" sz="1800" dirty="0"/>
              <a:t> </a:t>
            </a:r>
            <a:r>
              <a:rPr lang="de-CH" sz="1800" dirty="0" err="1"/>
              <a:t>it</a:t>
            </a:r>
            <a:r>
              <a:rPr lang="de-CH" sz="1800" dirty="0"/>
              <a:t> </a:t>
            </a:r>
            <a:r>
              <a:rPr lang="de-CH" sz="1800" dirty="0" err="1"/>
              <a:t>work</a:t>
            </a:r>
            <a:r>
              <a:rPr lang="de-CH" sz="1800" dirty="0"/>
              <a:t>?</a:t>
            </a:r>
            <a:endParaRPr lang="en-US" dirty="0"/>
          </a:p>
        </p:txBody>
      </p:sp>
      <p:sp>
        <p:nvSpPr>
          <p:cNvPr id="3" name="Inhaltsplatzhalter 2">
            <a:extLst>
              <a:ext uri="{FF2B5EF4-FFF2-40B4-BE49-F238E27FC236}">
                <a16:creationId xmlns:a16="http://schemas.microsoft.com/office/drawing/2014/main" id="{B4822D5D-6EE5-4986-AFAC-E1B15DE26198}"/>
              </a:ext>
            </a:extLst>
          </p:cNvPr>
          <p:cNvSpPr>
            <a:spLocks noGrp="1"/>
          </p:cNvSpPr>
          <p:nvPr>
            <p:ph idx="1"/>
          </p:nvPr>
        </p:nvSpPr>
        <p:spPr>
          <a:xfrm>
            <a:off x="700529" y="476249"/>
            <a:ext cx="4309819" cy="3750370"/>
          </a:xfrm>
          <a:solidFill>
            <a:schemeClr val="bg2"/>
          </a:solidFill>
          <a:ln>
            <a:solidFill>
              <a:schemeClr val="bg1"/>
            </a:solidFill>
          </a:ln>
          <a:effectLst>
            <a:outerShdw blurRad="50800" dist="38100" dir="2700000" algn="tl" rotWithShape="0">
              <a:prstClr val="black">
                <a:alpha val="40000"/>
              </a:prstClr>
            </a:outerShdw>
          </a:effectLst>
        </p:spPr>
        <p:txBody>
          <a:bodyPr>
            <a:normAutofit fontScale="92500" lnSpcReduction="20000"/>
          </a:bodyPr>
          <a:lstStyle/>
          <a:p>
            <a:r>
              <a:rPr lang="en-US" dirty="0">
                <a:solidFill>
                  <a:schemeClr val="tx1"/>
                </a:solidFill>
              </a:rPr>
              <a:t>Nodes send and mix messages</a:t>
            </a:r>
          </a:p>
          <a:p>
            <a:pPr lvl="1"/>
            <a:r>
              <a:rPr lang="en-US" dirty="0">
                <a:solidFill>
                  <a:schemeClr val="tx1"/>
                </a:solidFill>
              </a:rPr>
              <a:t>All equal</a:t>
            </a:r>
          </a:p>
          <a:p>
            <a:pPr lvl="2"/>
            <a:r>
              <a:rPr lang="en-US" dirty="0">
                <a:solidFill>
                  <a:schemeClr val="tx1"/>
                </a:solidFill>
              </a:rPr>
              <a:t>All may be endpoint of a message</a:t>
            </a:r>
          </a:p>
          <a:p>
            <a:pPr lvl="2"/>
            <a:r>
              <a:rPr lang="en-US" dirty="0">
                <a:solidFill>
                  <a:schemeClr val="tx1"/>
                </a:solidFill>
              </a:rPr>
              <a:t>All do routing</a:t>
            </a:r>
          </a:p>
          <a:p>
            <a:pPr lvl="1"/>
            <a:r>
              <a:rPr lang="en-US" dirty="0">
                <a:solidFill>
                  <a:schemeClr val="tx1"/>
                </a:solidFill>
              </a:rPr>
              <a:t>Hide their traffic in common transport protocols</a:t>
            </a:r>
          </a:p>
          <a:p>
            <a:r>
              <a:rPr lang="en-US" dirty="0">
                <a:solidFill>
                  <a:schemeClr val="tx1"/>
                </a:solidFill>
              </a:rPr>
              <a:t>Messages</a:t>
            </a:r>
          </a:p>
          <a:p>
            <a:pPr lvl="1"/>
            <a:r>
              <a:rPr lang="en-US" dirty="0">
                <a:solidFill>
                  <a:schemeClr val="tx1"/>
                </a:solidFill>
              </a:rPr>
              <a:t>Purely controlled by an </a:t>
            </a:r>
            <a:r>
              <a:rPr lang="en-US" dirty="0" err="1">
                <a:solidFill>
                  <a:schemeClr val="tx1"/>
                </a:solidFill>
              </a:rPr>
              <a:t>onionized</a:t>
            </a:r>
            <a:r>
              <a:rPr lang="en-US" dirty="0">
                <a:solidFill>
                  <a:schemeClr val="tx1"/>
                </a:solidFill>
              </a:rPr>
              <a:t> routing block</a:t>
            </a:r>
          </a:p>
          <a:p>
            <a:pPr lvl="1"/>
            <a:r>
              <a:rPr lang="en-US" dirty="0">
                <a:solidFill>
                  <a:schemeClr val="tx1"/>
                </a:solidFill>
              </a:rPr>
              <a:t>Not identifiable unless you possess a node specific key</a:t>
            </a:r>
          </a:p>
        </p:txBody>
      </p:sp>
      <p:pic>
        <p:nvPicPr>
          <p:cNvPr id="55" name="VortexAnimationMessages">
            <a:hlinkClick r:id="" action="ppaction://media"/>
            <a:extLst>
              <a:ext uri="{FF2B5EF4-FFF2-40B4-BE49-F238E27FC236}">
                <a16:creationId xmlns:a16="http://schemas.microsoft.com/office/drawing/2014/main" id="{BBDC617B-B81C-4834-BC16-3A9A5FE348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5764" y="476249"/>
            <a:ext cx="6667324" cy="3750370"/>
          </a:xfrm>
          <a:prstGeom prst="rect">
            <a:avLst/>
          </a:prstGeom>
        </p:spPr>
      </p:pic>
      <p:cxnSp>
        <p:nvCxnSpPr>
          <p:cNvPr id="6" name="Gerade Verbindung mit Pfeil 5">
            <a:extLst>
              <a:ext uri="{FF2B5EF4-FFF2-40B4-BE49-F238E27FC236}">
                <a16:creationId xmlns:a16="http://schemas.microsoft.com/office/drawing/2014/main" id="{BE948F5A-672E-47C9-93E7-72E83E058047}"/>
              </a:ext>
            </a:extLst>
          </p:cNvPr>
          <p:cNvCxnSpPr>
            <a:cxnSpLocks/>
            <a:stCxn id="10" idx="0"/>
          </p:cNvCxnSpPr>
          <p:nvPr/>
        </p:nvCxnSpPr>
        <p:spPr>
          <a:xfrm flipH="1" flipV="1">
            <a:off x="6096000" y="3198521"/>
            <a:ext cx="3612740" cy="1719178"/>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C10CD1E9-EA7E-4952-A374-DEDE323A7970}"/>
              </a:ext>
            </a:extLst>
          </p:cNvPr>
          <p:cNvSpPr txBox="1"/>
          <p:nvPr/>
        </p:nvSpPr>
        <p:spPr>
          <a:xfrm>
            <a:off x="7555475" y="4917699"/>
            <a:ext cx="4306529" cy="646331"/>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pPr algn="ctr"/>
            <a:r>
              <a:rPr lang="en-US" dirty="0"/>
              <a:t>Always connected end-user device (e.g., mobile phone)</a:t>
            </a:r>
          </a:p>
        </p:txBody>
      </p:sp>
      <p:sp>
        <p:nvSpPr>
          <p:cNvPr id="5" name="Textfeld 4">
            <a:extLst>
              <a:ext uri="{FF2B5EF4-FFF2-40B4-BE49-F238E27FC236}">
                <a16:creationId xmlns:a16="http://schemas.microsoft.com/office/drawing/2014/main" id="{8441568B-A083-493E-BCFC-C13C0F7DEDCD}"/>
              </a:ext>
            </a:extLst>
          </p:cNvPr>
          <p:cNvSpPr txBox="1"/>
          <p:nvPr/>
        </p:nvSpPr>
        <p:spPr>
          <a:xfrm>
            <a:off x="4949791" y="5839129"/>
            <a:ext cx="4306529" cy="646331"/>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pPr algn="ctr"/>
            <a:r>
              <a:rPr lang="en-US" dirty="0"/>
              <a:t>Any Transport layer infrastructure</a:t>
            </a:r>
            <a:br>
              <a:rPr lang="en-US" dirty="0"/>
            </a:br>
            <a:r>
              <a:rPr lang="en-US" dirty="0"/>
              <a:t>(e.g., Gmail account)</a:t>
            </a:r>
          </a:p>
        </p:txBody>
      </p:sp>
      <p:cxnSp>
        <p:nvCxnSpPr>
          <p:cNvPr id="11" name="Gerade Verbindung mit Pfeil 10">
            <a:extLst>
              <a:ext uri="{FF2B5EF4-FFF2-40B4-BE49-F238E27FC236}">
                <a16:creationId xmlns:a16="http://schemas.microsoft.com/office/drawing/2014/main" id="{C8F28431-3940-4EE3-AF65-38166C5AC083}"/>
              </a:ext>
            </a:extLst>
          </p:cNvPr>
          <p:cNvCxnSpPr>
            <a:cxnSpLocks/>
            <a:stCxn id="5" idx="0"/>
          </p:cNvCxnSpPr>
          <p:nvPr/>
        </p:nvCxnSpPr>
        <p:spPr>
          <a:xfrm flipH="1" flipV="1">
            <a:off x="6096000" y="3877056"/>
            <a:ext cx="1007056" cy="1962073"/>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68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72"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5"/>
                </p:tgtEl>
              </p:cMediaNode>
            </p:video>
            <p:seq concurrent="1" nextAc="seek">
              <p:cTn id="8" restart="whenNotActive" fill="hold" evtFilter="cancelBubble" nodeType="interactiveSeq">
                <p:stCondLst>
                  <p:cond evt="onClick" delay="0">
                    <p:tgtEl>
                      <p:spTgt spid="5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5"/>
                                        </p:tgtEl>
                                      </p:cBhvr>
                                    </p:cmd>
                                  </p:childTnLst>
                                </p:cTn>
                              </p:par>
                            </p:childTnLst>
                          </p:cTn>
                        </p:par>
                      </p:childTnLst>
                    </p:cTn>
                  </p:par>
                </p:childTnLst>
              </p:cTn>
              <p:nextCondLst>
                <p:cond evt="onClick" delay="0">
                  <p:tgtEl>
                    <p:spTgt spid="5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ussdiagramm: Manuelle Eingabe 17">
            <a:extLst>
              <a:ext uri="{FF2B5EF4-FFF2-40B4-BE49-F238E27FC236}">
                <a16:creationId xmlns:a16="http://schemas.microsoft.com/office/drawing/2014/main" id="{E5190811-53AA-4185-B5F6-A374E5A90E99}"/>
              </a:ext>
            </a:extLst>
          </p:cNvPr>
          <p:cNvSpPr/>
          <p:nvPr/>
        </p:nvSpPr>
        <p:spPr>
          <a:xfrm>
            <a:off x="2676525" y="590550"/>
            <a:ext cx="4629150" cy="2838450"/>
          </a:xfrm>
          <a:prstGeom prst="flowChartManualInput">
            <a:avLst/>
          </a:prstGeom>
          <a:solidFill>
            <a:schemeClr val="tx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1">
            <a:extLst>
              <a:ext uri="{FF2B5EF4-FFF2-40B4-BE49-F238E27FC236}">
                <a16:creationId xmlns:a16="http://schemas.microsoft.com/office/drawing/2014/main" id="{0DFF297B-1C6A-49A7-95C6-F5AD0A4DBAB7}"/>
              </a:ext>
            </a:extLst>
          </p:cNvPr>
          <p:cNvSpPr>
            <a:spLocks noGrp="1"/>
          </p:cNvSpPr>
          <p:nvPr>
            <p:ph type="title"/>
          </p:nvPr>
        </p:nvSpPr>
        <p:spPr>
          <a:xfrm>
            <a:off x="684213" y="4487863"/>
            <a:ext cx="7394144" cy="1506537"/>
          </a:xfrm>
        </p:spPr>
        <p:txBody>
          <a:bodyPr/>
          <a:lstStyle/>
          <a:p>
            <a:r>
              <a:rPr lang="en-US" dirty="0"/>
              <a:t>MessageVortex</a:t>
            </a:r>
            <a:br>
              <a:rPr lang="en-US" dirty="0"/>
            </a:br>
            <a:r>
              <a:rPr lang="de-CH" sz="1800" dirty="0" err="1"/>
              <a:t>How</a:t>
            </a:r>
            <a:r>
              <a:rPr lang="de-CH" sz="1800" dirty="0"/>
              <a:t> </a:t>
            </a:r>
            <a:r>
              <a:rPr lang="de-CH" sz="1800" dirty="0" err="1"/>
              <a:t>does</a:t>
            </a:r>
            <a:r>
              <a:rPr lang="de-CH" sz="1800" dirty="0"/>
              <a:t> a </a:t>
            </a:r>
            <a:r>
              <a:rPr lang="de-CH" sz="1800" dirty="0" err="1"/>
              <a:t>message</a:t>
            </a:r>
            <a:r>
              <a:rPr lang="de-CH" sz="1800" dirty="0"/>
              <a:t> </a:t>
            </a:r>
            <a:r>
              <a:rPr lang="de-CH" sz="1800" dirty="0" err="1"/>
              <a:t>look</a:t>
            </a:r>
            <a:r>
              <a:rPr lang="de-CH" sz="1800" dirty="0"/>
              <a:t> like (on </a:t>
            </a:r>
            <a:r>
              <a:rPr lang="de-CH" sz="1800" dirty="0" err="1"/>
              <a:t>the</a:t>
            </a:r>
            <a:r>
              <a:rPr lang="de-CH" sz="1800" dirty="0"/>
              <a:t> </a:t>
            </a:r>
            <a:r>
              <a:rPr lang="de-CH" sz="1800" dirty="0" err="1"/>
              <a:t>transport</a:t>
            </a:r>
            <a:r>
              <a:rPr lang="de-CH" sz="1800" dirty="0"/>
              <a:t> </a:t>
            </a:r>
            <a:r>
              <a:rPr lang="de-CH" sz="1800" dirty="0" err="1"/>
              <a:t>layer</a:t>
            </a:r>
            <a:r>
              <a:rPr lang="de-CH" sz="1800" dirty="0"/>
              <a:t>)?</a:t>
            </a:r>
            <a:endParaRPr lang="en-US" dirty="0"/>
          </a:p>
        </p:txBody>
      </p:sp>
      <p:pic>
        <p:nvPicPr>
          <p:cNvPr id="8" name="Grafik 7" descr="Ein Bild, das Uhr enthält.&#10;&#10;Automatisch generierte Beschreibung">
            <a:extLst>
              <a:ext uri="{FF2B5EF4-FFF2-40B4-BE49-F238E27FC236}">
                <a16:creationId xmlns:a16="http://schemas.microsoft.com/office/drawing/2014/main" id="{D5C97B14-C9E6-4C50-8E53-E78763EF9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51" y="1098190"/>
            <a:ext cx="2994920" cy="2407010"/>
          </a:xfrm>
          <a:prstGeom prst="rect">
            <a:avLst/>
          </a:prstGeom>
        </p:spPr>
      </p:pic>
      <p:sp>
        <p:nvSpPr>
          <p:cNvPr id="9" name="Ellipse 8">
            <a:extLst>
              <a:ext uri="{FF2B5EF4-FFF2-40B4-BE49-F238E27FC236}">
                <a16:creationId xmlns:a16="http://schemas.microsoft.com/office/drawing/2014/main" id="{8BAC2771-6488-4E77-94AD-804F326EC0BF}"/>
              </a:ext>
            </a:extLst>
          </p:cNvPr>
          <p:cNvSpPr/>
          <p:nvPr/>
        </p:nvSpPr>
        <p:spPr>
          <a:xfrm>
            <a:off x="5621631" y="583840"/>
            <a:ext cx="3429000" cy="28384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r>
              <a:rPr lang="de-DE" sz="900" dirty="0"/>
              <a:t>Dear </a:t>
            </a:r>
            <a:r>
              <a:rPr lang="de-DE" sz="900" dirty="0" err="1"/>
              <a:t>sir</a:t>
            </a:r>
            <a:r>
              <a:rPr lang="de-DE" sz="900" dirty="0"/>
              <a:t> </a:t>
            </a:r>
          </a:p>
          <a:p>
            <a:endParaRPr lang="en-US" sz="900" dirty="0"/>
          </a:p>
          <a:p>
            <a:r>
              <a:rPr lang="en-US" sz="900" dirty="0"/>
              <a:t>This is an obviously machine generated text with some images. May be a password recovery request, a routing graph, or any other kind of machine generated information.</a:t>
            </a:r>
          </a:p>
          <a:p>
            <a:endParaRPr lang="en-US" sz="900" dirty="0"/>
          </a:p>
          <a:p>
            <a:r>
              <a:rPr lang="en-US" sz="900" dirty="0"/>
              <a:t>Yours</a:t>
            </a:r>
          </a:p>
          <a:p>
            <a:r>
              <a:rPr lang="en-US" sz="900" dirty="0"/>
              <a:t>MessageVortex</a:t>
            </a:r>
          </a:p>
        </p:txBody>
      </p:sp>
      <p:pic>
        <p:nvPicPr>
          <p:cNvPr id="11" name="Grafik 10">
            <a:extLst>
              <a:ext uri="{FF2B5EF4-FFF2-40B4-BE49-F238E27FC236}">
                <a16:creationId xmlns:a16="http://schemas.microsoft.com/office/drawing/2014/main" id="{B25EC65C-A0F2-4739-9BD9-99DF96B3EFFB}"/>
              </a:ext>
            </a:extLst>
          </p:cNvPr>
          <p:cNvPicPr>
            <a:picLocks noChangeAspect="1"/>
          </p:cNvPicPr>
          <p:nvPr/>
        </p:nvPicPr>
        <p:blipFill>
          <a:blip r:embed="rId4"/>
          <a:stretch>
            <a:fillRect/>
          </a:stretch>
        </p:blipFill>
        <p:spPr>
          <a:xfrm>
            <a:off x="7696200" y="2286000"/>
            <a:ext cx="666750" cy="666750"/>
          </a:xfrm>
          <a:prstGeom prst="rect">
            <a:avLst/>
          </a:prstGeom>
        </p:spPr>
      </p:pic>
      <p:cxnSp>
        <p:nvCxnSpPr>
          <p:cNvPr id="19" name="Gerade Verbindung mit Pfeil 18">
            <a:extLst>
              <a:ext uri="{FF2B5EF4-FFF2-40B4-BE49-F238E27FC236}">
                <a16:creationId xmlns:a16="http://schemas.microsoft.com/office/drawing/2014/main" id="{196801E6-CB66-4477-8395-3320C61697DE}"/>
              </a:ext>
            </a:extLst>
          </p:cNvPr>
          <p:cNvCxnSpPr>
            <a:cxnSpLocks/>
          </p:cNvCxnSpPr>
          <p:nvPr/>
        </p:nvCxnSpPr>
        <p:spPr>
          <a:xfrm>
            <a:off x="8162925" y="2801892"/>
            <a:ext cx="2076450" cy="2766302"/>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16EEF799-7341-4152-B1B7-00CA329A6623}"/>
              </a:ext>
            </a:extLst>
          </p:cNvPr>
          <p:cNvSpPr txBox="1"/>
          <p:nvPr/>
        </p:nvSpPr>
        <p:spPr>
          <a:xfrm rot="3237672">
            <a:off x="7852128" y="3775320"/>
            <a:ext cx="2520242" cy="954107"/>
          </a:xfrm>
          <a:prstGeom prst="rect">
            <a:avLst/>
          </a:prstGeom>
          <a:noFill/>
        </p:spPr>
        <p:txBody>
          <a:bodyPr wrap="none" rtlCol="0">
            <a:spAutoFit/>
          </a:bodyPr>
          <a:lstStyle/>
          <a:p>
            <a:pPr algn="ctr"/>
            <a:r>
              <a:rPr lang="de-DE" sz="1400" dirty="0">
                <a:solidFill>
                  <a:srgbClr val="FF0000"/>
                </a:solidFill>
              </a:rPr>
              <a:t>Extract </a:t>
            </a:r>
          </a:p>
          <a:p>
            <a:pPr algn="ctr"/>
            <a:endParaRPr lang="de-DE" sz="1400" dirty="0">
              <a:solidFill>
                <a:srgbClr val="FF0000"/>
              </a:solidFill>
            </a:endParaRPr>
          </a:p>
          <a:p>
            <a:pPr algn="ctr"/>
            <a:r>
              <a:rPr lang="de-DE" sz="1400" dirty="0">
                <a:solidFill>
                  <a:srgbClr val="FF0000"/>
                </a:solidFill>
              </a:rPr>
              <a:t>(e.g., „F5“ </a:t>
            </a:r>
            <a:r>
              <a:rPr lang="de-DE" sz="1400" dirty="0" err="1">
                <a:solidFill>
                  <a:srgbClr val="FF0000"/>
                </a:solidFill>
              </a:rPr>
              <a:t>or</a:t>
            </a:r>
            <a:r>
              <a:rPr lang="de-DE" sz="1400" dirty="0">
                <a:solidFill>
                  <a:srgbClr val="FF0000"/>
                </a:solidFill>
              </a:rPr>
              <a:t> </a:t>
            </a:r>
            <a:r>
              <a:rPr lang="de-DE" sz="1400" dirty="0" err="1">
                <a:solidFill>
                  <a:srgbClr val="FF0000"/>
                </a:solidFill>
              </a:rPr>
              <a:t>similar</a:t>
            </a:r>
            <a:r>
              <a:rPr lang="de-DE" sz="1400" dirty="0">
                <a:solidFill>
                  <a:srgbClr val="FF0000"/>
                </a:solidFill>
              </a:rPr>
              <a:t> </a:t>
            </a:r>
            <a:br>
              <a:rPr lang="de-DE" sz="1400" dirty="0">
                <a:solidFill>
                  <a:srgbClr val="FF0000"/>
                </a:solidFill>
              </a:rPr>
            </a:br>
            <a:r>
              <a:rPr lang="de-DE" sz="1400" dirty="0" err="1">
                <a:solidFill>
                  <a:srgbClr val="FF0000"/>
                </a:solidFill>
              </a:rPr>
              <a:t>steganographic</a:t>
            </a:r>
            <a:r>
              <a:rPr lang="de-DE" sz="1400" dirty="0">
                <a:solidFill>
                  <a:srgbClr val="FF0000"/>
                </a:solidFill>
              </a:rPr>
              <a:t> </a:t>
            </a:r>
            <a:r>
              <a:rPr lang="de-DE" sz="1400" dirty="0" err="1">
                <a:solidFill>
                  <a:srgbClr val="FF0000"/>
                </a:solidFill>
              </a:rPr>
              <a:t>algorithm</a:t>
            </a:r>
            <a:r>
              <a:rPr lang="de-DE" sz="1400" dirty="0">
                <a:solidFill>
                  <a:srgbClr val="FF0000"/>
                </a:solidFill>
              </a:rPr>
              <a:t>)</a:t>
            </a:r>
            <a:endParaRPr lang="en-US" sz="1400" dirty="0">
              <a:solidFill>
                <a:srgbClr val="FF0000"/>
              </a:solidFill>
            </a:endParaRPr>
          </a:p>
        </p:txBody>
      </p:sp>
      <p:sp>
        <p:nvSpPr>
          <p:cNvPr id="2" name="Ellipse 1">
            <a:extLst>
              <a:ext uri="{FF2B5EF4-FFF2-40B4-BE49-F238E27FC236}">
                <a16:creationId xmlns:a16="http://schemas.microsoft.com/office/drawing/2014/main" id="{3B6B4312-26BA-49BF-9E39-679F0C96B775}"/>
              </a:ext>
            </a:extLst>
          </p:cNvPr>
          <p:cNvSpPr/>
          <p:nvPr/>
        </p:nvSpPr>
        <p:spPr>
          <a:xfrm>
            <a:off x="7594598" y="2239104"/>
            <a:ext cx="889625" cy="814251"/>
          </a:xfrm>
          <a:prstGeom prst="ellipse">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Gerade Verbindung mit Pfeil 11">
            <a:extLst>
              <a:ext uri="{FF2B5EF4-FFF2-40B4-BE49-F238E27FC236}">
                <a16:creationId xmlns:a16="http://schemas.microsoft.com/office/drawing/2014/main" id="{0FE24109-20AA-437A-BB20-D614DDB5BA64}"/>
              </a:ext>
            </a:extLst>
          </p:cNvPr>
          <p:cNvCxnSpPr>
            <a:cxnSpLocks/>
            <a:stCxn id="15" idx="1"/>
            <a:endCxn id="2" idx="7"/>
          </p:cNvCxnSpPr>
          <p:nvPr/>
        </p:nvCxnSpPr>
        <p:spPr>
          <a:xfrm flipH="1">
            <a:off x="8353940" y="1629414"/>
            <a:ext cx="852138" cy="728934"/>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1F5A0581-6DFE-489D-B92D-439E24BD5CB9}"/>
              </a:ext>
            </a:extLst>
          </p:cNvPr>
          <p:cNvSpPr txBox="1"/>
          <p:nvPr/>
        </p:nvSpPr>
        <p:spPr>
          <a:xfrm>
            <a:off x="9206078" y="752251"/>
            <a:ext cx="2964046" cy="1754326"/>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err="1"/>
              <a:t>Generated</a:t>
            </a:r>
            <a:r>
              <a:rPr lang="de-DE" dirty="0"/>
              <a:t> </a:t>
            </a:r>
            <a:r>
              <a:rPr lang="de-DE" dirty="0" err="1"/>
              <a:t>image</a:t>
            </a:r>
            <a:r>
              <a:rPr lang="de-DE" dirty="0"/>
              <a:t>. E.g.,</a:t>
            </a:r>
          </a:p>
          <a:p>
            <a:pPr marL="285750" indent="-285750">
              <a:buFont typeface="Arial" panose="020B0604020202020204" pitchFamily="34" charset="0"/>
              <a:buChar char="•"/>
            </a:pPr>
            <a:r>
              <a:rPr lang="de-DE" dirty="0"/>
              <a:t>QR-Code</a:t>
            </a:r>
          </a:p>
          <a:p>
            <a:pPr marL="285750" indent="-285750">
              <a:buFont typeface="Arial" panose="020B0604020202020204" pitchFamily="34" charset="0"/>
              <a:buChar char="•"/>
            </a:pPr>
            <a:r>
              <a:rPr lang="de-DE" dirty="0"/>
              <a:t>Network </a:t>
            </a:r>
            <a:r>
              <a:rPr lang="de-DE" dirty="0" err="1"/>
              <a:t>graph</a:t>
            </a:r>
            <a:endParaRPr lang="de-DE" dirty="0"/>
          </a:p>
          <a:p>
            <a:pPr marL="285750" indent="-285750">
              <a:buFont typeface="Arial" panose="020B0604020202020204" pitchFamily="34" charset="0"/>
              <a:buChar char="•"/>
            </a:pPr>
            <a:r>
              <a:rPr lang="de-DE" dirty="0" err="1"/>
              <a:t>Identicon</a:t>
            </a:r>
            <a:endParaRPr lang="de-DE" dirty="0"/>
          </a:p>
          <a:p>
            <a:pPr marL="285750" indent="-285750">
              <a:buFont typeface="Arial" panose="020B0604020202020204" pitchFamily="34" charset="0"/>
              <a:buChar char="•"/>
            </a:pPr>
            <a:r>
              <a:rPr lang="de-DE" dirty="0" err="1"/>
              <a:t>Gravatar</a:t>
            </a:r>
            <a:endParaRPr lang="de-DE" dirty="0"/>
          </a:p>
          <a:p>
            <a:pPr marL="285750" indent="-285750">
              <a:buFont typeface="Arial" panose="020B0604020202020204" pitchFamily="34" charset="0"/>
              <a:buChar char="•"/>
            </a:pPr>
            <a:r>
              <a:rPr lang="de-DE" dirty="0"/>
              <a:t>Random-</a:t>
            </a:r>
            <a:r>
              <a:rPr lang="de-DE" dirty="0" err="1"/>
              <a:t>Avatr</a:t>
            </a:r>
            <a:endParaRPr lang="en-US" dirty="0"/>
          </a:p>
        </p:txBody>
      </p:sp>
      <p:pic>
        <p:nvPicPr>
          <p:cNvPr id="4" name="Grafik 3">
            <a:extLst>
              <a:ext uri="{FF2B5EF4-FFF2-40B4-BE49-F238E27FC236}">
                <a16:creationId xmlns:a16="http://schemas.microsoft.com/office/drawing/2014/main" id="{DE6ABABD-F81E-4799-80C5-AE615D255A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5365" y="5568194"/>
            <a:ext cx="4553732" cy="1289806"/>
          </a:xfrm>
          <a:prstGeom prst="rect">
            <a:avLst/>
          </a:prstGeom>
        </p:spPr>
      </p:pic>
    </p:spTree>
    <p:extLst>
      <p:ext uri="{BB962C8B-B14F-4D97-AF65-F5344CB8AC3E}">
        <p14:creationId xmlns:p14="http://schemas.microsoft.com/office/powerpoint/2010/main" val="275809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23" grpId="0"/>
      <p:bldP spid="2"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9B9350E-2127-4BF4-9BA3-D20A2E0FC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039" y="1152978"/>
            <a:ext cx="10575600" cy="2995449"/>
          </a:xfrm>
          <a:prstGeom prst="rect">
            <a:avLst/>
          </a:prstGeom>
        </p:spPr>
      </p:pic>
      <p:sp>
        <p:nvSpPr>
          <p:cNvPr id="4" name="Titel 1">
            <a:extLst>
              <a:ext uri="{FF2B5EF4-FFF2-40B4-BE49-F238E27FC236}">
                <a16:creationId xmlns:a16="http://schemas.microsoft.com/office/drawing/2014/main" id="{2A2E59DE-32F7-48F4-9F59-DF4F62E8E2FD}"/>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err="1"/>
              <a:t>How</a:t>
            </a:r>
            <a:r>
              <a:rPr lang="de-CH" sz="1800" dirty="0"/>
              <a:t> </a:t>
            </a:r>
            <a:r>
              <a:rPr lang="de-CH" sz="1800" dirty="0" err="1"/>
              <a:t>does</a:t>
            </a:r>
            <a:r>
              <a:rPr lang="de-CH" sz="1800" dirty="0"/>
              <a:t> a </a:t>
            </a:r>
            <a:r>
              <a:rPr lang="de-CH" sz="1800" dirty="0" err="1"/>
              <a:t>message</a:t>
            </a:r>
            <a:r>
              <a:rPr lang="de-CH" sz="1800" dirty="0"/>
              <a:t> </a:t>
            </a:r>
            <a:r>
              <a:rPr lang="de-CH" sz="1800" dirty="0" err="1"/>
              <a:t>look</a:t>
            </a:r>
            <a:r>
              <a:rPr lang="de-CH" sz="1800" dirty="0"/>
              <a:t> like?</a:t>
            </a:r>
            <a:endParaRPr lang="en-US" dirty="0"/>
          </a:p>
        </p:txBody>
      </p:sp>
      <p:cxnSp>
        <p:nvCxnSpPr>
          <p:cNvPr id="7" name="Gerade Verbindung mit Pfeil 6">
            <a:extLst>
              <a:ext uri="{FF2B5EF4-FFF2-40B4-BE49-F238E27FC236}">
                <a16:creationId xmlns:a16="http://schemas.microsoft.com/office/drawing/2014/main" id="{7532A165-F113-4D00-98EB-62CE9DF70A4A}"/>
              </a:ext>
            </a:extLst>
          </p:cNvPr>
          <p:cNvCxnSpPr>
            <a:cxnSpLocks/>
            <a:stCxn id="9" idx="2"/>
            <a:endCxn id="8" idx="0"/>
          </p:cNvCxnSpPr>
          <p:nvPr/>
        </p:nvCxnSpPr>
        <p:spPr>
          <a:xfrm>
            <a:off x="1215753" y="1052925"/>
            <a:ext cx="708297" cy="161079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35829D85-48EA-4082-9ABC-6A4389625F99}"/>
              </a:ext>
            </a:extLst>
          </p:cNvPr>
          <p:cNvSpPr/>
          <p:nvPr/>
        </p:nvSpPr>
        <p:spPr>
          <a:xfrm>
            <a:off x="1162050" y="2663721"/>
            <a:ext cx="1524000" cy="1246244"/>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a:extLst>
              <a:ext uri="{FF2B5EF4-FFF2-40B4-BE49-F238E27FC236}">
                <a16:creationId xmlns:a16="http://schemas.microsoft.com/office/drawing/2014/main" id="{644C23DB-315E-43B1-8ADD-4D606DD59695}"/>
              </a:ext>
            </a:extLst>
          </p:cNvPr>
          <p:cNvSpPr txBox="1"/>
          <p:nvPr/>
        </p:nvSpPr>
        <p:spPr>
          <a:xfrm>
            <a:off x="190013" y="406594"/>
            <a:ext cx="2051479"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The </a:t>
            </a:r>
            <a:r>
              <a:rPr lang="de-DE" dirty="0" err="1"/>
              <a:t>encrypted</a:t>
            </a:r>
            <a:r>
              <a:rPr lang="de-DE" dirty="0"/>
              <a:t> </a:t>
            </a:r>
            <a:r>
              <a:rPr lang="de-DE" dirty="0" err="1"/>
              <a:t>peer</a:t>
            </a:r>
            <a:r>
              <a:rPr lang="de-DE" dirty="0"/>
              <a:t> </a:t>
            </a:r>
            <a:r>
              <a:rPr lang="de-DE" dirty="0" err="1"/>
              <a:t>key</a:t>
            </a:r>
            <a:endParaRPr lang="en-US" dirty="0"/>
          </a:p>
        </p:txBody>
      </p:sp>
      <p:sp>
        <p:nvSpPr>
          <p:cNvPr id="11" name="Ellipse 10">
            <a:extLst>
              <a:ext uri="{FF2B5EF4-FFF2-40B4-BE49-F238E27FC236}">
                <a16:creationId xmlns:a16="http://schemas.microsoft.com/office/drawing/2014/main" id="{7A3BBF0F-35CB-44A1-9963-3BAE1683DCEE}"/>
              </a:ext>
            </a:extLst>
          </p:cNvPr>
          <p:cNvSpPr/>
          <p:nvPr/>
        </p:nvSpPr>
        <p:spPr>
          <a:xfrm>
            <a:off x="2913913" y="2401823"/>
            <a:ext cx="1175456" cy="1184749"/>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llipse 42">
            <a:extLst>
              <a:ext uri="{FF2B5EF4-FFF2-40B4-BE49-F238E27FC236}">
                <a16:creationId xmlns:a16="http://schemas.microsoft.com/office/drawing/2014/main" id="{3E3C7C88-0443-4759-9AF3-0CC98A21F86B}"/>
              </a:ext>
            </a:extLst>
          </p:cNvPr>
          <p:cNvSpPr/>
          <p:nvPr/>
        </p:nvSpPr>
        <p:spPr>
          <a:xfrm>
            <a:off x="2576958" y="3597379"/>
            <a:ext cx="8591493" cy="321680"/>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Gerade Verbindung mit Pfeil 11">
            <a:extLst>
              <a:ext uri="{FF2B5EF4-FFF2-40B4-BE49-F238E27FC236}">
                <a16:creationId xmlns:a16="http://schemas.microsoft.com/office/drawing/2014/main" id="{88C45FE2-05E4-46DC-A6C7-34B75E83408B}"/>
              </a:ext>
            </a:extLst>
          </p:cNvPr>
          <p:cNvCxnSpPr>
            <a:cxnSpLocks/>
            <a:stCxn id="13" idx="2"/>
            <a:endCxn id="11" idx="0"/>
          </p:cNvCxnSpPr>
          <p:nvPr/>
        </p:nvCxnSpPr>
        <p:spPr>
          <a:xfrm>
            <a:off x="3294525" y="1052924"/>
            <a:ext cx="207116" cy="134889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0E08FC7A-7561-4841-971B-5CA0ABA03B12}"/>
              </a:ext>
            </a:extLst>
          </p:cNvPr>
          <p:cNvSpPr/>
          <p:nvPr/>
        </p:nvSpPr>
        <p:spPr>
          <a:xfrm>
            <a:off x="2391218" y="406593"/>
            <a:ext cx="1806614"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a:spAutoFit/>
          </a:bodyPr>
          <a:lstStyle/>
          <a:p>
            <a:pPr algn="ctr"/>
            <a:r>
              <a:rPr lang="de-DE" dirty="0"/>
              <a:t>The </a:t>
            </a:r>
            <a:r>
              <a:rPr lang="de-DE" dirty="0" err="1"/>
              <a:t>encrypted</a:t>
            </a:r>
            <a:r>
              <a:rPr lang="de-DE" dirty="0"/>
              <a:t> </a:t>
            </a:r>
            <a:r>
              <a:rPr lang="de-DE" dirty="0" err="1"/>
              <a:t>sender</a:t>
            </a:r>
            <a:r>
              <a:rPr lang="de-DE" dirty="0"/>
              <a:t> </a:t>
            </a:r>
            <a:r>
              <a:rPr lang="de-DE" dirty="0" err="1"/>
              <a:t>key</a:t>
            </a:r>
            <a:endParaRPr lang="en-US" dirty="0"/>
          </a:p>
        </p:txBody>
      </p:sp>
      <p:sp>
        <p:nvSpPr>
          <p:cNvPr id="15" name="Ellipse 14">
            <a:extLst>
              <a:ext uri="{FF2B5EF4-FFF2-40B4-BE49-F238E27FC236}">
                <a16:creationId xmlns:a16="http://schemas.microsoft.com/office/drawing/2014/main" id="{7FC41DA2-98D3-4089-BE3B-5960AF590203}"/>
              </a:ext>
            </a:extLst>
          </p:cNvPr>
          <p:cNvSpPr/>
          <p:nvPr/>
        </p:nvSpPr>
        <p:spPr>
          <a:xfrm>
            <a:off x="4236326" y="2422363"/>
            <a:ext cx="1899079" cy="716868"/>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llipse 54">
            <a:extLst>
              <a:ext uri="{FF2B5EF4-FFF2-40B4-BE49-F238E27FC236}">
                <a16:creationId xmlns:a16="http://schemas.microsoft.com/office/drawing/2014/main" id="{E172F2D6-7657-417A-9BF6-5BB21B463F1D}"/>
              </a:ext>
            </a:extLst>
          </p:cNvPr>
          <p:cNvSpPr/>
          <p:nvPr/>
        </p:nvSpPr>
        <p:spPr>
          <a:xfrm>
            <a:off x="4288222" y="3171898"/>
            <a:ext cx="1685281" cy="366149"/>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Gerade Verbindung mit Pfeil 15">
            <a:extLst>
              <a:ext uri="{FF2B5EF4-FFF2-40B4-BE49-F238E27FC236}">
                <a16:creationId xmlns:a16="http://schemas.microsoft.com/office/drawing/2014/main" id="{1048157A-5075-4D0E-807E-822C542DFB07}"/>
              </a:ext>
            </a:extLst>
          </p:cNvPr>
          <p:cNvCxnSpPr>
            <a:cxnSpLocks/>
            <a:stCxn id="52" idx="2"/>
            <a:endCxn id="15" idx="0"/>
          </p:cNvCxnSpPr>
          <p:nvPr/>
        </p:nvCxnSpPr>
        <p:spPr>
          <a:xfrm flipH="1">
            <a:off x="5185866" y="1179345"/>
            <a:ext cx="1008548" cy="1243018"/>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D6B5C35A-2891-4E7A-AB10-58CC945C9CFF}"/>
              </a:ext>
            </a:extLst>
          </p:cNvPr>
          <p:cNvSpPr/>
          <p:nvPr/>
        </p:nvSpPr>
        <p:spPr>
          <a:xfrm>
            <a:off x="4129105" y="4173053"/>
            <a:ext cx="3166589"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a:spAutoFit/>
          </a:bodyPr>
          <a:lstStyle/>
          <a:p>
            <a:pPr algn="ctr"/>
            <a:r>
              <a:rPr lang="de-DE" dirty="0"/>
              <a:t>The </a:t>
            </a:r>
            <a:r>
              <a:rPr lang="de-DE" dirty="0" err="1"/>
              <a:t>sender</a:t>
            </a:r>
            <a:r>
              <a:rPr lang="de-DE" dirty="0"/>
              <a:t> </a:t>
            </a:r>
            <a:r>
              <a:rPr lang="de-DE" dirty="0" err="1"/>
              <a:t>key</a:t>
            </a:r>
            <a:r>
              <a:rPr lang="de-DE" dirty="0"/>
              <a:t> </a:t>
            </a:r>
            <a:r>
              <a:rPr lang="de-DE" dirty="0" err="1"/>
              <a:t>protects</a:t>
            </a:r>
            <a:r>
              <a:rPr lang="de-DE" dirty="0"/>
              <a:t> </a:t>
            </a:r>
            <a:r>
              <a:rPr lang="de-DE" dirty="0" err="1"/>
              <a:t>the</a:t>
            </a:r>
            <a:r>
              <a:rPr lang="de-DE" dirty="0"/>
              <a:t> vital </a:t>
            </a:r>
            <a:r>
              <a:rPr lang="de-DE" dirty="0" err="1"/>
              <a:t>blocks</a:t>
            </a:r>
            <a:endParaRPr lang="en-US" dirty="0"/>
          </a:p>
        </p:txBody>
      </p:sp>
      <p:sp>
        <p:nvSpPr>
          <p:cNvPr id="24" name="Ellipse 23">
            <a:extLst>
              <a:ext uri="{FF2B5EF4-FFF2-40B4-BE49-F238E27FC236}">
                <a16:creationId xmlns:a16="http://schemas.microsoft.com/office/drawing/2014/main" id="{A3DB55B1-E554-402D-91A4-025C7953430B}"/>
              </a:ext>
            </a:extLst>
          </p:cNvPr>
          <p:cNvSpPr/>
          <p:nvPr/>
        </p:nvSpPr>
        <p:spPr>
          <a:xfrm>
            <a:off x="6405476" y="1292042"/>
            <a:ext cx="2077773" cy="1892210"/>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Ellipse 60">
            <a:extLst>
              <a:ext uri="{FF2B5EF4-FFF2-40B4-BE49-F238E27FC236}">
                <a16:creationId xmlns:a16="http://schemas.microsoft.com/office/drawing/2014/main" id="{86EB3FBC-1668-4073-A0ED-D1CFC255348A}"/>
              </a:ext>
            </a:extLst>
          </p:cNvPr>
          <p:cNvSpPr/>
          <p:nvPr/>
        </p:nvSpPr>
        <p:spPr>
          <a:xfrm>
            <a:off x="6586906" y="3206140"/>
            <a:ext cx="1685281" cy="366149"/>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Gerade Verbindung mit Pfeil 24">
            <a:extLst>
              <a:ext uri="{FF2B5EF4-FFF2-40B4-BE49-F238E27FC236}">
                <a16:creationId xmlns:a16="http://schemas.microsoft.com/office/drawing/2014/main" id="{F519C96D-DB62-46B7-9421-59EE5CA929B3}"/>
              </a:ext>
            </a:extLst>
          </p:cNvPr>
          <p:cNvCxnSpPr>
            <a:cxnSpLocks/>
            <a:stCxn id="28" idx="2"/>
            <a:endCxn id="24" idx="7"/>
          </p:cNvCxnSpPr>
          <p:nvPr/>
        </p:nvCxnSpPr>
        <p:spPr>
          <a:xfrm flipH="1">
            <a:off x="8178966" y="1187377"/>
            <a:ext cx="1882573" cy="381773"/>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27">
            <a:extLst>
              <a:ext uri="{FF2B5EF4-FFF2-40B4-BE49-F238E27FC236}">
                <a16:creationId xmlns:a16="http://schemas.microsoft.com/office/drawing/2014/main" id="{54D70DE4-0253-485A-B183-50BE7018FEE3}"/>
              </a:ext>
            </a:extLst>
          </p:cNvPr>
          <p:cNvSpPr/>
          <p:nvPr/>
        </p:nvSpPr>
        <p:spPr>
          <a:xfrm>
            <a:off x="8190996" y="264047"/>
            <a:ext cx="3741085"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a:spAutoFit/>
          </a:bodyPr>
          <a:lstStyle/>
          <a:p>
            <a:pPr algn="ctr"/>
            <a:r>
              <a:rPr lang="de-DE" dirty="0" err="1"/>
              <a:t>Onionized</a:t>
            </a:r>
            <a:r>
              <a:rPr lang="de-DE" dirty="0"/>
              <a:t> </a:t>
            </a:r>
            <a:r>
              <a:rPr lang="de-DE" dirty="0" err="1"/>
              <a:t>routing</a:t>
            </a:r>
            <a:r>
              <a:rPr lang="de-DE" dirty="0"/>
              <a:t> </a:t>
            </a:r>
            <a:r>
              <a:rPr lang="de-DE" dirty="0" err="1"/>
              <a:t>blocks</a:t>
            </a:r>
            <a:r>
              <a:rPr lang="de-DE" dirty="0"/>
              <a:t> </a:t>
            </a:r>
            <a:r>
              <a:rPr lang="de-DE" dirty="0" err="1"/>
              <a:t>containing</a:t>
            </a:r>
            <a:r>
              <a:rPr lang="de-DE" dirty="0"/>
              <a:t> </a:t>
            </a:r>
            <a:r>
              <a:rPr lang="de-DE" dirty="0" err="1"/>
              <a:t>information</a:t>
            </a:r>
            <a:r>
              <a:rPr lang="de-DE" dirty="0"/>
              <a:t> on </a:t>
            </a:r>
            <a:r>
              <a:rPr lang="de-DE" dirty="0" err="1"/>
              <a:t>how</a:t>
            </a:r>
            <a:r>
              <a:rPr lang="de-DE" dirty="0"/>
              <a:t> </a:t>
            </a:r>
            <a:r>
              <a:rPr lang="de-DE" dirty="0" err="1"/>
              <a:t>to</a:t>
            </a:r>
            <a:r>
              <a:rPr lang="de-DE" dirty="0"/>
              <a:t> route and mix </a:t>
            </a:r>
            <a:r>
              <a:rPr lang="de-DE" dirty="0" err="1"/>
              <a:t>the</a:t>
            </a:r>
            <a:r>
              <a:rPr lang="de-DE" dirty="0"/>
              <a:t> </a:t>
            </a:r>
            <a:r>
              <a:rPr lang="de-DE" dirty="0" err="1"/>
              <a:t>message</a:t>
            </a:r>
            <a:endParaRPr lang="en-US" dirty="0"/>
          </a:p>
        </p:txBody>
      </p:sp>
      <p:sp>
        <p:nvSpPr>
          <p:cNvPr id="30" name="Ellipse 29">
            <a:extLst>
              <a:ext uri="{FF2B5EF4-FFF2-40B4-BE49-F238E27FC236}">
                <a16:creationId xmlns:a16="http://schemas.microsoft.com/office/drawing/2014/main" id="{F4631090-5CD5-4273-B51E-1E5AFF03ED41}"/>
              </a:ext>
            </a:extLst>
          </p:cNvPr>
          <p:cNvSpPr/>
          <p:nvPr/>
        </p:nvSpPr>
        <p:spPr>
          <a:xfrm>
            <a:off x="8812329" y="1554781"/>
            <a:ext cx="2319632" cy="1959944"/>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Gerade Verbindung mit Pfeil 30">
            <a:extLst>
              <a:ext uri="{FF2B5EF4-FFF2-40B4-BE49-F238E27FC236}">
                <a16:creationId xmlns:a16="http://schemas.microsoft.com/office/drawing/2014/main" id="{DE1C2638-7908-4045-B43C-70E251B09A64}"/>
              </a:ext>
            </a:extLst>
          </p:cNvPr>
          <p:cNvCxnSpPr>
            <a:cxnSpLocks/>
            <a:stCxn id="34" idx="0"/>
          </p:cNvCxnSpPr>
          <p:nvPr/>
        </p:nvCxnSpPr>
        <p:spPr>
          <a:xfrm flipV="1">
            <a:off x="9730623" y="3508381"/>
            <a:ext cx="406206" cy="69891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hteck 33">
            <a:extLst>
              <a:ext uri="{FF2B5EF4-FFF2-40B4-BE49-F238E27FC236}">
                <a16:creationId xmlns:a16="http://schemas.microsoft.com/office/drawing/2014/main" id="{E57B7C8E-1FEF-4E29-BE45-C150A18D6736}"/>
              </a:ext>
            </a:extLst>
          </p:cNvPr>
          <p:cNvSpPr/>
          <p:nvPr/>
        </p:nvSpPr>
        <p:spPr>
          <a:xfrm>
            <a:off x="7510224" y="4207297"/>
            <a:ext cx="4440798"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a:spAutoFit/>
          </a:bodyPr>
          <a:lstStyle/>
          <a:p>
            <a:pPr algn="ctr"/>
            <a:r>
              <a:rPr lang="de-DE" dirty="0" err="1"/>
              <a:t>One</a:t>
            </a:r>
            <a:r>
              <a:rPr lang="de-DE" dirty="0"/>
              <a:t> </a:t>
            </a:r>
            <a:r>
              <a:rPr lang="de-DE" dirty="0" err="1"/>
              <a:t>to</a:t>
            </a:r>
            <a:r>
              <a:rPr lang="de-DE" dirty="0"/>
              <a:t> </a:t>
            </a:r>
            <a:r>
              <a:rPr lang="de-DE" dirty="0" err="1"/>
              <a:t>many</a:t>
            </a:r>
            <a:r>
              <a:rPr lang="de-DE" dirty="0"/>
              <a:t> </a:t>
            </a:r>
            <a:r>
              <a:rPr lang="de-DE" dirty="0" err="1"/>
              <a:t>message</a:t>
            </a:r>
            <a:r>
              <a:rPr lang="de-DE" dirty="0"/>
              <a:t> </a:t>
            </a:r>
            <a:r>
              <a:rPr lang="de-DE" dirty="0" err="1"/>
              <a:t>payloads</a:t>
            </a:r>
            <a:r>
              <a:rPr lang="de-DE" dirty="0"/>
              <a:t> (</a:t>
            </a:r>
            <a:r>
              <a:rPr lang="de-DE" dirty="0" err="1"/>
              <a:t>parts</a:t>
            </a:r>
            <a:r>
              <a:rPr lang="de-DE" dirty="0"/>
              <a:t> </a:t>
            </a:r>
            <a:r>
              <a:rPr lang="de-DE" dirty="0" err="1"/>
              <a:t>of</a:t>
            </a:r>
            <a:r>
              <a:rPr lang="de-DE" dirty="0"/>
              <a:t> </a:t>
            </a:r>
            <a:r>
              <a:rPr lang="de-DE" dirty="0" err="1"/>
              <a:t>the</a:t>
            </a:r>
            <a:r>
              <a:rPr lang="de-DE" dirty="0"/>
              <a:t> </a:t>
            </a:r>
            <a:r>
              <a:rPr lang="de-DE" dirty="0" err="1"/>
              <a:t>message</a:t>
            </a:r>
            <a:r>
              <a:rPr lang="de-DE" dirty="0"/>
              <a:t> </a:t>
            </a:r>
            <a:r>
              <a:rPr lang="de-DE" dirty="0" err="1"/>
              <a:t>or</a:t>
            </a:r>
            <a:r>
              <a:rPr lang="de-DE" dirty="0"/>
              <a:t> </a:t>
            </a:r>
            <a:r>
              <a:rPr lang="de-DE" dirty="0" err="1"/>
              <a:t>decoy</a:t>
            </a:r>
            <a:r>
              <a:rPr lang="de-DE" dirty="0"/>
              <a:t>)</a:t>
            </a:r>
            <a:endParaRPr lang="en-US" dirty="0"/>
          </a:p>
        </p:txBody>
      </p:sp>
      <p:cxnSp>
        <p:nvCxnSpPr>
          <p:cNvPr id="44" name="Gerade Verbindung mit Pfeil 43">
            <a:extLst>
              <a:ext uri="{FF2B5EF4-FFF2-40B4-BE49-F238E27FC236}">
                <a16:creationId xmlns:a16="http://schemas.microsoft.com/office/drawing/2014/main" id="{EBBF19D8-8672-4AF8-9E05-8F154F4EB9D7}"/>
              </a:ext>
            </a:extLst>
          </p:cNvPr>
          <p:cNvCxnSpPr>
            <a:cxnSpLocks/>
            <a:stCxn id="47" idx="0"/>
            <a:endCxn id="43" idx="3"/>
          </p:cNvCxnSpPr>
          <p:nvPr/>
        </p:nvCxnSpPr>
        <p:spPr>
          <a:xfrm flipV="1">
            <a:off x="1924050" y="3871950"/>
            <a:ext cx="1911103" cy="301103"/>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feld 46">
            <a:extLst>
              <a:ext uri="{FF2B5EF4-FFF2-40B4-BE49-F238E27FC236}">
                <a16:creationId xmlns:a16="http://schemas.microsoft.com/office/drawing/2014/main" id="{579927D7-000E-4CC6-9403-D9552AA6E00B}"/>
              </a:ext>
            </a:extLst>
          </p:cNvPr>
          <p:cNvSpPr txBox="1"/>
          <p:nvPr/>
        </p:nvSpPr>
        <p:spPr>
          <a:xfrm>
            <a:off x="293255" y="4173053"/>
            <a:ext cx="3261590"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The </a:t>
            </a:r>
            <a:r>
              <a:rPr lang="de-DE" dirty="0" err="1"/>
              <a:t>peer</a:t>
            </a:r>
            <a:r>
              <a:rPr lang="de-DE" dirty="0"/>
              <a:t> </a:t>
            </a:r>
            <a:r>
              <a:rPr lang="de-DE" dirty="0" err="1"/>
              <a:t>key</a:t>
            </a:r>
            <a:r>
              <a:rPr lang="de-DE" dirty="0"/>
              <a:t> </a:t>
            </a:r>
            <a:r>
              <a:rPr lang="de-DE" dirty="0" err="1"/>
              <a:t>protects</a:t>
            </a:r>
            <a:r>
              <a:rPr lang="de-DE" dirty="0"/>
              <a:t> </a:t>
            </a:r>
            <a:r>
              <a:rPr lang="de-DE" dirty="0" err="1"/>
              <a:t>the</a:t>
            </a:r>
            <a:r>
              <a:rPr lang="de-DE" dirty="0"/>
              <a:t> „</a:t>
            </a:r>
            <a:r>
              <a:rPr lang="de-DE" dirty="0" err="1"/>
              <a:t>inner</a:t>
            </a:r>
            <a:r>
              <a:rPr lang="de-DE" dirty="0"/>
              <a:t> </a:t>
            </a:r>
            <a:r>
              <a:rPr lang="de-DE" dirty="0" err="1"/>
              <a:t>message</a:t>
            </a:r>
            <a:r>
              <a:rPr lang="de-DE" dirty="0"/>
              <a:t>“</a:t>
            </a:r>
            <a:endParaRPr lang="en-US" dirty="0"/>
          </a:p>
        </p:txBody>
      </p:sp>
      <p:sp>
        <p:nvSpPr>
          <p:cNvPr id="52" name="Rechteck 51">
            <a:extLst>
              <a:ext uri="{FF2B5EF4-FFF2-40B4-BE49-F238E27FC236}">
                <a16:creationId xmlns:a16="http://schemas.microsoft.com/office/drawing/2014/main" id="{FC46040D-3DE9-4A16-82B4-EC7B410A1004}"/>
              </a:ext>
            </a:extLst>
          </p:cNvPr>
          <p:cNvSpPr/>
          <p:nvPr/>
        </p:nvSpPr>
        <p:spPr>
          <a:xfrm>
            <a:off x="4347558" y="256015"/>
            <a:ext cx="3693712"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a:spAutoFit/>
          </a:bodyPr>
          <a:lstStyle/>
          <a:p>
            <a:pPr algn="ctr"/>
            <a:r>
              <a:rPr lang="de-DE" dirty="0"/>
              <a:t>Header block „</a:t>
            </a:r>
            <a:r>
              <a:rPr lang="de-DE" dirty="0" err="1"/>
              <a:t>identifying</a:t>
            </a:r>
            <a:r>
              <a:rPr lang="de-DE" dirty="0"/>
              <a:t>“ </a:t>
            </a:r>
            <a:r>
              <a:rPr lang="de-DE" dirty="0" err="1"/>
              <a:t>the</a:t>
            </a:r>
            <a:r>
              <a:rPr lang="de-DE" dirty="0"/>
              <a:t> </a:t>
            </a:r>
            <a:r>
              <a:rPr lang="de-DE" dirty="0" err="1"/>
              <a:t>sender</a:t>
            </a:r>
            <a:r>
              <a:rPr lang="de-DE" dirty="0"/>
              <a:t> and </a:t>
            </a:r>
            <a:r>
              <a:rPr lang="de-DE" dirty="0" err="1"/>
              <a:t>containing</a:t>
            </a:r>
            <a:r>
              <a:rPr lang="de-DE" dirty="0"/>
              <a:t> </a:t>
            </a:r>
            <a:r>
              <a:rPr lang="de-DE" dirty="0" err="1"/>
              <a:t>requests</a:t>
            </a:r>
            <a:r>
              <a:rPr lang="de-DE" dirty="0"/>
              <a:t> (</a:t>
            </a:r>
            <a:r>
              <a:rPr lang="de-DE" dirty="0" err="1"/>
              <a:t>short</a:t>
            </a:r>
            <a:r>
              <a:rPr lang="de-DE" dirty="0"/>
              <a:t> </a:t>
            </a:r>
            <a:r>
              <a:rPr lang="de-DE" dirty="0" err="1"/>
              <a:t>term</a:t>
            </a:r>
            <a:r>
              <a:rPr lang="de-DE" dirty="0"/>
              <a:t> pseudonym)</a:t>
            </a:r>
            <a:endParaRPr lang="en-US" dirty="0"/>
          </a:p>
        </p:txBody>
      </p:sp>
      <p:cxnSp>
        <p:nvCxnSpPr>
          <p:cNvPr id="56" name="Gerade Verbindung mit Pfeil 55">
            <a:extLst>
              <a:ext uri="{FF2B5EF4-FFF2-40B4-BE49-F238E27FC236}">
                <a16:creationId xmlns:a16="http://schemas.microsoft.com/office/drawing/2014/main" id="{C67F3359-8ABA-4E40-BCB7-DE3361080F35}"/>
              </a:ext>
            </a:extLst>
          </p:cNvPr>
          <p:cNvCxnSpPr>
            <a:cxnSpLocks/>
            <a:stCxn id="19" idx="0"/>
            <a:endCxn id="55" idx="4"/>
          </p:cNvCxnSpPr>
          <p:nvPr/>
        </p:nvCxnSpPr>
        <p:spPr>
          <a:xfrm flipH="1" flipV="1">
            <a:off x="5130863" y="3538047"/>
            <a:ext cx="581537" cy="63500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3864104D-9BAE-4F0D-93A7-4DE422454E80}"/>
              </a:ext>
            </a:extLst>
          </p:cNvPr>
          <p:cNvCxnSpPr>
            <a:cxnSpLocks/>
            <a:stCxn id="19" idx="0"/>
            <a:endCxn id="61" idx="3"/>
          </p:cNvCxnSpPr>
          <p:nvPr/>
        </p:nvCxnSpPr>
        <p:spPr>
          <a:xfrm flipV="1">
            <a:off x="5712400" y="3518668"/>
            <a:ext cx="1121310" cy="654385"/>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6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par>
                                <p:cTn id="52" presetID="10" presetClass="entr" presetSubtype="0" fill="hold"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par>
                          <p:cTn id="68" fill="hold">
                            <p:stCondLst>
                              <p:cond delay="1500"/>
                            </p:stCondLst>
                            <p:childTnLst>
                              <p:par>
                                <p:cTn id="69" presetID="10" presetClass="entr" presetSubtype="0" fill="hold" grpId="0" nodeType="after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500"/>
                                        <p:tgtEl>
                                          <p:spTgt spid="30"/>
                                        </p:tgtEl>
                                      </p:cBhvr>
                                    </p:animEffect>
                                  </p:childTnLst>
                                </p:cTn>
                              </p:par>
                            </p:childTnLst>
                          </p:cTn>
                        </p:par>
                        <p:par>
                          <p:cTn id="90" fill="hold">
                            <p:stCondLst>
                              <p:cond delay="500"/>
                            </p:stCondLst>
                            <p:childTnLst>
                              <p:par>
                                <p:cTn id="91" presetID="10" presetClass="entr" presetSubtype="0" fill="hold"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500"/>
                                        <p:tgtEl>
                                          <p:spTgt spid="31"/>
                                        </p:tgtEl>
                                      </p:cBhvr>
                                    </p:animEffect>
                                  </p:childTnLst>
                                </p:cTn>
                              </p:par>
                            </p:childTnLst>
                          </p:cTn>
                        </p:par>
                        <p:par>
                          <p:cTn id="94" fill="hold">
                            <p:stCondLst>
                              <p:cond delay="1000"/>
                            </p:stCondLst>
                            <p:childTnLst>
                              <p:par>
                                <p:cTn id="95" presetID="10" presetClass="entr" presetSubtype="0" fill="hold" grpId="0" nodeType="after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43" grpId="0" animBg="1"/>
      <p:bldP spid="13" grpId="0" animBg="1"/>
      <p:bldP spid="15" grpId="0" animBg="1"/>
      <p:bldP spid="55" grpId="0" animBg="1"/>
      <p:bldP spid="19" grpId="0" animBg="1"/>
      <p:bldP spid="24" grpId="0" animBg="1"/>
      <p:bldP spid="61" grpId="0" animBg="1"/>
      <p:bldP spid="28" grpId="0" animBg="1"/>
      <p:bldP spid="30" grpId="0" animBg="1"/>
      <p:bldP spid="34" grpId="0" animBg="1"/>
      <p:bldP spid="47" grpId="0" animBg="1"/>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 name="Grafik 45">
            <a:extLst>
              <a:ext uri="{FF2B5EF4-FFF2-40B4-BE49-F238E27FC236}">
                <a16:creationId xmlns:a16="http://schemas.microsoft.com/office/drawing/2014/main" id="{B5961496-02F8-4D93-939D-AB121D046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147" y="105321"/>
            <a:ext cx="7270343" cy="2059263"/>
          </a:xfrm>
          <a:prstGeom prst="rect">
            <a:avLst/>
          </a:prstGeom>
        </p:spPr>
      </p:pic>
      <p:sp>
        <p:nvSpPr>
          <p:cNvPr id="4" name="Titel 1">
            <a:extLst>
              <a:ext uri="{FF2B5EF4-FFF2-40B4-BE49-F238E27FC236}">
                <a16:creationId xmlns:a16="http://schemas.microsoft.com/office/drawing/2014/main" id="{2A2E59DE-32F7-48F4-9F59-DF4F62E8E2FD}"/>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a:t>
            </a:r>
            <a:r>
              <a:rPr lang="de-CH" sz="1800" dirty="0" err="1"/>
              <a:t>peer</a:t>
            </a:r>
            <a:r>
              <a:rPr lang="de-CH" sz="1800" dirty="0"/>
              <a:t> </a:t>
            </a:r>
            <a:r>
              <a:rPr lang="de-CH" sz="1800" dirty="0" err="1"/>
              <a:t>key</a:t>
            </a:r>
            <a:endParaRPr lang="en-US" dirty="0"/>
          </a:p>
        </p:txBody>
      </p:sp>
      <p:sp>
        <p:nvSpPr>
          <p:cNvPr id="8" name="Ellipse 7">
            <a:extLst>
              <a:ext uri="{FF2B5EF4-FFF2-40B4-BE49-F238E27FC236}">
                <a16:creationId xmlns:a16="http://schemas.microsoft.com/office/drawing/2014/main" id="{35829D85-48EA-4082-9ABC-6A4389625F99}"/>
              </a:ext>
            </a:extLst>
          </p:cNvPr>
          <p:cNvSpPr/>
          <p:nvPr/>
        </p:nvSpPr>
        <p:spPr>
          <a:xfrm>
            <a:off x="942975" y="1200150"/>
            <a:ext cx="510594" cy="616563"/>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a:extLst>
              <a:ext uri="{FF2B5EF4-FFF2-40B4-BE49-F238E27FC236}">
                <a16:creationId xmlns:a16="http://schemas.microsoft.com/office/drawing/2014/main" id="{644C23DB-315E-43B1-8ADD-4D606DD59695}"/>
              </a:ext>
            </a:extLst>
          </p:cNvPr>
          <p:cNvSpPr txBox="1"/>
          <p:nvPr/>
        </p:nvSpPr>
        <p:spPr>
          <a:xfrm>
            <a:off x="283191" y="3468410"/>
            <a:ext cx="3051176"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The </a:t>
            </a:r>
            <a:r>
              <a:rPr lang="de-DE" dirty="0" err="1"/>
              <a:t>peer</a:t>
            </a:r>
            <a:r>
              <a:rPr lang="de-DE" dirty="0"/>
              <a:t> </a:t>
            </a:r>
            <a:r>
              <a:rPr lang="de-DE" dirty="0" err="1"/>
              <a:t>key</a:t>
            </a:r>
            <a:r>
              <a:rPr lang="de-DE" dirty="0"/>
              <a:t> </a:t>
            </a:r>
            <a:r>
              <a:rPr lang="de-DE" dirty="0" err="1"/>
              <a:t>is</a:t>
            </a:r>
            <a:r>
              <a:rPr lang="de-DE" dirty="0"/>
              <a:t> </a:t>
            </a:r>
            <a:r>
              <a:rPr lang="de-DE" dirty="0" err="1"/>
              <a:t>only</a:t>
            </a:r>
            <a:r>
              <a:rPr lang="de-DE" dirty="0"/>
              <a:t> </a:t>
            </a:r>
            <a:r>
              <a:rPr lang="de-DE" dirty="0" err="1"/>
              <a:t>known</a:t>
            </a:r>
            <a:r>
              <a:rPr lang="de-DE" dirty="0"/>
              <a:t> </a:t>
            </a:r>
            <a:r>
              <a:rPr lang="de-DE" dirty="0" err="1"/>
              <a:t>to</a:t>
            </a:r>
            <a:r>
              <a:rPr lang="de-DE" dirty="0"/>
              <a:t> </a:t>
            </a:r>
            <a:r>
              <a:rPr lang="de-DE" dirty="0" err="1"/>
              <a:t>the</a:t>
            </a:r>
            <a:r>
              <a:rPr lang="de-DE" dirty="0"/>
              <a:t> </a:t>
            </a:r>
            <a:r>
              <a:rPr lang="de-DE" dirty="0" err="1"/>
              <a:t>two</a:t>
            </a:r>
            <a:r>
              <a:rPr lang="de-DE" dirty="0"/>
              <a:t> </a:t>
            </a:r>
            <a:r>
              <a:rPr lang="de-DE" dirty="0" err="1"/>
              <a:t>peering</a:t>
            </a:r>
            <a:r>
              <a:rPr lang="de-DE" dirty="0"/>
              <a:t> </a:t>
            </a:r>
            <a:r>
              <a:rPr lang="de-DE" dirty="0" err="1"/>
              <a:t>partners</a:t>
            </a:r>
            <a:r>
              <a:rPr lang="de-DE" dirty="0"/>
              <a:t> and </a:t>
            </a:r>
            <a:r>
              <a:rPr lang="de-DE" dirty="0" err="1"/>
              <a:t>the</a:t>
            </a:r>
            <a:r>
              <a:rPr lang="de-DE" dirty="0"/>
              <a:t> RBB</a:t>
            </a:r>
            <a:endParaRPr lang="en-US" dirty="0"/>
          </a:p>
        </p:txBody>
      </p:sp>
      <p:sp>
        <p:nvSpPr>
          <p:cNvPr id="21" name="Textfeld 20">
            <a:extLst>
              <a:ext uri="{FF2B5EF4-FFF2-40B4-BE49-F238E27FC236}">
                <a16:creationId xmlns:a16="http://schemas.microsoft.com/office/drawing/2014/main" id="{4B2EF4D7-7FC4-4B64-ADDE-5E3883B225B3}"/>
              </a:ext>
            </a:extLst>
          </p:cNvPr>
          <p:cNvSpPr txBox="1"/>
          <p:nvPr/>
        </p:nvSpPr>
        <p:spPr>
          <a:xfrm>
            <a:off x="3616879" y="2320032"/>
            <a:ext cx="3546753"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The </a:t>
            </a:r>
            <a:r>
              <a:rPr lang="de-DE" dirty="0" err="1"/>
              <a:t>peer</a:t>
            </a:r>
            <a:r>
              <a:rPr lang="de-DE" dirty="0"/>
              <a:t> </a:t>
            </a:r>
            <a:r>
              <a:rPr lang="de-DE" dirty="0" err="1"/>
              <a:t>key</a:t>
            </a:r>
            <a:r>
              <a:rPr lang="de-DE" dirty="0"/>
              <a:t> </a:t>
            </a:r>
            <a:r>
              <a:rPr lang="de-DE" dirty="0" err="1"/>
              <a:t>is</a:t>
            </a:r>
            <a:r>
              <a:rPr lang="de-DE" dirty="0"/>
              <a:t> </a:t>
            </a:r>
            <a:r>
              <a:rPr lang="de-DE" dirty="0" err="1"/>
              <a:t>encrypted</a:t>
            </a:r>
            <a:r>
              <a:rPr lang="de-DE" dirty="0"/>
              <a:t>  </a:t>
            </a:r>
            <a:r>
              <a:rPr lang="de-DE" dirty="0" err="1"/>
              <a:t>with</a:t>
            </a:r>
            <a:r>
              <a:rPr lang="de-DE" dirty="0"/>
              <a:t> </a:t>
            </a:r>
            <a:r>
              <a:rPr lang="de-DE" dirty="0" err="1"/>
              <a:t>the</a:t>
            </a:r>
            <a:r>
              <a:rPr lang="de-DE" dirty="0"/>
              <a:t> </a:t>
            </a:r>
            <a:r>
              <a:rPr lang="de-DE" dirty="0" err="1"/>
              <a:t>receiving</a:t>
            </a:r>
            <a:r>
              <a:rPr lang="de-DE" dirty="0"/>
              <a:t> </a:t>
            </a:r>
            <a:r>
              <a:rPr lang="de-DE" dirty="0" err="1"/>
              <a:t>nodes</a:t>
            </a:r>
            <a:r>
              <a:rPr lang="de-DE" dirty="0"/>
              <a:t>  </a:t>
            </a:r>
            <a:r>
              <a:rPr lang="de-DE" dirty="0" err="1"/>
              <a:t>public</a:t>
            </a:r>
            <a:r>
              <a:rPr lang="de-DE" dirty="0"/>
              <a:t> </a:t>
            </a:r>
            <a:r>
              <a:rPr lang="de-DE" dirty="0" err="1"/>
              <a:t>key</a:t>
            </a:r>
            <a:endParaRPr lang="en-US" dirty="0"/>
          </a:p>
        </p:txBody>
      </p:sp>
      <p:cxnSp>
        <p:nvCxnSpPr>
          <p:cNvPr id="22" name="Gerade Verbindung mit Pfeil 21">
            <a:extLst>
              <a:ext uri="{FF2B5EF4-FFF2-40B4-BE49-F238E27FC236}">
                <a16:creationId xmlns:a16="http://schemas.microsoft.com/office/drawing/2014/main" id="{44D1CD57-6A90-46EE-A4FF-16C1F47696A6}"/>
              </a:ext>
            </a:extLst>
          </p:cNvPr>
          <p:cNvCxnSpPr>
            <a:cxnSpLocks/>
            <a:stCxn id="21" idx="0"/>
            <a:endCxn id="26" idx="5"/>
          </p:cNvCxnSpPr>
          <p:nvPr/>
        </p:nvCxnSpPr>
        <p:spPr>
          <a:xfrm flipH="1" flipV="1">
            <a:off x="1616015" y="2055475"/>
            <a:ext cx="3774241" cy="264557"/>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31ABEA1F-FD0D-48A4-97FE-418BFB8CCD67}"/>
              </a:ext>
            </a:extLst>
          </p:cNvPr>
          <p:cNvSpPr/>
          <p:nvPr/>
        </p:nvSpPr>
        <p:spPr>
          <a:xfrm>
            <a:off x="684213" y="1728727"/>
            <a:ext cx="1091674" cy="382809"/>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a:extLst>
              <a:ext uri="{FF2B5EF4-FFF2-40B4-BE49-F238E27FC236}">
                <a16:creationId xmlns:a16="http://schemas.microsoft.com/office/drawing/2014/main" id="{91DE09BC-175C-4773-A3DF-984380AD7BA5}"/>
              </a:ext>
            </a:extLst>
          </p:cNvPr>
          <p:cNvSpPr/>
          <p:nvPr/>
        </p:nvSpPr>
        <p:spPr>
          <a:xfrm>
            <a:off x="6230370" y="4106828"/>
            <a:ext cx="5610225" cy="24466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23" name="Gruppieren 22">
            <a:extLst>
              <a:ext uri="{FF2B5EF4-FFF2-40B4-BE49-F238E27FC236}">
                <a16:creationId xmlns:a16="http://schemas.microsoft.com/office/drawing/2014/main" id="{02E3E83F-C3D1-4907-ACDD-7778309D3F43}"/>
              </a:ext>
            </a:extLst>
          </p:cNvPr>
          <p:cNvGrpSpPr/>
          <p:nvPr/>
        </p:nvGrpSpPr>
        <p:grpSpPr>
          <a:xfrm>
            <a:off x="8316296" y="4144544"/>
            <a:ext cx="857250" cy="1002913"/>
            <a:chOff x="7118825" y="4231318"/>
            <a:chExt cx="1323974" cy="1574413"/>
          </a:xfrm>
        </p:grpSpPr>
        <p:sp>
          <p:nvSpPr>
            <p:cNvPr id="18" name="Rechteck: abgerundete Ecken 17">
              <a:extLst>
                <a:ext uri="{FF2B5EF4-FFF2-40B4-BE49-F238E27FC236}">
                  <a16:creationId xmlns:a16="http://schemas.microsoft.com/office/drawing/2014/main" id="{43386527-CFD1-42BE-AF4B-8E993F452248}"/>
                </a:ext>
              </a:extLst>
            </p:cNvPr>
            <p:cNvSpPr/>
            <p:nvPr/>
          </p:nvSpPr>
          <p:spPr>
            <a:xfrm>
              <a:off x="7118825" y="4231318"/>
              <a:ext cx="1323974"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bg1"/>
                  </a:solidFill>
                </a:rPr>
                <a:t>(</a:t>
              </a:r>
              <a:r>
                <a:rPr lang="de-DE" sz="700" dirty="0" err="1">
                  <a:solidFill>
                    <a:schemeClr val="bg1"/>
                  </a:solidFill>
                </a:rPr>
                <a:t>sending</a:t>
              </a:r>
              <a:r>
                <a:rPr lang="de-DE" sz="700" dirty="0">
                  <a:solidFill>
                    <a:schemeClr val="bg1"/>
                  </a:solidFill>
                </a:rPr>
                <a:t>)</a:t>
              </a:r>
              <a:br>
                <a:rPr lang="de-DE" sz="700" dirty="0">
                  <a:solidFill>
                    <a:schemeClr val="bg1"/>
                  </a:solidFill>
                </a:rPr>
              </a:br>
              <a:r>
                <a:rPr lang="de-DE" sz="700" dirty="0" err="1">
                  <a:solidFill>
                    <a:schemeClr val="bg1"/>
                  </a:solidFill>
                </a:rPr>
                <a:t>VortexNode</a:t>
              </a:r>
              <a:endParaRPr lang="en-US" sz="700" dirty="0">
                <a:solidFill>
                  <a:schemeClr val="bg1"/>
                </a:solidFill>
              </a:endParaRPr>
            </a:p>
          </p:txBody>
        </p:sp>
        <p:sp>
          <p:nvSpPr>
            <p:cNvPr id="20" name="Rechteck: abgerundete Ecken 19">
              <a:extLst>
                <a:ext uri="{FF2B5EF4-FFF2-40B4-BE49-F238E27FC236}">
                  <a16:creationId xmlns:a16="http://schemas.microsoft.com/office/drawing/2014/main" id="{4630D4E2-3A25-466E-8B90-6645D52574CC}"/>
                </a:ext>
              </a:extLst>
            </p:cNvPr>
            <p:cNvSpPr/>
            <p:nvPr/>
          </p:nvSpPr>
          <p:spPr>
            <a:xfrm>
              <a:off x="7240174" y="5334914"/>
              <a:ext cx="1085850" cy="342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500" dirty="0"/>
                <a:t>Transport </a:t>
              </a:r>
              <a:r>
                <a:rPr lang="de-DE" sz="500" dirty="0" err="1"/>
                <a:t>layer</a:t>
              </a:r>
              <a:endParaRPr lang="en-US" sz="500" dirty="0"/>
            </a:p>
          </p:txBody>
        </p:sp>
        <p:pic>
          <p:nvPicPr>
            <p:cNvPr id="32" name="Inhaltsplatzhalter 6">
              <a:extLst>
                <a:ext uri="{FF2B5EF4-FFF2-40B4-BE49-F238E27FC236}">
                  <a16:creationId xmlns:a16="http://schemas.microsoft.com/office/drawing/2014/main" id="{027CA83C-1F1F-4B3D-ABF4-9090512C4B8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7694868" y="4370464"/>
              <a:ext cx="344232" cy="401587"/>
            </a:xfrm>
            <a:prstGeom prst="rect">
              <a:avLst/>
            </a:prstGeom>
          </p:spPr>
        </p:pic>
      </p:grpSp>
      <p:grpSp>
        <p:nvGrpSpPr>
          <p:cNvPr id="33" name="Gruppieren 32">
            <a:extLst>
              <a:ext uri="{FF2B5EF4-FFF2-40B4-BE49-F238E27FC236}">
                <a16:creationId xmlns:a16="http://schemas.microsoft.com/office/drawing/2014/main" id="{EF1FDA36-D776-4AC2-AAB9-31B7A90703A4}"/>
              </a:ext>
            </a:extLst>
          </p:cNvPr>
          <p:cNvGrpSpPr/>
          <p:nvPr/>
        </p:nvGrpSpPr>
        <p:grpSpPr>
          <a:xfrm>
            <a:off x="10678716" y="5384743"/>
            <a:ext cx="857250" cy="1051679"/>
            <a:chOff x="6834187" y="4370464"/>
            <a:chExt cx="1323975" cy="1650968"/>
          </a:xfrm>
        </p:grpSpPr>
        <p:sp>
          <p:nvSpPr>
            <p:cNvPr id="35" name="Rechteck: abgerundete Ecken 34">
              <a:extLst>
                <a:ext uri="{FF2B5EF4-FFF2-40B4-BE49-F238E27FC236}">
                  <a16:creationId xmlns:a16="http://schemas.microsoft.com/office/drawing/2014/main" id="{141ADEB8-EEC7-47A7-AF17-80251AA0FD14}"/>
                </a:ext>
              </a:extLst>
            </p:cNvPr>
            <p:cNvSpPr/>
            <p:nvPr/>
          </p:nvSpPr>
          <p:spPr>
            <a:xfrm>
              <a:off x="6834187" y="4447019"/>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bg1"/>
                  </a:solidFill>
                </a:rPr>
                <a:t>(</a:t>
              </a:r>
              <a:r>
                <a:rPr lang="de-DE" sz="700" dirty="0" err="1">
                  <a:solidFill>
                    <a:schemeClr val="bg1"/>
                  </a:solidFill>
                </a:rPr>
                <a:t>receiving</a:t>
              </a:r>
              <a:r>
                <a:rPr lang="de-DE" sz="700" dirty="0">
                  <a:solidFill>
                    <a:schemeClr val="bg1"/>
                  </a:solidFill>
                </a:rPr>
                <a:t>)</a:t>
              </a:r>
              <a:br>
                <a:rPr lang="de-DE" sz="700" dirty="0">
                  <a:solidFill>
                    <a:schemeClr val="bg1"/>
                  </a:solidFill>
                </a:rPr>
              </a:br>
              <a:r>
                <a:rPr lang="de-DE" sz="700" dirty="0" err="1">
                  <a:solidFill>
                    <a:schemeClr val="bg1"/>
                  </a:solidFill>
                </a:rPr>
                <a:t>VortexNode</a:t>
              </a:r>
              <a:endParaRPr lang="en-US" sz="700" dirty="0">
                <a:solidFill>
                  <a:schemeClr val="bg1"/>
                </a:solidFill>
              </a:endParaRPr>
            </a:p>
          </p:txBody>
        </p:sp>
        <p:sp>
          <p:nvSpPr>
            <p:cNvPr id="36" name="Rechteck: abgerundete Ecken 35">
              <a:extLst>
                <a:ext uri="{FF2B5EF4-FFF2-40B4-BE49-F238E27FC236}">
                  <a16:creationId xmlns:a16="http://schemas.microsoft.com/office/drawing/2014/main" id="{9AC4373B-C552-443A-A530-7649EE1E0ABE}"/>
                </a:ext>
              </a:extLst>
            </p:cNvPr>
            <p:cNvSpPr/>
            <p:nvPr/>
          </p:nvSpPr>
          <p:spPr>
            <a:xfrm>
              <a:off x="6953250" y="5574663"/>
              <a:ext cx="1085849" cy="342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500" dirty="0"/>
                <a:t>Transport </a:t>
              </a:r>
              <a:r>
                <a:rPr lang="de-DE" sz="500" dirty="0" err="1"/>
                <a:t>layer</a:t>
              </a:r>
              <a:endParaRPr lang="en-US" sz="500" dirty="0"/>
            </a:p>
          </p:txBody>
        </p:sp>
        <p:pic>
          <p:nvPicPr>
            <p:cNvPr id="37" name="Inhaltsplatzhalter 6">
              <a:extLst>
                <a:ext uri="{FF2B5EF4-FFF2-40B4-BE49-F238E27FC236}">
                  <a16:creationId xmlns:a16="http://schemas.microsoft.com/office/drawing/2014/main" id="{0A506084-FF97-4E5E-B06B-FB6BAD79691C}"/>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7694868" y="4370464"/>
              <a:ext cx="344232" cy="401587"/>
            </a:xfrm>
            <a:prstGeom prst="rect">
              <a:avLst/>
            </a:prstGeom>
          </p:spPr>
        </p:pic>
      </p:grpSp>
      <p:cxnSp>
        <p:nvCxnSpPr>
          <p:cNvPr id="57" name="Gerade Verbindung mit Pfeil 56">
            <a:extLst>
              <a:ext uri="{FF2B5EF4-FFF2-40B4-BE49-F238E27FC236}">
                <a16:creationId xmlns:a16="http://schemas.microsoft.com/office/drawing/2014/main" id="{69DCCE3A-2F42-4B22-B2CF-C8B8512492C6}"/>
              </a:ext>
            </a:extLst>
          </p:cNvPr>
          <p:cNvCxnSpPr>
            <a:cxnSpLocks/>
            <a:stCxn id="9" idx="3"/>
            <a:endCxn id="18" idx="1"/>
          </p:cNvCxnSpPr>
          <p:nvPr/>
        </p:nvCxnSpPr>
        <p:spPr>
          <a:xfrm>
            <a:off x="3334367" y="3930075"/>
            <a:ext cx="4981929" cy="71592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AFDAFB18-4EEA-4EBB-8466-A2B540C70F89}"/>
              </a:ext>
            </a:extLst>
          </p:cNvPr>
          <p:cNvCxnSpPr>
            <a:cxnSpLocks/>
            <a:stCxn id="18" idx="3"/>
          </p:cNvCxnSpPr>
          <p:nvPr/>
        </p:nvCxnSpPr>
        <p:spPr>
          <a:xfrm>
            <a:off x="9173542" y="4646001"/>
            <a:ext cx="1730003" cy="809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8" name="Gruppieren 37">
            <a:extLst>
              <a:ext uri="{FF2B5EF4-FFF2-40B4-BE49-F238E27FC236}">
                <a16:creationId xmlns:a16="http://schemas.microsoft.com/office/drawing/2014/main" id="{00C9CD9C-8DDD-4F1A-A184-384B9AE9C028}"/>
              </a:ext>
            </a:extLst>
          </p:cNvPr>
          <p:cNvGrpSpPr/>
          <p:nvPr/>
        </p:nvGrpSpPr>
        <p:grpSpPr>
          <a:xfrm>
            <a:off x="6584771" y="5364742"/>
            <a:ext cx="857250" cy="1002913"/>
            <a:chOff x="6800850" y="4321562"/>
            <a:chExt cx="1323975" cy="1574413"/>
          </a:xfrm>
        </p:grpSpPr>
        <p:sp>
          <p:nvSpPr>
            <p:cNvPr id="39" name="Rechteck: abgerundete Ecken 38">
              <a:extLst>
                <a:ext uri="{FF2B5EF4-FFF2-40B4-BE49-F238E27FC236}">
                  <a16:creationId xmlns:a16="http://schemas.microsoft.com/office/drawing/2014/main" id="{5EC35A7C-23CF-4F15-B53D-E50AB33E8503}"/>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endParaRPr lang="en-US" sz="700" dirty="0">
                <a:solidFill>
                  <a:schemeClr val="bg1"/>
                </a:solidFill>
              </a:endParaRPr>
            </a:p>
          </p:txBody>
        </p:sp>
        <p:sp>
          <p:nvSpPr>
            <p:cNvPr id="40" name="Rechteck: abgerundete Ecken 39">
              <a:extLst>
                <a:ext uri="{FF2B5EF4-FFF2-40B4-BE49-F238E27FC236}">
                  <a16:creationId xmlns:a16="http://schemas.microsoft.com/office/drawing/2014/main" id="{E10C1199-84DC-4791-83EF-9A3C604F195E}"/>
                </a:ext>
              </a:extLst>
            </p:cNvPr>
            <p:cNvSpPr/>
            <p:nvPr/>
          </p:nvSpPr>
          <p:spPr>
            <a:xfrm>
              <a:off x="6919913" y="5462691"/>
              <a:ext cx="1085849" cy="342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500" dirty="0"/>
                <a:t>Transport </a:t>
              </a:r>
              <a:r>
                <a:rPr lang="de-DE" sz="500" dirty="0" err="1"/>
                <a:t>layer</a:t>
              </a:r>
              <a:endParaRPr lang="en-US" sz="500" dirty="0"/>
            </a:p>
          </p:txBody>
        </p:sp>
        <p:pic>
          <p:nvPicPr>
            <p:cNvPr id="41" name="Inhaltsplatzhalter 6">
              <a:extLst>
                <a:ext uri="{FF2B5EF4-FFF2-40B4-BE49-F238E27FC236}">
                  <a16:creationId xmlns:a16="http://schemas.microsoft.com/office/drawing/2014/main" id="{60567FD4-F975-49F1-8F47-1B9340418F66}"/>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7694868" y="4370464"/>
              <a:ext cx="344232" cy="401587"/>
            </a:xfrm>
            <a:prstGeom prst="rect">
              <a:avLst/>
            </a:prstGeom>
          </p:spPr>
        </p:pic>
      </p:grpSp>
      <p:sp>
        <p:nvSpPr>
          <p:cNvPr id="42" name="Textfeld 41">
            <a:extLst>
              <a:ext uri="{FF2B5EF4-FFF2-40B4-BE49-F238E27FC236}">
                <a16:creationId xmlns:a16="http://schemas.microsoft.com/office/drawing/2014/main" id="{B7F0CCE2-79F0-4E2F-927E-9410B9904CF5}"/>
              </a:ext>
            </a:extLst>
          </p:cNvPr>
          <p:cNvSpPr txBox="1"/>
          <p:nvPr/>
        </p:nvSpPr>
        <p:spPr>
          <a:xfrm>
            <a:off x="5879275" y="6331993"/>
            <a:ext cx="2371726" cy="230832"/>
          </a:xfrm>
          <a:prstGeom prst="rect">
            <a:avLst/>
          </a:prstGeom>
          <a:noFill/>
        </p:spPr>
        <p:txBody>
          <a:bodyPr wrap="square" rtlCol="0">
            <a:spAutoFit/>
          </a:bodyPr>
          <a:lstStyle/>
          <a:p>
            <a:pPr algn="ctr"/>
            <a:r>
              <a:rPr lang="de-DE" sz="900" b="1" dirty="0">
                <a:solidFill>
                  <a:schemeClr val="bg1"/>
                </a:solidFill>
              </a:rPr>
              <a:t>Routing Block </a:t>
            </a:r>
            <a:r>
              <a:rPr lang="de-DE" sz="900" b="1" dirty="0" err="1">
                <a:solidFill>
                  <a:schemeClr val="bg1"/>
                </a:solidFill>
              </a:rPr>
              <a:t>Builder</a:t>
            </a:r>
            <a:r>
              <a:rPr lang="de-DE" sz="900" b="1" dirty="0">
                <a:solidFill>
                  <a:schemeClr val="bg1"/>
                </a:solidFill>
              </a:rPr>
              <a:t> (RBB)</a:t>
            </a:r>
            <a:endParaRPr lang="en-US" sz="900" b="1" dirty="0">
              <a:solidFill>
                <a:schemeClr val="bg1"/>
              </a:solidFill>
            </a:endParaRPr>
          </a:p>
        </p:txBody>
      </p:sp>
      <p:pic>
        <p:nvPicPr>
          <p:cNvPr id="44" name="Grafik 43">
            <a:extLst>
              <a:ext uri="{FF2B5EF4-FFF2-40B4-BE49-F238E27FC236}">
                <a16:creationId xmlns:a16="http://schemas.microsoft.com/office/drawing/2014/main" id="{6C8952E8-213B-461E-AE70-D88ADB04585B}"/>
              </a:ext>
            </a:extLst>
          </p:cNvPr>
          <p:cNvPicPr>
            <a:picLocks noChangeAspect="1"/>
          </p:cNvPicPr>
          <p:nvPr/>
        </p:nvPicPr>
        <p:blipFill>
          <a:blip r:embed="rId5"/>
          <a:stretch>
            <a:fillRect/>
          </a:stretch>
        </p:blipFill>
        <p:spPr>
          <a:xfrm>
            <a:off x="9524641" y="4669990"/>
            <a:ext cx="714714" cy="573536"/>
          </a:xfrm>
          <a:prstGeom prst="rect">
            <a:avLst/>
          </a:prstGeom>
        </p:spPr>
      </p:pic>
      <p:sp>
        <p:nvSpPr>
          <p:cNvPr id="47" name="Textfeld 46">
            <a:extLst>
              <a:ext uri="{FF2B5EF4-FFF2-40B4-BE49-F238E27FC236}">
                <a16:creationId xmlns:a16="http://schemas.microsoft.com/office/drawing/2014/main" id="{B6AE4C9D-7F0B-42D0-AD3D-A87074C1EEF9}"/>
              </a:ext>
            </a:extLst>
          </p:cNvPr>
          <p:cNvSpPr txBox="1"/>
          <p:nvPr/>
        </p:nvSpPr>
        <p:spPr>
          <a:xfrm>
            <a:off x="7962898" y="2320032"/>
            <a:ext cx="4021838" cy="1200329"/>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The </a:t>
            </a:r>
            <a:r>
              <a:rPr lang="de-DE" dirty="0" err="1"/>
              <a:t>peer</a:t>
            </a:r>
            <a:r>
              <a:rPr lang="de-DE" dirty="0"/>
              <a:t> </a:t>
            </a:r>
            <a:r>
              <a:rPr lang="de-DE" dirty="0" err="1"/>
              <a:t>key</a:t>
            </a:r>
            <a:r>
              <a:rPr lang="de-DE" dirty="0"/>
              <a:t> was also </a:t>
            </a:r>
            <a:r>
              <a:rPr lang="de-DE" dirty="0" err="1"/>
              <a:t>included</a:t>
            </a:r>
            <a:r>
              <a:rPr lang="de-DE" dirty="0"/>
              <a:t> in </a:t>
            </a:r>
            <a:r>
              <a:rPr lang="de-DE" dirty="0" err="1"/>
              <a:t>the</a:t>
            </a:r>
            <a:r>
              <a:rPr lang="de-DE" dirty="0"/>
              <a:t> </a:t>
            </a:r>
            <a:r>
              <a:rPr lang="de-DE" dirty="0" err="1"/>
              <a:t>message</a:t>
            </a:r>
            <a:r>
              <a:rPr lang="de-DE" dirty="0"/>
              <a:t> </a:t>
            </a:r>
            <a:r>
              <a:rPr lang="de-DE" dirty="0" err="1"/>
              <a:t>build</a:t>
            </a:r>
            <a:r>
              <a:rPr lang="de-DE" dirty="0"/>
              <a:t> </a:t>
            </a:r>
            <a:r>
              <a:rPr lang="de-DE" dirty="0" err="1"/>
              <a:t>instructions</a:t>
            </a:r>
            <a:r>
              <a:rPr lang="de-DE" dirty="0"/>
              <a:t> (in </a:t>
            </a:r>
            <a:r>
              <a:rPr lang="de-DE" dirty="0" err="1"/>
              <a:t>the</a:t>
            </a:r>
            <a:r>
              <a:rPr lang="de-DE" dirty="0"/>
              <a:t> </a:t>
            </a:r>
            <a:r>
              <a:rPr lang="de-DE" dirty="0" err="1"/>
              <a:t>routing</a:t>
            </a:r>
            <a:r>
              <a:rPr lang="de-DE" dirty="0"/>
              <a:t> block) </a:t>
            </a:r>
            <a:r>
              <a:rPr lang="de-DE" dirty="0" err="1"/>
              <a:t>of</a:t>
            </a:r>
            <a:r>
              <a:rPr lang="de-DE" dirty="0"/>
              <a:t> </a:t>
            </a:r>
            <a:r>
              <a:rPr lang="de-DE" dirty="0" err="1"/>
              <a:t>the</a:t>
            </a:r>
            <a:r>
              <a:rPr lang="de-DE" dirty="0"/>
              <a:t> </a:t>
            </a:r>
            <a:r>
              <a:rPr lang="de-DE" dirty="0" err="1"/>
              <a:t>sending</a:t>
            </a:r>
            <a:r>
              <a:rPr lang="de-DE" dirty="0"/>
              <a:t> </a:t>
            </a:r>
            <a:r>
              <a:rPr lang="de-DE" dirty="0" err="1"/>
              <a:t>node</a:t>
            </a:r>
            <a:endParaRPr lang="en-US" dirty="0"/>
          </a:p>
        </p:txBody>
      </p:sp>
      <p:cxnSp>
        <p:nvCxnSpPr>
          <p:cNvPr id="48" name="Gerade Verbindung mit Pfeil 47">
            <a:extLst>
              <a:ext uri="{FF2B5EF4-FFF2-40B4-BE49-F238E27FC236}">
                <a16:creationId xmlns:a16="http://schemas.microsoft.com/office/drawing/2014/main" id="{8E207341-BF17-4D5A-91AE-762ED22E19E6}"/>
              </a:ext>
            </a:extLst>
          </p:cNvPr>
          <p:cNvCxnSpPr>
            <a:cxnSpLocks/>
            <a:stCxn id="47" idx="2"/>
            <a:endCxn id="18" idx="0"/>
          </p:cNvCxnSpPr>
          <p:nvPr/>
        </p:nvCxnSpPr>
        <p:spPr>
          <a:xfrm flipH="1">
            <a:off x="8744921" y="3520361"/>
            <a:ext cx="1228896" cy="624183"/>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EA155ECC-B51E-4146-B1A3-E982A2E3D448}"/>
              </a:ext>
            </a:extLst>
          </p:cNvPr>
          <p:cNvCxnSpPr>
            <a:cxnSpLocks/>
            <a:stCxn id="9" idx="3"/>
          </p:cNvCxnSpPr>
          <p:nvPr/>
        </p:nvCxnSpPr>
        <p:spPr>
          <a:xfrm>
            <a:off x="3334367" y="3930075"/>
            <a:ext cx="3250404" cy="167078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a:extLst>
              <a:ext uri="{FF2B5EF4-FFF2-40B4-BE49-F238E27FC236}">
                <a16:creationId xmlns:a16="http://schemas.microsoft.com/office/drawing/2014/main" id="{3D99CE7B-0366-4AC2-AA52-E11ADF703531}"/>
              </a:ext>
            </a:extLst>
          </p:cNvPr>
          <p:cNvCxnSpPr>
            <a:cxnSpLocks/>
            <a:stCxn id="9" idx="3"/>
          </p:cNvCxnSpPr>
          <p:nvPr/>
        </p:nvCxnSpPr>
        <p:spPr>
          <a:xfrm>
            <a:off x="3334367" y="3930075"/>
            <a:ext cx="7303283" cy="1952773"/>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Textfeld 71">
            <a:extLst>
              <a:ext uri="{FF2B5EF4-FFF2-40B4-BE49-F238E27FC236}">
                <a16:creationId xmlns:a16="http://schemas.microsoft.com/office/drawing/2014/main" id="{DD97F0A7-BCDC-47F2-B3D0-D1F321D87146}"/>
              </a:ext>
            </a:extLst>
          </p:cNvPr>
          <p:cNvSpPr txBox="1"/>
          <p:nvPr/>
        </p:nvSpPr>
        <p:spPr>
          <a:xfrm>
            <a:off x="7962898" y="281709"/>
            <a:ext cx="4021838"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err="1"/>
              <a:t>Important</a:t>
            </a:r>
            <a:r>
              <a:rPr lang="de-DE" dirty="0"/>
              <a:t> </a:t>
            </a:r>
            <a:r>
              <a:rPr lang="de-DE" dirty="0" err="1"/>
              <a:t>side</a:t>
            </a:r>
            <a:r>
              <a:rPr lang="de-DE" dirty="0"/>
              <a:t> </a:t>
            </a:r>
            <a:r>
              <a:rPr lang="de-DE" dirty="0" err="1"/>
              <a:t>note</a:t>
            </a:r>
            <a:r>
              <a:rPr lang="de-DE" dirty="0"/>
              <a:t>: The </a:t>
            </a:r>
            <a:r>
              <a:rPr lang="de-DE" dirty="0" err="1"/>
              <a:t>sending</a:t>
            </a:r>
            <a:r>
              <a:rPr lang="de-DE" dirty="0"/>
              <a:t> </a:t>
            </a:r>
            <a:r>
              <a:rPr lang="de-DE" dirty="0" err="1"/>
              <a:t>node</a:t>
            </a:r>
            <a:r>
              <a:rPr lang="de-DE" dirty="0"/>
              <a:t> </a:t>
            </a:r>
            <a:r>
              <a:rPr lang="de-DE" dirty="0" err="1"/>
              <a:t>does</a:t>
            </a:r>
            <a:r>
              <a:rPr lang="de-DE" dirty="0"/>
              <a:t> not(</a:t>
            </a:r>
            <a:r>
              <a:rPr lang="de-DE" dirty="0" err="1"/>
              <a:t>need</a:t>
            </a:r>
            <a:r>
              <a:rPr lang="de-DE" dirty="0"/>
              <a:t> </a:t>
            </a:r>
            <a:r>
              <a:rPr lang="de-DE" dirty="0" err="1"/>
              <a:t>to</a:t>
            </a:r>
            <a:r>
              <a:rPr lang="de-DE" dirty="0"/>
              <a:t>) </a:t>
            </a:r>
            <a:r>
              <a:rPr lang="de-DE" dirty="0" err="1"/>
              <a:t>have</a:t>
            </a:r>
            <a:r>
              <a:rPr lang="de-DE" dirty="0"/>
              <a:t> </a:t>
            </a:r>
            <a:r>
              <a:rPr lang="de-DE" dirty="0" err="1"/>
              <a:t>the</a:t>
            </a:r>
            <a:r>
              <a:rPr lang="de-DE" dirty="0"/>
              <a:t> </a:t>
            </a:r>
            <a:r>
              <a:rPr lang="de-DE" dirty="0" err="1"/>
              <a:t>receiving</a:t>
            </a:r>
            <a:r>
              <a:rPr lang="de-DE" dirty="0"/>
              <a:t> </a:t>
            </a:r>
            <a:r>
              <a:rPr lang="de-DE" dirty="0" err="1"/>
              <a:t>nodes</a:t>
            </a:r>
            <a:r>
              <a:rPr lang="de-DE" dirty="0"/>
              <a:t> </a:t>
            </a:r>
            <a:r>
              <a:rPr lang="de-DE" dirty="0" err="1"/>
              <a:t>public</a:t>
            </a:r>
            <a:r>
              <a:rPr lang="de-DE" dirty="0"/>
              <a:t> </a:t>
            </a:r>
            <a:r>
              <a:rPr lang="de-DE" dirty="0" err="1"/>
              <a:t>key</a:t>
            </a:r>
            <a:endParaRPr lang="en-US" dirty="0"/>
          </a:p>
        </p:txBody>
      </p:sp>
      <p:grpSp>
        <p:nvGrpSpPr>
          <p:cNvPr id="73" name="Gruppieren 72">
            <a:extLst>
              <a:ext uri="{FF2B5EF4-FFF2-40B4-BE49-F238E27FC236}">
                <a16:creationId xmlns:a16="http://schemas.microsoft.com/office/drawing/2014/main" id="{0DC2707E-53B5-4EB7-A9BC-730C185DBF07}"/>
              </a:ext>
            </a:extLst>
          </p:cNvPr>
          <p:cNvGrpSpPr/>
          <p:nvPr/>
        </p:nvGrpSpPr>
        <p:grpSpPr>
          <a:xfrm>
            <a:off x="10847698" y="4106828"/>
            <a:ext cx="842861" cy="1037440"/>
            <a:chOff x="6784155" y="906679"/>
            <a:chExt cx="1323975" cy="1574413"/>
          </a:xfrm>
        </p:grpSpPr>
        <p:sp>
          <p:nvSpPr>
            <p:cNvPr id="74" name="Rechteck: abgerundete Ecken 73">
              <a:extLst>
                <a:ext uri="{FF2B5EF4-FFF2-40B4-BE49-F238E27FC236}">
                  <a16:creationId xmlns:a16="http://schemas.microsoft.com/office/drawing/2014/main" id="{E99ED39E-911A-4DFD-BA85-B6B570F33ADC}"/>
                </a:ext>
              </a:extLst>
            </p:cNvPr>
            <p:cNvSpPr/>
            <p:nvPr/>
          </p:nvSpPr>
          <p:spPr>
            <a:xfrm>
              <a:off x="6784155" y="906679"/>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bg1"/>
                  </a:solidFill>
                </a:rPr>
                <a:t>(</a:t>
              </a:r>
              <a:r>
                <a:rPr lang="de-DE" sz="700" dirty="0" err="1">
                  <a:solidFill>
                    <a:schemeClr val="bg1"/>
                  </a:solidFill>
                </a:rPr>
                <a:t>other</a:t>
              </a:r>
              <a:r>
                <a:rPr lang="de-DE" sz="700" dirty="0">
                  <a:solidFill>
                    <a:schemeClr val="bg1"/>
                  </a:solidFill>
                </a:rPr>
                <a:t>)</a:t>
              </a:r>
              <a:br>
                <a:rPr lang="de-DE" sz="700" dirty="0">
                  <a:solidFill>
                    <a:schemeClr val="bg1"/>
                  </a:solidFill>
                </a:rPr>
              </a:br>
              <a:r>
                <a:rPr lang="de-DE" sz="700" dirty="0" err="1">
                  <a:solidFill>
                    <a:schemeClr val="bg1"/>
                  </a:solidFill>
                </a:rPr>
                <a:t>VortexNode</a:t>
              </a:r>
              <a:endParaRPr lang="en-US" sz="700" dirty="0">
                <a:solidFill>
                  <a:schemeClr val="bg1"/>
                </a:solidFill>
              </a:endParaRPr>
            </a:p>
          </p:txBody>
        </p:sp>
        <p:sp>
          <p:nvSpPr>
            <p:cNvPr id="75" name="Rechteck: abgerundete Ecken 74">
              <a:extLst>
                <a:ext uri="{FF2B5EF4-FFF2-40B4-BE49-F238E27FC236}">
                  <a16:creationId xmlns:a16="http://schemas.microsoft.com/office/drawing/2014/main" id="{75B874AF-BDF2-4779-9B35-DC50CDBF75B7}"/>
                </a:ext>
              </a:extLst>
            </p:cNvPr>
            <p:cNvSpPr/>
            <p:nvPr/>
          </p:nvSpPr>
          <p:spPr>
            <a:xfrm>
              <a:off x="6903216" y="2015449"/>
              <a:ext cx="1085850" cy="342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500" dirty="0"/>
                <a:t>Transport </a:t>
              </a:r>
              <a:r>
                <a:rPr lang="de-DE" sz="500" dirty="0" err="1"/>
                <a:t>layer</a:t>
              </a:r>
              <a:endParaRPr lang="en-US" sz="500" dirty="0"/>
            </a:p>
          </p:txBody>
        </p:sp>
        <p:pic>
          <p:nvPicPr>
            <p:cNvPr id="76" name="Inhaltsplatzhalter 6">
              <a:extLst>
                <a:ext uri="{FF2B5EF4-FFF2-40B4-BE49-F238E27FC236}">
                  <a16:creationId xmlns:a16="http://schemas.microsoft.com/office/drawing/2014/main" id="{AC41BC6C-0120-4057-AA7A-6DC7213E03C3}"/>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7681591" y="1016617"/>
              <a:ext cx="344231" cy="401588"/>
            </a:xfrm>
            <a:prstGeom prst="rect">
              <a:avLst/>
            </a:prstGeom>
          </p:spPr>
        </p:pic>
      </p:grpSp>
      <p:cxnSp>
        <p:nvCxnSpPr>
          <p:cNvPr id="7" name="Gerade Verbindung mit Pfeil 6">
            <a:extLst>
              <a:ext uri="{FF2B5EF4-FFF2-40B4-BE49-F238E27FC236}">
                <a16:creationId xmlns:a16="http://schemas.microsoft.com/office/drawing/2014/main" id="{7532A165-F113-4D00-98EB-62CE9DF70A4A}"/>
              </a:ext>
            </a:extLst>
          </p:cNvPr>
          <p:cNvCxnSpPr>
            <a:cxnSpLocks/>
            <a:stCxn id="9" idx="0"/>
          </p:cNvCxnSpPr>
          <p:nvPr/>
        </p:nvCxnSpPr>
        <p:spPr>
          <a:xfrm flipH="1" flipV="1">
            <a:off x="1286871" y="1816714"/>
            <a:ext cx="521908" cy="165169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feld 42">
            <a:extLst>
              <a:ext uri="{FF2B5EF4-FFF2-40B4-BE49-F238E27FC236}">
                <a16:creationId xmlns:a16="http://schemas.microsoft.com/office/drawing/2014/main" id="{A15DDC61-E178-4259-BAA0-1E84ED1B7723}"/>
              </a:ext>
            </a:extLst>
          </p:cNvPr>
          <p:cNvSpPr txBox="1"/>
          <p:nvPr/>
        </p:nvSpPr>
        <p:spPr>
          <a:xfrm>
            <a:off x="2724615" y="6006205"/>
            <a:ext cx="3051176"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The RBB </a:t>
            </a:r>
            <a:r>
              <a:rPr lang="de-DE" dirty="0" err="1"/>
              <a:t>is</a:t>
            </a:r>
            <a:r>
              <a:rPr lang="de-DE" dirty="0"/>
              <a:t> </a:t>
            </a:r>
            <a:r>
              <a:rPr lang="de-DE" dirty="0" err="1"/>
              <a:t>the</a:t>
            </a:r>
            <a:r>
              <a:rPr lang="de-DE" dirty="0"/>
              <a:t> </a:t>
            </a:r>
            <a:r>
              <a:rPr lang="de-DE" dirty="0" err="1"/>
              <a:t>creator</a:t>
            </a:r>
            <a:r>
              <a:rPr lang="de-DE" dirty="0"/>
              <a:t> </a:t>
            </a:r>
            <a:r>
              <a:rPr lang="de-DE" dirty="0" err="1"/>
              <a:t>of</a:t>
            </a:r>
            <a:r>
              <a:rPr lang="de-DE" dirty="0"/>
              <a:t> </a:t>
            </a:r>
            <a:r>
              <a:rPr lang="de-DE" dirty="0" err="1"/>
              <a:t>the</a:t>
            </a:r>
            <a:r>
              <a:rPr lang="de-DE" dirty="0"/>
              <a:t> </a:t>
            </a:r>
            <a:r>
              <a:rPr lang="de-DE" dirty="0" err="1"/>
              <a:t>routing</a:t>
            </a:r>
            <a:r>
              <a:rPr lang="de-DE" dirty="0"/>
              <a:t> block</a:t>
            </a:r>
            <a:endParaRPr lang="en-US" dirty="0"/>
          </a:p>
        </p:txBody>
      </p:sp>
      <p:cxnSp>
        <p:nvCxnSpPr>
          <p:cNvPr id="45" name="Gerade Verbindung mit Pfeil 44">
            <a:extLst>
              <a:ext uri="{FF2B5EF4-FFF2-40B4-BE49-F238E27FC236}">
                <a16:creationId xmlns:a16="http://schemas.microsoft.com/office/drawing/2014/main" id="{A0CF8201-414E-4BDB-8BB1-12BCDD227104}"/>
              </a:ext>
            </a:extLst>
          </p:cNvPr>
          <p:cNvCxnSpPr>
            <a:cxnSpLocks/>
            <a:endCxn id="39" idx="1"/>
          </p:cNvCxnSpPr>
          <p:nvPr/>
        </p:nvCxnSpPr>
        <p:spPr>
          <a:xfrm flipV="1">
            <a:off x="5689439" y="5866199"/>
            <a:ext cx="895332" cy="280013"/>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58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fade">
                                      <p:cBhvr>
                                        <p:cTn id="6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1" grpId="0" animBg="1"/>
      <p:bldP spid="26" grpId="0" animBg="1"/>
      <p:bldP spid="47" grpId="0" animBg="1"/>
      <p:bldP spid="7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2D7C63-562A-41C7-892E-0C73F5D5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ctrTitle"/>
          </p:nvPr>
        </p:nvSpPr>
        <p:spPr>
          <a:xfrm>
            <a:off x="5116738" y="685799"/>
            <a:ext cx="6159273" cy="2971801"/>
          </a:xfrm>
          <a:scene3d>
            <a:camera prst="orthographicFront"/>
            <a:lightRig rig="threePt" dir="t"/>
          </a:scene3d>
          <a:sp3d>
            <a:bevelT w="165100" prst="coolSlant"/>
          </a:sp3d>
        </p:spPr>
        <p:txBody>
          <a:bodyPr>
            <a:normAutofit/>
          </a:bodyPr>
          <a:lstStyle/>
          <a:p>
            <a:r>
              <a:rPr lang="en-US" cap="none" dirty="0" err="1"/>
              <a:t>MessageVortex</a:t>
            </a:r>
            <a:endParaRPr lang="en-US" cap="none" dirty="0"/>
          </a:p>
        </p:txBody>
      </p:sp>
      <p:sp>
        <p:nvSpPr>
          <p:cNvPr id="3" name="Untertitel 2"/>
          <p:cNvSpPr>
            <a:spLocks noGrp="1"/>
          </p:cNvSpPr>
          <p:nvPr>
            <p:ph type="subTitle" idx="1"/>
          </p:nvPr>
        </p:nvSpPr>
        <p:spPr>
          <a:xfrm>
            <a:off x="5115456" y="3843867"/>
            <a:ext cx="6167930" cy="1947333"/>
          </a:xfrm>
        </p:spPr>
        <p:txBody>
          <a:bodyPr>
            <a:normAutofit/>
          </a:bodyPr>
          <a:lstStyle/>
          <a:p>
            <a:r>
              <a:rPr lang="en-US"/>
              <a:t>Unlinkable, censorship-resistant communication</a:t>
            </a:r>
            <a:endParaRPr lang="en-US" dirty="0"/>
          </a:p>
        </p:txBody>
      </p:sp>
      <p:grpSp>
        <p:nvGrpSpPr>
          <p:cNvPr id="11" name="Group 10">
            <a:extLst>
              <a:ext uri="{FF2B5EF4-FFF2-40B4-BE49-F238E27FC236}">
                <a16:creationId xmlns:a16="http://schemas.microsoft.com/office/drawing/2014/main" id="{6DF25E23-BE15-4E36-A700-59F0CE8C54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2CE9353A-F333-4305-BED0-D126D75F5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5D1D327-6D34-4AB1-BBCB-FFD18B927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3D4CCB5-F27F-4868-B1D4-55D8654F0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5F00F96-8833-4C32-AD31-05286BC80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22EE3D4-FE2C-4B01-BC8C-3CE2C6CC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7" name="Grafik 16">
            <a:extLst>
              <a:ext uri="{FF2B5EF4-FFF2-40B4-BE49-F238E27FC236}">
                <a16:creationId xmlns:a16="http://schemas.microsoft.com/office/drawing/2014/main" id="{54B28898-7430-4AF8-912F-438EA6A13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39" y="2746448"/>
            <a:ext cx="5350234" cy="2059416"/>
          </a:xfrm>
          <a:prstGeom prst="rect">
            <a:avLst/>
          </a:prstGeom>
        </p:spPr>
      </p:pic>
    </p:spTree>
    <p:extLst>
      <p:ext uri="{BB962C8B-B14F-4D97-AF65-F5344CB8AC3E}">
        <p14:creationId xmlns:p14="http://schemas.microsoft.com/office/powerpoint/2010/main" val="155891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99EACD33-7D59-486E-BFDD-9B651619A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852" y="214668"/>
            <a:ext cx="7270343" cy="2059263"/>
          </a:xfrm>
          <a:prstGeom prst="rect">
            <a:avLst/>
          </a:prstGeom>
        </p:spPr>
      </p:pic>
      <p:sp>
        <p:nvSpPr>
          <p:cNvPr id="4" name="Titel 1">
            <a:extLst>
              <a:ext uri="{FF2B5EF4-FFF2-40B4-BE49-F238E27FC236}">
                <a16:creationId xmlns:a16="http://schemas.microsoft.com/office/drawing/2014/main" id="{A37F8E4A-5ADA-4279-A216-AD8F320959CE}"/>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a:t>
            </a:r>
            <a:r>
              <a:rPr lang="de-CH" sz="1800" dirty="0" err="1"/>
              <a:t>sender</a:t>
            </a:r>
            <a:r>
              <a:rPr lang="de-CH" sz="1800" dirty="0"/>
              <a:t> </a:t>
            </a:r>
            <a:r>
              <a:rPr lang="de-CH" sz="1800" dirty="0" err="1"/>
              <a:t>key</a:t>
            </a:r>
            <a:endParaRPr lang="en-US" dirty="0"/>
          </a:p>
        </p:txBody>
      </p:sp>
      <p:sp>
        <p:nvSpPr>
          <p:cNvPr id="7" name="Rechteck 6">
            <a:extLst>
              <a:ext uri="{FF2B5EF4-FFF2-40B4-BE49-F238E27FC236}">
                <a16:creationId xmlns:a16="http://schemas.microsoft.com/office/drawing/2014/main" id="{46CB55B8-6743-4C63-9778-658AFE0E7357}"/>
              </a:ext>
            </a:extLst>
          </p:cNvPr>
          <p:cNvSpPr/>
          <p:nvPr/>
        </p:nvSpPr>
        <p:spPr>
          <a:xfrm>
            <a:off x="6230370" y="4106828"/>
            <a:ext cx="5610225" cy="24466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8" name="Gruppieren 7">
            <a:extLst>
              <a:ext uri="{FF2B5EF4-FFF2-40B4-BE49-F238E27FC236}">
                <a16:creationId xmlns:a16="http://schemas.microsoft.com/office/drawing/2014/main" id="{63CF5CF3-D013-485F-8D5A-D6394EFEC831}"/>
              </a:ext>
            </a:extLst>
          </p:cNvPr>
          <p:cNvGrpSpPr/>
          <p:nvPr/>
        </p:nvGrpSpPr>
        <p:grpSpPr>
          <a:xfrm>
            <a:off x="8350974" y="4132411"/>
            <a:ext cx="857250" cy="1002913"/>
            <a:chOff x="7172388" y="4212271"/>
            <a:chExt cx="1323975" cy="1574413"/>
          </a:xfrm>
        </p:grpSpPr>
        <p:sp>
          <p:nvSpPr>
            <p:cNvPr id="9" name="Rechteck: abgerundete Ecken 8">
              <a:extLst>
                <a:ext uri="{FF2B5EF4-FFF2-40B4-BE49-F238E27FC236}">
                  <a16:creationId xmlns:a16="http://schemas.microsoft.com/office/drawing/2014/main" id="{CBCD54B7-AE48-49F6-8C7E-21EC1ADA7ECC}"/>
                </a:ext>
              </a:extLst>
            </p:cNvPr>
            <p:cNvSpPr/>
            <p:nvPr/>
          </p:nvSpPr>
          <p:spPr>
            <a:xfrm>
              <a:off x="7172388" y="4212271"/>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bg1"/>
                  </a:solidFill>
                </a:rPr>
                <a:t>(</a:t>
              </a:r>
              <a:r>
                <a:rPr lang="de-DE" sz="700" dirty="0" err="1">
                  <a:solidFill>
                    <a:schemeClr val="bg1"/>
                  </a:solidFill>
                </a:rPr>
                <a:t>sending</a:t>
              </a:r>
              <a:r>
                <a:rPr lang="de-DE" sz="700" dirty="0">
                  <a:solidFill>
                    <a:schemeClr val="bg1"/>
                  </a:solidFill>
                </a:rPr>
                <a:t>)</a:t>
              </a:r>
              <a:br>
                <a:rPr lang="de-DE" sz="700" dirty="0">
                  <a:solidFill>
                    <a:schemeClr val="bg1"/>
                  </a:solidFill>
                </a:rPr>
              </a:br>
              <a:r>
                <a:rPr lang="de-DE" sz="700" dirty="0" err="1">
                  <a:solidFill>
                    <a:schemeClr val="bg1"/>
                  </a:solidFill>
                </a:rPr>
                <a:t>VortexNode</a:t>
              </a:r>
              <a:endParaRPr lang="en-US" sz="700" dirty="0">
                <a:solidFill>
                  <a:schemeClr val="bg1"/>
                </a:solidFill>
              </a:endParaRPr>
            </a:p>
          </p:txBody>
        </p:sp>
        <p:sp>
          <p:nvSpPr>
            <p:cNvPr id="10" name="Rechteck: abgerundete Ecken 9">
              <a:extLst>
                <a:ext uri="{FF2B5EF4-FFF2-40B4-BE49-F238E27FC236}">
                  <a16:creationId xmlns:a16="http://schemas.microsoft.com/office/drawing/2014/main" id="{F10FC45E-EB8A-4996-B849-7772D8A26E03}"/>
                </a:ext>
              </a:extLst>
            </p:cNvPr>
            <p:cNvSpPr/>
            <p:nvPr/>
          </p:nvSpPr>
          <p:spPr>
            <a:xfrm>
              <a:off x="7324786" y="5348536"/>
              <a:ext cx="1085849" cy="342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500" dirty="0"/>
                <a:t>Transport </a:t>
              </a:r>
              <a:r>
                <a:rPr lang="de-DE" sz="500" dirty="0" err="1"/>
                <a:t>layer</a:t>
              </a:r>
              <a:endParaRPr lang="en-US" sz="500" dirty="0"/>
            </a:p>
          </p:txBody>
        </p:sp>
        <p:pic>
          <p:nvPicPr>
            <p:cNvPr id="11" name="Inhaltsplatzhalter 6">
              <a:extLst>
                <a:ext uri="{FF2B5EF4-FFF2-40B4-BE49-F238E27FC236}">
                  <a16:creationId xmlns:a16="http://schemas.microsoft.com/office/drawing/2014/main" id="{087DD9A6-A23A-4FDC-B5EC-D71E663A32B1}"/>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8066405" y="4261175"/>
              <a:ext cx="344232" cy="401587"/>
            </a:xfrm>
            <a:prstGeom prst="rect">
              <a:avLst/>
            </a:prstGeom>
          </p:spPr>
        </p:pic>
      </p:grpSp>
      <p:grpSp>
        <p:nvGrpSpPr>
          <p:cNvPr id="12" name="Gruppieren 11">
            <a:extLst>
              <a:ext uri="{FF2B5EF4-FFF2-40B4-BE49-F238E27FC236}">
                <a16:creationId xmlns:a16="http://schemas.microsoft.com/office/drawing/2014/main" id="{79C7B6A6-2A84-4F38-A73B-9E1A11AA4132}"/>
              </a:ext>
            </a:extLst>
          </p:cNvPr>
          <p:cNvGrpSpPr/>
          <p:nvPr/>
        </p:nvGrpSpPr>
        <p:grpSpPr>
          <a:xfrm>
            <a:off x="10657131" y="5353592"/>
            <a:ext cx="857250" cy="1002913"/>
            <a:chOff x="6800850" y="4321562"/>
            <a:chExt cx="1323975" cy="1574413"/>
          </a:xfrm>
        </p:grpSpPr>
        <p:sp>
          <p:nvSpPr>
            <p:cNvPr id="13" name="Rechteck: abgerundete Ecken 12">
              <a:extLst>
                <a:ext uri="{FF2B5EF4-FFF2-40B4-BE49-F238E27FC236}">
                  <a16:creationId xmlns:a16="http://schemas.microsoft.com/office/drawing/2014/main" id="{CDA39BA1-4C89-4E32-AC22-E69EF3C70B4F}"/>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bg1"/>
                  </a:solidFill>
                </a:rPr>
                <a:t>(</a:t>
              </a:r>
              <a:r>
                <a:rPr lang="de-DE" sz="700" dirty="0" err="1">
                  <a:solidFill>
                    <a:schemeClr val="bg1"/>
                  </a:solidFill>
                </a:rPr>
                <a:t>receiving</a:t>
              </a:r>
              <a:r>
                <a:rPr lang="de-DE" sz="700" dirty="0">
                  <a:solidFill>
                    <a:schemeClr val="bg1"/>
                  </a:solidFill>
                </a:rPr>
                <a:t>)</a:t>
              </a:r>
              <a:br>
                <a:rPr lang="de-DE" sz="700" dirty="0">
                  <a:solidFill>
                    <a:schemeClr val="bg1"/>
                  </a:solidFill>
                </a:rPr>
              </a:br>
              <a:r>
                <a:rPr lang="de-DE" sz="700" dirty="0" err="1">
                  <a:solidFill>
                    <a:schemeClr val="bg1"/>
                  </a:solidFill>
                </a:rPr>
                <a:t>VortexNode</a:t>
              </a:r>
              <a:endParaRPr lang="en-US" sz="700" dirty="0">
                <a:solidFill>
                  <a:schemeClr val="bg1"/>
                </a:solidFill>
              </a:endParaRPr>
            </a:p>
          </p:txBody>
        </p:sp>
        <p:sp>
          <p:nvSpPr>
            <p:cNvPr id="14" name="Rechteck: abgerundete Ecken 13">
              <a:extLst>
                <a:ext uri="{FF2B5EF4-FFF2-40B4-BE49-F238E27FC236}">
                  <a16:creationId xmlns:a16="http://schemas.microsoft.com/office/drawing/2014/main" id="{BA5B545F-FE79-443C-8EC7-A86FC70CC6A1}"/>
                </a:ext>
              </a:extLst>
            </p:cNvPr>
            <p:cNvSpPr/>
            <p:nvPr/>
          </p:nvSpPr>
          <p:spPr>
            <a:xfrm>
              <a:off x="6953250" y="5457825"/>
              <a:ext cx="1085850" cy="342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500" dirty="0"/>
                <a:t>Transport </a:t>
              </a:r>
              <a:r>
                <a:rPr lang="de-DE" sz="500" dirty="0" err="1"/>
                <a:t>layer</a:t>
              </a:r>
              <a:endParaRPr lang="en-US" sz="500" dirty="0"/>
            </a:p>
          </p:txBody>
        </p:sp>
        <p:pic>
          <p:nvPicPr>
            <p:cNvPr id="15" name="Inhaltsplatzhalter 6">
              <a:extLst>
                <a:ext uri="{FF2B5EF4-FFF2-40B4-BE49-F238E27FC236}">
                  <a16:creationId xmlns:a16="http://schemas.microsoft.com/office/drawing/2014/main" id="{3788D3F9-5630-4444-913E-CF0EB2DD31B8}"/>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7694868" y="4370464"/>
              <a:ext cx="344232" cy="401587"/>
            </a:xfrm>
            <a:prstGeom prst="rect">
              <a:avLst/>
            </a:prstGeom>
          </p:spPr>
        </p:pic>
      </p:grpSp>
      <p:cxnSp>
        <p:nvCxnSpPr>
          <p:cNvPr id="16" name="Gerade Verbindung mit Pfeil 15">
            <a:extLst>
              <a:ext uri="{FF2B5EF4-FFF2-40B4-BE49-F238E27FC236}">
                <a16:creationId xmlns:a16="http://schemas.microsoft.com/office/drawing/2014/main" id="{54E78081-E7F8-4EA1-BE7B-F72B63E75F71}"/>
              </a:ext>
            </a:extLst>
          </p:cNvPr>
          <p:cNvCxnSpPr>
            <a:cxnSpLocks/>
            <a:stCxn id="9" idx="3"/>
          </p:cNvCxnSpPr>
          <p:nvPr/>
        </p:nvCxnSpPr>
        <p:spPr>
          <a:xfrm>
            <a:off x="9208223" y="4633868"/>
            <a:ext cx="1689472" cy="726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7" name="Gruppieren 16">
            <a:extLst>
              <a:ext uri="{FF2B5EF4-FFF2-40B4-BE49-F238E27FC236}">
                <a16:creationId xmlns:a16="http://schemas.microsoft.com/office/drawing/2014/main" id="{F72CA950-ED3E-4A2E-9C3F-EF7FC98AEA99}"/>
              </a:ext>
            </a:extLst>
          </p:cNvPr>
          <p:cNvGrpSpPr/>
          <p:nvPr/>
        </p:nvGrpSpPr>
        <p:grpSpPr>
          <a:xfrm>
            <a:off x="6584771" y="5364742"/>
            <a:ext cx="857250" cy="1002913"/>
            <a:chOff x="6800850" y="4321562"/>
            <a:chExt cx="1323975" cy="1574413"/>
          </a:xfrm>
        </p:grpSpPr>
        <p:sp>
          <p:nvSpPr>
            <p:cNvPr id="18" name="Rechteck: abgerundete Ecken 17">
              <a:extLst>
                <a:ext uri="{FF2B5EF4-FFF2-40B4-BE49-F238E27FC236}">
                  <a16:creationId xmlns:a16="http://schemas.microsoft.com/office/drawing/2014/main" id="{D33FCA1E-095D-4D84-AB95-C152AAA4E156}"/>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endParaRPr lang="en-US" sz="700" dirty="0">
                <a:solidFill>
                  <a:schemeClr val="bg1"/>
                </a:solidFill>
              </a:endParaRPr>
            </a:p>
          </p:txBody>
        </p:sp>
        <p:sp>
          <p:nvSpPr>
            <p:cNvPr id="19" name="Rechteck: abgerundete Ecken 18">
              <a:extLst>
                <a:ext uri="{FF2B5EF4-FFF2-40B4-BE49-F238E27FC236}">
                  <a16:creationId xmlns:a16="http://schemas.microsoft.com/office/drawing/2014/main" id="{FBA0ED15-5A02-4631-A3E8-F098AE2D132A}"/>
                </a:ext>
              </a:extLst>
            </p:cNvPr>
            <p:cNvSpPr/>
            <p:nvPr/>
          </p:nvSpPr>
          <p:spPr>
            <a:xfrm>
              <a:off x="6953250" y="5457825"/>
              <a:ext cx="1085850" cy="342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500" dirty="0"/>
                <a:t>Transport </a:t>
              </a:r>
              <a:r>
                <a:rPr lang="de-DE" sz="500" dirty="0" err="1"/>
                <a:t>layer</a:t>
              </a:r>
              <a:endParaRPr lang="en-US" sz="500" dirty="0"/>
            </a:p>
          </p:txBody>
        </p:sp>
        <p:pic>
          <p:nvPicPr>
            <p:cNvPr id="20" name="Inhaltsplatzhalter 6">
              <a:extLst>
                <a:ext uri="{FF2B5EF4-FFF2-40B4-BE49-F238E27FC236}">
                  <a16:creationId xmlns:a16="http://schemas.microsoft.com/office/drawing/2014/main" id="{95F4BB67-CDBA-4689-8268-F75F06800792}"/>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7694868" y="4370464"/>
              <a:ext cx="344232" cy="401587"/>
            </a:xfrm>
            <a:prstGeom prst="rect">
              <a:avLst/>
            </a:prstGeom>
          </p:spPr>
        </p:pic>
      </p:grpSp>
      <p:pic>
        <p:nvPicPr>
          <p:cNvPr id="21" name="Grafik 20">
            <a:extLst>
              <a:ext uri="{FF2B5EF4-FFF2-40B4-BE49-F238E27FC236}">
                <a16:creationId xmlns:a16="http://schemas.microsoft.com/office/drawing/2014/main" id="{980F0831-CF37-478C-A4AC-07442893FA5B}"/>
              </a:ext>
            </a:extLst>
          </p:cNvPr>
          <p:cNvPicPr>
            <a:picLocks noChangeAspect="1"/>
          </p:cNvPicPr>
          <p:nvPr/>
        </p:nvPicPr>
        <p:blipFill>
          <a:blip r:embed="rId5"/>
          <a:stretch>
            <a:fillRect/>
          </a:stretch>
        </p:blipFill>
        <p:spPr>
          <a:xfrm>
            <a:off x="9479913" y="4626780"/>
            <a:ext cx="714714" cy="573536"/>
          </a:xfrm>
          <a:prstGeom prst="rect">
            <a:avLst/>
          </a:prstGeom>
        </p:spPr>
      </p:pic>
      <p:grpSp>
        <p:nvGrpSpPr>
          <p:cNvPr id="22" name="Gruppieren 21">
            <a:extLst>
              <a:ext uri="{FF2B5EF4-FFF2-40B4-BE49-F238E27FC236}">
                <a16:creationId xmlns:a16="http://schemas.microsoft.com/office/drawing/2014/main" id="{9136E434-AAA7-44C7-BE23-729D008D75DB}"/>
              </a:ext>
            </a:extLst>
          </p:cNvPr>
          <p:cNvGrpSpPr/>
          <p:nvPr/>
        </p:nvGrpSpPr>
        <p:grpSpPr>
          <a:xfrm>
            <a:off x="10772814" y="4159361"/>
            <a:ext cx="857250" cy="984891"/>
            <a:chOff x="6784155" y="906679"/>
            <a:chExt cx="1323975" cy="1574413"/>
          </a:xfrm>
        </p:grpSpPr>
        <p:sp>
          <p:nvSpPr>
            <p:cNvPr id="23" name="Rechteck: abgerundete Ecken 22">
              <a:extLst>
                <a:ext uri="{FF2B5EF4-FFF2-40B4-BE49-F238E27FC236}">
                  <a16:creationId xmlns:a16="http://schemas.microsoft.com/office/drawing/2014/main" id="{D004CC77-76E3-46E4-8BEA-D5944643740D}"/>
                </a:ext>
              </a:extLst>
            </p:cNvPr>
            <p:cNvSpPr/>
            <p:nvPr/>
          </p:nvSpPr>
          <p:spPr>
            <a:xfrm>
              <a:off x="6784155" y="906679"/>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bg1"/>
                  </a:solidFill>
                </a:rPr>
                <a:t>(</a:t>
              </a:r>
              <a:r>
                <a:rPr lang="de-DE" sz="700" dirty="0" err="1">
                  <a:solidFill>
                    <a:schemeClr val="bg1"/>
                  </a:solidFill>
                </a:rPr>
                <a:t>other</a:t>
              </a:r>
              <a:r>
                <a:rPr lang="de-DE" sz="700" dirty="0">
                  <a:solidFill>
                    <a:schemeClr val="bg1"/>
                  </a:solidFill>
                </a:rPr>
                <a:t>)</a:t>
              </a:r>
              <a:br>
                <a:rPr lang="de-DE" sz="700" dirty="0">
                  <a:solidFill>
                    <a:schemeClr val="bg1"/>
                  </a:solidFill>
                </a:rPr>
              </a:br>
              <a:r>
                <a:rPr lang="de-DE" sz="700" dirty="0" err="1">
                  <a:solidFill>
                    <a:schemeClr val="bg1"/>
                  </a:solidFill>
                </a:rPr>
                <a:t>VortexNode</a:t>
              </a:r>
              <a:endParaRPr lang="en-US" sz="700" dirty="0">
                <a:solidFill>
                  <a:schemeClr val="bg1"/>
                </a:solidFill>
              </a:endParaRPr>
            </a:p>
          </p:txBody>
        </p:sp>
        <p:sp>
          <p:nvSpPr>
            <p:cNvPr id="24" name="Rechteck: abgerundete Ecken 23">
              <a:extLst>
                <a:ext uri="{FF2B5EF4-FFF2-40B4-BE49-F238E27FC236}">
                  <a16:creationId xmlns:a16="http://schemas.microsoft.com/office/drawing/2014/main" id="{5708EC76-9D40-48DC-B355-782A6D624DFF}"/>
                </a:ext>
              </a:extLst>
            </p:cNvPr>
            <p:cNvSpPr/>
            <p:nvPr/>
          </p:nvSpPr>
          <p:spPr>
            <a:xfrm>
              <a:off x="6939973" y="1995428"/>
              <a:ext cx="1085849" cy="342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500" dirty="0"/>
                <a:t>Transport </a:t>
              </a:r>
              <a:r>
                <a:rPr lang="de-DE" sz="500" dirty="0" err="1"/>
                <a:t>layer</a:t>
              </a:r>
              <a:endParaRPr lang="en-US" sz="500" dirty="0"/>
            </a:p>
          </p:txBody>
        </p:sp>
        <p:pic>
          <p:nvPicPr>
            <p:cNvPr id="25" name="Inhaltsplatzhalter 6">
              <a:extLst>
                <a:ext uri="{FF2B5EF4-FFF2-40B4-BE49-F238E27FC236}">
                  <a16:creationId xmlns:a16="http://schemas.microsoft.com/office/drawing/2014/main" id="{DCC378EA-2C0C-45D3-8D68-CC5FB8F8DD49}"/>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7681591" y="1016617"/>
              <a:ext cx="344231" cy="401588"/>
            </a:xfrm>
            <a:prstGeom prst="rect">
              <a:avLst/>
            </a:prstGeom>
          </p:spPr>
        </p:pic>
      </p:grpSp>
      <p:sp>
        <p:nvSpPr>
          <p:cNvPr id="27" name="Textfeld 26">
            <a:extLst>
              <a:ext uri="{FF2B5EF4-FFF2-40B4-BE49-F238E27FC236}">
                <a16:creationId xmlns:a16="http://schemas.microsoft.com/office/drawing/2014/main" id="{DC539B33-0DC0-4B56-A6D9-44578AB7F3CC}"/>
              </a:ext>
            </a:extLst>
          </p:cNvPr>
          <p:cNvSpPr txBox="1"/>
          <p:nvPr/>
        </p:nvSpPr>
        <p:spPr>
          <a:xfrm>
            <a:off x="5879275" y="6331993"/>
            <a:ext cx="2371726" cy="230832"/>
          </a:xfrm>
          <a:prstGeom prst="rect">
            <a:avLst/>
          </a:prstGeom>
          <a:noFill/>
        </p:spPr>
        <p:txBody>
          <a:bodyPr wrap="square" rtlCol="0">
            <a:spAutoFit/>
          </a:bodyPr>
          <a:lstStyle/>
          <a:p>
            <a:pPr algn="ctr"/>
            <a:r>
              <a:rPr lang="de-DE" sz="900" b="1" dirty="0">
                <a:solidFill>
                  <a:schemeClr val="bg1"/>
                </a:solidFill>
              </a:rPr>
              <a:t>Routing Block </a:t>
            </a:r>
            <a:r>
              <a:rPr lang="de-DE" sz="900" b="1" dirty="0" err="1">
                <a:solidFill>
                  <a:schemeClr val="bg1"/>
                </a:solidFill>
              </a:rPr>
              <a:t>Builder</a:t>
            </a:r>
            <a:r>
              <a:rPr lang="de-DE" sz="900" b="1" dirty="0">
                <a:solidFill>
                  <a:schemeClr val="bg1"/>
                </a:solidFill>
              </a:rPr>
              <a:t> (RBB)</a:t>
            </a:r>
            <a:endParaRPr lang="en-US" sz="900" b="1" dirty="0">
              <a:solidFill>
                <a:schemeClr val="bg1"/>
              </a:solidFill>
            </a:endParaRPr>
          </a:p>
        </p:txBody>
      </p:sp>
      <p:sp>
        <p:nvSpPr>
          <p:cNvPr id="29" name="Ellipse 28">
            <a:extLst>
              <a:ext uri="{FF2B5EF4-FFF2-40B4-BE49-F238E27FC236}">
                <a16:creationId xmlns:a16="http://schemas.microsoft.com/office/drawing/2014/main" id="{54375C28-C7C6-47D3-B681-F1FFE7570002}"/>
              </a:ext>
            </a:extLst>
          </p:cNvPr>
          <p:cNvSpPr/>
          <p:nvPr/>
        </p:nvSpPr>
        <p:spPr>
          <a:xfrm>
            <a:off x="2095500" y="1011360"/>
            <a:ext cx="510594" cy="616563"/>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feld 29">
            <a:extLst>
              <a:ext uri="{FF2B5EF4-FFF2-40B4-BE49-F238E27FC236}">
                <a16:creationId xmlns:a16="http://schemas.microsoft.com/office/drawing/2014/main" id="{BDE18396-83CF-482A-B991-50E72DFB885C}"/>
              </a:ext>
            </a:extLst>
          </p:cNvPr>
          <p:cNvSpPr txBox="1"/>
          <p:nvPr/>
        </p:nvSpPr>
        <p:spPr>
          <a:xfrm>
            <a:off x="194295" y="2524942"/>
            <a:ext cx="3051176"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The </a:t>
            </a:r>
            <a:r>
              <a:rPr lang="de-DE" dirty="0" err="1"/>
              <a:t>sender</a:t>
            </a:r>
            <a:r>
              <a:rPr lang="de-DE" dirty="0"/>
              <a:t> </a:t>
            </a:r>
            <a:r>
              <a:rPr lang="de-DE" dirty="0" err="1"/>
              <a:t>key</a:t>
            </a:r>
            <a:r>
              <a:rPr lang="de-DE" dirty="0"/>
              <a:t> </a:t>
            </a:r>
            <a:r>
              <a:rPr lang="de-DE" dirty="0" err="1"/>
              <a:t>is</a:t>
            </a:r>
            <a:r>
              <a:rPr lang="de-DE" dirty="0"/>
              <a:t> </a:t>
            </a:r>
            <a:r>
              <a:rPr lang="de-DE" dirty="0" err="1"/>
              <a:t>only</a:t>
            </a:r>
            <a:r>
              <a:rPr lang="de-DE" dirty="0"/>
              <a:t> </a:t>
            </a:r>
            <a:r>
              <a:rPr lang="de-DE" dirty="0" err="1"/>
              <a:t>known</a:t>
            </a:r>
            <a:r>
              <a:rPr lang="de-DE" dirty="0"/>
              <a:t> </a:t>
            </a:r>
            <a:r>
              <a:rPr lang="de-DE" dirty="0" err="1"/>
              <a:t>to</a:t>
            </a:r>
            <a:r>
              <a:rPr lang="de-DE" dirty="0"/>
              <a:t> </a:t>
            </a:r>
            <a:r>
              <a:rPr lang="de-DE" dirty="0" err="1"/>
              <a:t>the</a:t>
            </a:r>
            <a:r>
              <a:rPr lang="de-DE" dirty="0"/>
              <a:t> </a:t>
            </a:r>
            <a:r>
              <a:rPr lang="de-DE" dirty="0" err="1"/>
              <a:t>receiving</a:t>
            </a:r>
            <a:r>
              <a:rPr lang="de-DE" dirty="0"/>
              <a:t> </a:t>
            </a:r>
            <a:r>
              <a:rPr lang="de-DE" dirty="0" err="1"/>
              <a:t>node</a:t>
            </a:r>
            <a:r>
              <a:rPr lang="de-DE" dirty="0"/>
              <a:t> and </a:t>
            </a:r>
            <a:r>
              <a:rPr lang="de-DE" dirty="0" err="1"/>
              <a:t>the</a:t>
            </a:r>
            <a:r>
              <a:rPr lang="de-DE" dirty="0"/>
              <a:t> RBB.</a:t>
            </a:r>
            <a:endParaRPr lang="en-US" dirty="0"/>
          </a:p>
        </p:txBody>
      </p:sp>
      <p:sp>
        <p:nvSpPr>
          <p:cNvPr id="31" name="Textfeld 30">
            <a:extLst>
              <a:ext uri="{FF2B5EF4-FFF2-40B4-BE49-F238E27FC236}">
                <a16:creationId xmlns:a16="http://schemas.microsoft.com/office/drawing/2014/main" id="{ACACD913-7FB1-4DCD-81E3-A6F82FEA4949}"/>
              </a:ext>
            </a:extLst>
          </p:cNvPr>
          <p:cNvSpPr txBox="1"/>
          <p:nvPr/>
        </p:nvSpPr>
        <p:spPr>
          <a:xfrm>
            <a:off x="3302864" y="2512436"/>
            <a:ext cx="3281907"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The </a:t>
            </a:r>
            <a:r>
              <a:rPr lang="de-DE" dirty="0" err="1"/>
              <a:t>sender</a:t>
            </a:r>
            <a:r>
              <a:rPr lang="de-DE" dirty="0"/>
              <a:t> </a:t>
            </a:r>
            <a:r>
              <a:rPr lang="de-DE" dirty="0" err="1"/>
              <a:t>key</a:t>
            </a:r>
            <a:r>
              <a:rPr lang="de-DE" dirty="0"/>
              <a:t> </a:t>
            </a:r>
            <a:r>
              <a:rPr lang="de-DE" dirty="0" err="1"/>
              <a:t>is</a:t>
            </a:r>
            <a:r>
              <a:rPr lang="de-DE" dirty="0"/>
              <a:t> </a:t>
            </a:r>
            <a:r>
              <a:rPr lang="de-DE" dirty="0" err="1"/>
              <a:t>encrypted</a:t>
            </a:r>
            <a:r>
              <a:rPr lang="de-DE" dirty="0"/>
              <a:t> </a:t>
            </a:r>
            <a:r>
              <a:rPr lang="de-DE" dirty="0" err="1"/>
              <a:t>with</a:t>
            </a:r>
            <a:r>
              <a:rPr lang="de-DE" dirty="0"/>
              <a:t> </a:t>
            </a:r>
            <a:r>
              <a:rPr lang="de-DE" dirty="0" err="1"/>
              <a:t>the</a:t>
            </a:r>
            <a:r>
              <a:rPr lang="de-DE" dirty="0"/>
              <a:t> </a:t>
            </a:r>
            <a:r>
              <a:rPr lang="de-DE" dirty="0" err="1"/>
              <a:t>receiving</a:t>
            </a:r>
            <a:r>
              <a:rPr lang="de-DE" dirty="0"/>
              <a:t> </a:t>
            </a:r>
            <a:r>
              <a:rPr lang="de-DE" dirty="0" err="1"/>
              <a:t>nodes</a:t>
            </a:r>
            <a:r>
              <a:rPr lang="de-DE" dirty="0"/>
              <a:t>‘  </a:t>
            </a:r>
            <a:r>
              <a:rPr lang="de-DE" dirty="0" err="1"/>
              <a:t>public</a:t>
            </a:r>
            <a:r>
              <a:rPr lang="de-DE" dirty="0"/>
              <a:t> </a:t>
            </a:r>
            <a:r>
              <a:rPr lang="de-DE" dirty="0" err="1"/>
              <a:t>key</a:t>
            </a:r>
            <a:r>
              <a:rPr lang="de-DE" dirty="0"/>
              <a:t>.</a:t>
            </a:r>
            <a:endParaRPr lang="en-US" dirty="0"/>
          </a:p>
        </p:txBody>
      </p:sp>
      <p:cxnSp>
        <p:nvCxnSpPr>
          <p:cNvPr id="32" name="Gerade Verbindung mit Pfeil 31">
            <a:extLst>
              <a:ext uri="{FF2B5EF4-FFF2-40B4-BE49-F238E27FC236}">
                <a16:creationId xmlns:a16="http://schemas.microsoft.com/office/drawing/2014/main" id="{5551BF69-56CF-4748-A836-09C96EBA6722}"/>
              </a:ext>
            </a:extLst>
          </p:cNvPr>
          <p:cNvCxnSpPr>
            <a:cxnSpLocks/>
            <a:stCxn id="31" idx="0"/>
            <a:endCxn id="33" idx="5"/>
          </p:cNvCxnSpPr>
          <p:nvPr/>
        </p:nvCxnSpPr>
        <p:spPr>
          <a:xfrm flipH="1" flipV="1">
            <a:off x="2775016" y="1846417"/>
            <a:ext cx="2168802" cy="66601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Ellipse 32">
            <a:extLst>
              <a:ext uri="{FF2B5EF4-FFF2-40B4-BE49-F238E27FC236}">
                <a16:creationId xmlns:a16="http://schemas.microsoft.com/office/drawing/2014/main" id="{0F4E776C-5FFD-4379-A06D-27FE6A465B4B}"/>
              </a:ext>
            </a:extLst>
          </p:cNvPr>
          <p:cNvSpPr/>
          <p:nvPr/>
        </p:nvSpPr>
        <p:spPr>
          <a:xfrm>
            <a:off x="1933575" y="1519669"/>
            <a:ext cx="985810" cy="382809"/>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feld 33">
            <a:extLst>
              <a:ext uri="{FF2B5EF4-FFF2-40B4-BE49-F238E27FC236}">
                <a16:creationId xmlns:a16="http://schemas.microsoft.com/office/drawing/2014/main" id="{7B0170F7-4084-42B5-99F9-1AA6A710C242}"/>
              </a:ext>
            </a:extLst>
          </p:cNvPr>
          <p:cNvSpPr txBox="1"/>
          <p:nvPr/>
        </p:nvSpPr>
        <p:spPr>
          <a:xfrm>
            <a:off x="6674893" y="2498676"/>
            <a:ext cx="5382098"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err="1"/>
              <a:t>Reminder</a:t>
            </a:r>
            <a:r>
              <a:rPr lang="de-DE" dirty="0"/>
              <a:t>: The </a:t>
            </a:r>
            <a:r>
              <a:rPr lang="de-DE" dirty="0" err="1"/>
              <a:t>sender</a:t>
            </a:r>
            <a:r>
              <a:rPr lang="de-DE" dirty="0"/>
              <a:t> </a:t>
            </a:r>
            <a:r>
              <a:rPr lang="de-DE" dirty="0" err="1"/>
              <a:t>key</a:t>
            </a:r>
            <a:r>
              <a:rPr lang="de-DE" dirty="0"/>
              <a:t> </a:t>
            </a:r>
            <a:r>
              <a:rPr lang="de-DE" dirty="0" err="1"/>
              <a:t>protects</a:t>
            </a:r>
            <a:r>
              <a:rPr lang="de-DE" dirty="0"/>
              <a:t> </a:t>
            </a:r>
            <a:r>
              <a:rPr lang="de-DE" dirty="0" err="1"/>
              <a:t>the</a:t>
            </a:r>
            <a:r>
              <a:rPr lang="de-DE" dirty="0"/>
              <a:t> </a:t>
            </a:r>
            <a:r>
              <a:rPr lang="de-DE" dirty="0" err="1"/>
              <a:t>header</a:t>
            </a:r>
            <a:r>
              <a:rPr lang="de-DE" dirty="0"/>
              <a:t> and </a:t>
            </a:r>
            <a:r>
              <a:rPr lang="de-DE" dirty="0" err="1"/>
              <a:t>the</a:t>
            </a:r>
            <a:r>
              <a:rPr lang="de-DE" dirty="0"/>
              <a:t> </a:t>
            </a:r>
            <a:r>
              <a:rPr lang="de-DE" dirty="0" err="1"/>
              <a:t>routing</a:t>
            </a:r>
            <a:r>
              <a:rPr lang="de-DE" dirty="0"/>
              <a:t> block </a:t>
            </a:r>
            <a:r>
              <a:rPr lang="de-DE" dirty="0" err="1"/>
              <a:t>additionally</a:t>
            </a:r>
            <a:r>
              <a:rPr lang="de-DE" dirty="0"/>
              <a:t>. </a:t>
            </a:r>
            <a:r>
              <a:rPr lang="de-DE" dirty="0" err="1"/>
              <a:t>Otherwise</a:t>
            </a:r>
            <a:r>
              <a:rPr lang="de-DE" dirty="0"/>
              <a:t>, </a:t>
            </a:r>
            <a:r>
              <a:rPr lang="de-DE" dirty="0" err="1"/>
              <a:t>the</a:t>
            </a:r>
            <a:r>
              <a:rPr lang="de-DE" dirty="0"/>
              <a:t> </a:t>
            </a:r>
            <a:r>
              <a:rPr lang="de-DE" dirty="0" err="1"/>
              <a:t>sending</a:t>
            </a:r>
            <a:r>
              <a:rPr lang="de-DE" dirty="0"/>
              <a:t> </a:t>
            </a:r>
            <a:r>
              <a:rPr lang="de-DE" dirty="0" err="1"/>
              <a:t>peer</a:t>
            </a:r>
            <a:r>
              <a:rPr lang="de-DE" dirty="0"/>
              <a:t> </a:t>
            </a:r>
            <a:r>
              <a:rPr lang="de-DE" dirty="0" err="1"/>
              <a:t>would</a:t>
            </a:r>
            <a:r>
              <a:rPr lang="de-DE" dirty="0"/>
              <a:t> </a:t>
            </a:r>
            <a:r>
              <a:rPr lang="de-DE" dirty="0" err="1"/>
              <a:t>know</a:t>
            </a:r>
            <a:r>
              <a:rPr lang="de-DE" dirty="0"/>
              <a:t> </a:t>
            </a:r>
            <a:r>
              <a:rPr lang="de-DE" dirty="0" err="1"/>
              <a:t>its</a:t>
            </a:r>
            <a:r>
              <a:rPr lang="de-DE" dirty="0"/>
              <a:t> </a:t>
            </a:r>
            <a:r>
              <a:rPr lang="de-DE" dirty="0" err="1"/>
              <a:t>content</a:t>
            </a:r>
            <a:r>
              <a:rPr lang="de-DE" dirty="0"/>
              <a:t>.</a:t>
            </a:r>
            <a:endParaRPr lang="en-US" dirty="0"/>
          </a:p>
        </p:txBody>
      </p:sp>
      <p:sp>
        <p:nvSpPr>
          <p:cNvPr id="35" name="Ellipse 34">
            <a:extLst>
              <a:ext uri="{FF2B5EF4-FFF2-40B4-BE49-F238E27FC236}">
                <a16:creationId xmlns:a16="http://schemas.microsoft.com/office/drawing/2014/main" id="{333750A5-5733-47D4-9A4A-42CAC1DBA11E}"/>
              </a:ext>
            </a:extLst>
          </p:cNvPr>
          <p:cNvSpPr/>
          <p:nvPr/>
        </p:nvSpPr>
        <p:spPr>
          <a:xfrm>
            <a:off x="2841529" y="1595652"/>
            <a:ext cx="1482821" cy="231865"/>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Gerade Verbindung mit Pfeil 35">
            <a:extLst>
              <a:ext uri="{FF2B5EF4-FFF2-40B4-BE49-F238E27FC236}">
                <a16:creationId xmlns:a16="http://schemas.microsoft.com/office/drawing/2014/main" id="{9D95423F-8A86-486E-9E79-8A7653C731AA}"/>
              </a:ext>
            </a:extLst>
          </p:cNvPr>
          <p:cNvCxnSpPr>
            <a:cxnSpLocks/>
            <a:stCxn id="34" idx="0"/>
            <a:endCxn id="35" idx="5"/>
          </p:cNvCxnSpPr>
          <p:nvPr/>
        </p:nvCxnSpPr>
        <p:spPr>
          <a:xfrm flipH="1" flipV="1">
            <a:off x="4107196" y="1793561"/>
            <a:ext cx="5258746" cy="705115"/>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Ellipse 40">
            <a:extLst>
              <a:ext uri="{FF2B5EF4-FFF2-40B4-BE49-F238E27FC236}">
                <a16:creationId xmlns:a16="http://schemas.microsoft.com/office/drawing/2014/main" id="{3405CA6E-EE63-4292-B3E5-6CD0D5992631}"/>
              </a:ext>
            </a:extLst>
          </p:cNvPr>
          <p:cNvSpPr/>
          <p:nvPr/>
        </p:nvSpPr>
        <p:spPr>
          <a:xfrm>
            <a:off x="4424024" y="1602576"/>
            <a:ext cx="1482821" cy="231865"/>
          </a:xfrm>
          <a:prstGeom prst="ellipse">
            <a:avLst/>
          </a:prstGeom>
          <a:solidFill>
            <a:schemeClr val="accent1">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Gerade Verbindung mit Pfeil 41">
            <a:extLst>
              <a:ext uri="{FF2B5EF4-FFF2-40B4-BE49-F238E27FC236}">
                <a16:creationId xmlns:a16="http://schemas.microsoft.com/office/drawing/2014/main" id="{B1545AFB-EF7F-4496-8F78-69BA54B17F24}"/>
              </a:ext>
            </a:extLst>
          </p:cNvPr>
          <p:cNvCxnSpPr>
            <a:cxnSpLocks/>
            <a:stCxn id="34" idx="0"/>
            <a:endCxn id="41" idx="5"/>
          </p:cNvCxnSpPr>
          <p:nvPr/>
        </p:nvCxnSpPr>
        <p:spPr>
          <a:xfrm flipH="1" flipV="1">
            <a:off x="5689691" y="1800485"/>
            <a:ext cx="3676251" cy="698191"/>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A1D96976-84BF-4707-8795-3F06EDDD4584}"/>
              </a:ext>
            </a:extLst>
          </p:cNvPr>
          <p:cNvCxnSpPr>
            <a:cxnSpLocks/>
            <a:stCxn id="30" idx="0"/>
            <a:endCxn id="29" idx="3"/>
          </p:cNvCxnSpPr>
          <p:nvPr/>
        </p:nvCxnSpPr>
        <p:spPr>
          <a:xfrm flipV="1">
            <a:off x="1719883" y="1537629"/>
            <a:ext cx="450392" cy="987313"/>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080DBED5-A8EA-4EDF-B899-C3E7E24D79A0}"/>
              </a:ext>
            </a:extLst>
          </p:cNvPr>
          <p:cNvCxnSpPr>
            <a:cxnSpLocks/>
            <a:stCxn id="30" idx="2"/>
          </p:cNvCxnSpPr>
          <p:nvPr/>
        </p:nvCxnSpPr>
        <p:spPr>
          <a:xfrm>
            <a:off x="1719883" y="3448272"/>
            <a:ext cx="8888424" cy="2445282"/>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99A241A8-599B-4892-B075-88F7C2041277}"/>
              </a:ext>
            </a:extLst>
          </p:cNvPr>
          <p:cNvCxnSpPr>
            <a:cxnSpLocks/>
            <a:stCxn id="30" idx="2"/>
            <a:endCxn id="18" idx="1"/>
          </p:cNvCxnSpPr>
          <p:nvPr/>
        </p:nvCxnSpPr>
        <p:spPr>
          <a:xfrm>
            <a:off x="1719883" y="3448272"/>
            <a:ext cx="4864888" cy="2417927"/>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58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3" grpId="0" animBg="1"/>
      <p:bldP spid="34" grpId="0" animBg="1"/>
      <p:bldP spid="35" grpId="0"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4B76F12B-BF9B-4ACD-B554-52C959C3B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153" y="172680"/>
            <a:ext cx="7244397" cy="2051914"/>
          </a:xfrm>
          <a:prstGeom prst="rect">
            <a:avLst/>
          </a:prstGeom>
        </p:spPr>
      </p:pic>
      <p:sp>
        <p:nvSpPr>
          <p:cNvPr id="4" name="Titel 1">
            <a:extLst>
              <a:ext uri="{FF2B5EF4-FFF2-40B4-BE49-F238E27FC236}">
                <a16:creationId xmlns:a16="http://schemas.microsoft.com/office/drawing/2014/main" id="{A37F8E4A-5ADA-4279-A216-AD8F320959CE}"/>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Header</a:t>
            </a:r>
            <a:endParaRPr lang="en-US" dirty="0"/>
          </a:p>
        </p:txBody>
      </p:sp>
      <p:sp>
        <p:nvSpPr>
          <p:cNvPr id="26" name="Textfeld 25">
            <a:extLst>
              <a:ext uri="{FF2B5EF4-FFF2-40B4-BE49-F238E27FC236}">
                <a16:creationId xmlns:a16="http://schemas.microsoft.com/office/drawing/2014/main" id="{683DAA84-75E8-4360-9539-1DE5C2C2C0E4}"/>
              </a:ext>
            </a:extLst>
          </p:cNvPr>
          <p:cNvSpPr txBox="1"/>
          <p:nvPr/>
        </p:nvSpPr>
        <p:spPr>
          <a:xfrm>
            <a:off x="684213" y="2169038"/>
            <a:ext cx="7959915" cy="2308324"/>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de-DE" dirty="0" err="1"/>
              <a:t>Contains</a:t>
            </a:r>
            <a:r>
              <a:rPr lang="de-DE" dirty="0"/>
              <a:t>: </a:t>
            </a:r>
          </a:p>
          <a:p>
            <a:pPr marL="742950" lvl="1" indent="-285750">
              <a:buFont typeface="Arial" panose="020B0604020202020204" pitchFamily="34" charset="0"/>
              <a:buChar char="•"/>
            </a:pPr>
            <a:r>
              <a:rPr lang="de-DE" dirty="0"/>
              <a:t>An „</a:t>
            </a:r>
            <a:r>
              <a:rPr lang="de-DE" dirty="0" err="1"/>
              <a:t>ephemeral</a:t>
            </a:r>
            <a:r>
              <a:rPr lang="de-DE" dirty="0"/>
              <a:t> ID“ (</a:t>
            </a:r>
            <a:r>
              <a:rPr lang="de-DE" dirty="0" err="1"/>
              <a:t>eID</a:t>
            </a:r>
            <a:r>
              <a:rPr lang="de-DE" dirty="0"/>
              <a:t>; </a:t>
            </a:r>
            <a:r>
              <a:rPr lang="de-DE" dirty="0" err="1"/>
              <a:t>public</a:t>
            </a:r>
            <a:r>
              <a:rPr lang="de-DE" dirty="0"/>
              <a:t> </a:t>
            </a:r>
            <a:r>
              <a:rPr lang="de-DE" dirty="0" err="1"/>
              <a:t>key</a:t>
            </a:r>
            <a:r>
              <a:rPr lang="de-DE" dirty="0"/>
              <a:t>; </a:t>
            </a:r>
            <a:r>
              <a:rPr lang="de-DE" dirty="0" err="1"/>
              <a:t>synonymous</a:t>
            </a:r>
            <a:r>
              <a:rPr lang="de-DE" dirty="0"/>
              <a:t> </a:t>
            </a:r>
            <a:r>
              <a:rPr lang="de-DE" dirty="0" err="1"/>
              <a:t>to</a:t>
            </a:r>
            <a:r>
              <a:rPr lang="de-DE" dirty="0"/>
              <a:t> </a:t>
            </a:r>
            <a:r>
              <a:rPr lang="de-DE" dirty="0" err="1"/>
              <a:t>the</a:t>
            </a:r>
            <a:r>
              <a:rPr lang="de-DE" dirty="0"/>
              <a:t> </a:t>
            </a:r>
            <a:r>
              <a:rPr lang="de-DE" dirty="0" err="1"/>
              <a:t>sender</a:t>
            </a:r>
            <a:r>
              <a:rPr lang="de-DE" dirty="0"/>
              <a:t>)</a:t>
            </a:r>
          </a:p>
          <a:p>
            <a:pPr marL="742950" lvl="1" indent="-285750">
              <a:buFont typeface="Arial" panose="020B0604020202020204" pitchFamily="34" charset="0"/>
              <a:buChar char="•"/>
            </a:pPr>
            <a:r>
              <a:rPr lang="de-DE" dirty="0"/>
              <a:t>A </a:t>
            </a:r>
            <a:r>
              <a:rPr lang="de-DE" dirty="0" err="1"/>
              <a:t>serial</a:t>
            </a:r>
            <a:r>
              <a:rPr lang="de-DE" dirty="0"/>
              <a:t> (</a:t>
            </a:r>
            <a:r>
              <a:rPr lang="de-DE" dirty="0" err="1"/>
              <a:t>allows</a:t>
            </a:r>
            <a:r>
              <a:rPr lang="de-DE" dirty="0"/>
              <a:t> </a:t>
            </a:r>
            <a:r>
              <a:rPr lang="de-DE" dirty="0" err="1"/>
              <a:t>replay</a:t>
            </a:r>
            <a:r>
              <a:rPr lang="de-DE" dirty="0"/>
              <a:t> </a:t>
            </a:r>
            <a:r>
              <a:rPr lang="de-DE" dirty="0" err="1"/>
              <a:t>protection</a:t>
            </a:r>
            <a:r>
              <a:rPr lang="de-DE" dirty="0"/>
              <a:t>)</a:t>
            </a:r>
          </a:p>
          <a:p>
            <a:pPr marL="742950" lvl="1" indent="-285750">
              <a:buFont typeface="Arial" panose="020B0604020202020204" pitchFamily="34" charset="0"/>
              <a:buChar char="•"/>
            </a:pPr>
            <a:r>
              <a:rPr lang="de-DE" dirty="0" err="1"/>
              <a:t>Validity</a:t>
            </a:r>
            <a:r>
              <a:rPr lang="de-DE" dirty="0"/>
              <a:t> </a:t>
            </a:r>
            <a:r>
              <a:rPr lang="de-DE" dirty="0" err="1"/>
              <a:t>interval</a:t>
            </a:r>
            <a:endParaRPr lang="de-DE" dirty="0"/>
          </a:p>
          <a:p>
            <a:pPr marL="285750" indent="-285750">
              <a:buFont typeface="Arial" panose="020B0604020202020204" pitchFamily="34" charset="0"/>
              <a:buChar char="•"/>
            </a:pPr>
            <a:r>
              <a:rPr lang="de-DE" dirty="0"/>
              <a:t>May </a:t>
            </a:r>
            <a:r>
              <a:rPr lang="de-DE" dirty="0" err="1"/>
              <a:t>contain</a:t>
            </a:r>
            <a:r>
              <a:rPr lang="de-DE" dirty="0"/>
              <a:t>:</a:t>
            </a:r>
          </a:p>
          <a:p>
            <a:pPr marL="742950" lvl="1" indent="-285750">
              <a:buFont typeface="Arial" panose="020B0604020202020204" pitchFamily="34" charset="0"/>
              <a:buChar char="•"/>
            </a:pPr>
            <a:r>
              <a:rPr lang="de-DE" dirty="0" err="1"/>
              <a:t>Requests</a:t>
            </a:r>
            <a:r>
              <a:rPr lang="de-DE" dirty="0"/>
              <a:t> (and </a:t>
            </a:r>
            <a:r>
              <a:rPr lang="de-DE" dirty="0" err="1"/>
              <a:t>the</a:t>
            </a:r>
            <a:r>
              <a:rPr lang="de-DE" dirty="0"/>
              <a:t> </a:t>
            </a:r>
            <a:r>
              <a:rPr lang="de-DE" dirty="0" err="1"/>
              <a:t>reply</a:t>
            </a:r>
            <a:r>
              <a:rPr lang="de-DE" dirty="0"/>
              <a:t> block)</a:t>
            </a:r>
          </a:p>
          <a:p>
            <a:pPr marL="742950" lvl="1" indent="-285750">
              <a:buFont typeface="Arial" panose="020B0604020202020204" pitchFamily="34" charset="0"/>
              <a:buChar char="•"/>
            </a:pPr>
            <a:r>
              <a:rPr lang="de-DE" dirty="0"/>
              <a:t>Proof </a:t>
            </a:r>
            <a:r>
              <a:rPr lang="de-DE" dirty="0" err="1"/>
              <a:t>of</a:t>
            </a:r>
            <a:r>
              <a:rPr lang="de-DE" dirty="0"/>
              <a:t> </a:t>
            </a:r>
            <a:r>
              <a:rPr lang="de-DE" dirty="0" err="1"/>
              <a:t>work</a:t>
            </a:r>
            <a:r>
              <a:rPr lang="de-DE" dirty="0"/>
              <a:t> (</a:t>
            </a:r>
            <a:r>
              <a:rPr lang="de-DE" dirty="0" err="1"/>
              <a:t>if</a:t>
            </a:r>
            <a:r>
              <a:rPr lang="de-DE" dirty="0"/>
              <a:t> </a:t>
            </a:r>
            <a:r>
              <a:rPr lang="de-DE" dirty="0" err="1"/>
              <a:t>requesting</a:t>
            </a:r>
            <a:r>
              <a:rPr lang="de-DE" dirty="0"/>
              <a:t> </a:t>
            </a:r>
            <a:r>
              <a:rPr lang="de-DE" dirty="0" err="1"/>
              <a:t>something</a:t>
            </a:r>
            <a:r>
              <a:rPr lang="de-DE" dirty="0"/>
              <a:t>)</a:t>
            </a:r>
          </a:p>
          <a:p>
            <a:pPr marL="285750" indent="-285750">
              <a:buFont typeface="Arial" panose="020B0604020202020204" pitchFamily="34" charset="0"/>
              <a:buChar char="•"/>
            </a:pPr>
            <a:r>
              <a:rPr lang="de-DE" dirty="0" err="1"/>
              <a:t>Important</a:t>
            </a:r>
            <a:r>
              <a:rPr lang="de-DE" dirty="0"/>
              <a:t>: All </a:t>
            </a:r>
            <a:r>
              <a:rPr lang="de-DE" dirty="0" err="1"/>
              <a:t>eIDs</a:t>
            </a:r>
            <a:r>
              <a:rPr lang="de-DE" dirty="0"/>
              <a:t> </a:t>
            </a:r>
            <a:r>
              <a:rPr lang="de-DE" dirty="0" err="1"/>
              <a:t>sign</a:t>
            </a:r>
            <a:r>
              <a:rPr lang="de-DE" dirty="0"/>
              <a:t> </a:t>
            </a:r>
            <a:r>
              <a:rPr lang="de-DE" dirty="0" err="1"/>
              <a:t>their</a:t>
            </a:r>
            <a:r>
              <a:rPr lang="de-DE" dirty="0"/>
              <a:t> </a:t>
            </a:r>
            <a:r>
              <a:rPr lang="de-DE" dirty="0" err="1"/>
              <a:t>header</a:t>
            </a:r>
            <a:r>
              <a:rPr lang="de-DE" dirty="0"/>
              <a:t> </a:t>
            </a:r>
            <a:r>
              <a:rPr lang="de-DE" dirty="0" err="1"/>
              <a:t>blocks</a:t>
            </a:r>
            <a:r>
              <a:rPr lang="de-DE" dirty="0"/>
              <a:t> </a:t>
            </a:r>
            <a:r>
              <a:rPr lang="de-DE" dirty="0" err="1"/>
              <a:t>with</a:t>
            </a:r>
            <a:r>
              <a:rPr lang="de-DE" dirty="0"/>
              <a:t> </a:t>
            </a:r>
            <a:r>
              <a:rPr lang="de-DE" dirty="0" err="1"/>
              <a:t>their</a:t>
            </a:r>
            <a:r>
              <a:rPr lang="de-DE" dirty="0"/>
              <a:t> private </a:t>
            </a:r>
            <a:r>
              <a:rPr lang="de-DE" dirty="0" err="1"/>
              <a:t>key</a:t>
            </a:r>
            <a:r>
              <a:rPr lang="de-DE" dirty="0"/>
              <a:t>.</a:t>
            </a:r>
          </a:p>
        </p:txBody>
      </p:sp>
    </p:spTree>
    <p:extLst>
      <p:ext uri="{BB962C8B-B14F-4D97-AF65-F5344CB8AC3E}">
        <p14:creationId xmlns:p14="http://schemas.microsoft.com/office/powerpoint/2010/main" val="251865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A37F8E4A-5ADA-4279-A216-AD8F320959CE}"/>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err="1"/>
              <a:t>What</a:t>
            </a:r>
            <a:r>
              <a:rPr lang="de-CH" sz="1800" dirty="0"/>
              <a:t> </a:t>
            </a:r>
            <a:r>
              <a:rPr lang="de-CH" sz="1800" dirty="0" err="1"/>
              <a:t>is</a:t>
            </a:r>
            <a:r>
              <a:rPr lang="de-CH" sz="1800" dirty="0"/>
              <a:t> an </a:t>
            </a:r>
            <a:r>
              <a:rPr lang="de-CH" sz="1800" cap="none" dirty="0" err="1"/>
              <a:t>e</a:t>
            </a:r>
            <a:r>
              <a:rPr lang="de-CH" sz="1800" dirty="0" err="1"/>
              <a:t>ID</a:t>
            </a:r>
            <a:r>
              <a:rPr lang="de-CH" sz="1800" dirty="0"/>
              <a:t>? </a:t>
            </a:r>
            <a:r>
              <a:rPr lang="de-CH" sz="1800" dirty="0" err="1"/>
              <a:t>What</a:t>
            </a:r>
            <a:r>
              <a:rPr lang="de-CH" sz="1800" dirty="0"/>
              <a:t> </a:t>
            </a:r>
            <a:r>
              <a:rPr lang="de-CH" sz="1800" dirty="0" err="1"/>
              <a:t>is</a:t>
            </a:r>
            <a:r>
              <a:rPr lang="de-CH" sz="1800" dirty="0"/>
              <a:t> a </a:t>
            </a:r>
            <a:r>
              <a:rPr lang="de-CH" sz="1800" dirty="0" err="1"/>
              <a:t>workspace</a:t>
            </a:r>
            <a:r>
              <a:rPr lang="de-CH" sz="1800" dirty="0"/>
              <a:t>?</a:t>
            </a:r>
            <a:endParaRPr lang="en-US" dirty="0"/>
          </a:p>
        </p:txBody>
      </p:sp>
      <p:sp>
        <p:nvSpPr>
          <p:cNvPr id="2" name="Textfeld 1">
            <a:extLst>
              <a:ext uri="{FF2B5EF4-FFF2-40B4-BE49-F238E27FC236}">
                <a16:creationId xmlns:a16="http://schemas.microsoft.com/office/drawing/2014/main" id="{FBA519DD-896A-4160-B27E-C36822CD5219}"/>
              </a:ext>
            </a:extLst>
          </p:cNvPr>
          <p:cNvSpPr txBox="1"/>
          <p:nvPr/>
        </p:nvSpPr>
        <p:spPr>
          <a:xfrm>
            <a:off x="504825" y="485775"/>
            <a:ext cx="9591675" cy="424731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de-DE" dirty="0"/>
              <a:t>An </a:t>
            </a:r>
            <a:r>
              <a:rPr lang="de-DE" dirty="0" err="1"/>
              <a:t>eID</a:t>
            </a:r>
            <a:r>
              <a:rPr lang="de-DE" dirty="0"/>
              <a:t> </a:t>
            </a:r>
            <a:r>
              <a:rPr lang="de-DE" dirty="0" err="1"/>
              <a:t>is</a:t>
            </a:r>
            <a:r>
              <a:rPr lang="de-DE" dirty="0"/>
              <a:t> a </a:t>
            </a:r>
            <a:r>
              <a:rPr lang="de-DE" dirty="0" err="1"/>
              <a:t>short</a:t>
            </a:r>
            <a:r>
              <a:rPr lang="de-DE" dirty="0"/>
              <a:t> </a:t>
            </a:r>
            <a:r>
              <a:rPr lang="de-DE" dirty="0" err="1"/>
              <a:t>term</a:t>
            </a:r>
            <a:r>
              <a:rPr lang="de-DE" dirty="0"/>
              <a:t> synonym </a:t>
            </a:r>
            <a:r>
              <a:rPr lang="de-DE" dirty="0" err="1"/>
              <a:t>for</a:t>
            </a:r>
            <a:r>
              <a:rPr lang="de-DE" dirty="0"/>
              <a:t> </a:t>
            </a:r>
            <a:r>
              <a:rPr lang="de-DE" dirty="0" err="1"/>
              <a:t>the</a:t>
            </a:r>
            <a:r>
              <a:rPr lang="de-DE" dirty="0"/>
              <a:t> </a:t>
            </a:r>
            <a:r>
              <a:rPr lang="de-DE" dirty="0" err="1"/>
              <a:t>sender</a:t>
            </a:r>
            <a:r>
              <a:rPr lang="de-DE" dirty="0"/>
              <a:t>.</a:t>
            </a:r>
          </a:p>
          <a:p>
            <a:pPr marL="285750" indent="-285750">
              <a:buFont typeface="Arial" panose="020B0604020202020204" pitchFamily="34" charset="0"/>
              <a:buChar char="•"/>
            </a:pPr>
            <a:r>
              <a:rPr lang="de-DE" dirty="0"/>
              <a:t>A </a:t>
            </a:r>
            <a:r>
              <a:rPr lang="de-DE" dirty="0" err="1"/>
              <a:t>sender</a:t>
            </a:r>
            <a:r>
              <a:rPr lang="de-DE" dirty="0"/>
              <a:t> </a:t>
            </a:r>
            <a:r>
              <a:rPr lang="de-DE" dirty="0" err="1"/>
              <a:t>must</a:t>
            </a:r>
            <a:r>
              <a:rPr lang="de-DE" dirty="0"/>
              <a:t> </a:t>
            </a:r>
            <a:r>
              <a:rPr lang="de-DE" dirty="0" err="1"/>
              <a:t>request</a:t>
            </a:r>
            <a:r>
              <a:rPr lang="de-DE" dirty="0"/>
              <a:t> </a:t>
            </a:r>
            <a:r>
              <a:rPr lang="de-DE" dirty="0" err="1"/>
              <a:t>eIDs</a:t>
            </a:r>
            <a:r>
              <a:rPr lang="de-DE" dirty="0"/>
              <a:t> on </a:t>
            </a:r>
            <a:r>
              <a:rPr lang="de-DE" dirty="0" err="1"/>
              <a:t>each</a:t>
            </a:r>
            <a:r>
              <a:rPr lang="de-DE" dirty="0"/>
              <a:t> </a:t>
            </a:r>
            <a:r>
              <a:rPr lang="de-DE" dirty="0" err="1"/>
              <a:t>node</a:t>
            </a:r>
            <a:r>
              <a:rPr lang="de-DE" dirty="0"/>
              <a:t> (</a:t>
            </a:r>
            <a:r>
              <a:rPr lang="de-DE" dirty="0" err="1"/>
              <a:t>with</a:t>
            </a:r>
            <a:r>
              <a:rPr lang="de-DE" dirty="0"/>
              <a:t> a </a:t>
            </a:r>
            <a:r>
              <a:rPr lang="de-DE" dirty="0" err="1"/>
              <a:t>request</a:t>
            </a:r>
            <a:r>
              <a:rPr lang="de-DE" dirty="0"/>
              <a:t>) </a:t>
            </a:r>
            <a:r>
              <a:rPr lang="de-DE" dirty="0" err="1"/>
              <a:t>before</a:t>
            </a:r>
            <a:r>
              <a:rPr lang="de-DE" dirty="0"/>
              <a:t> </a:t>
            </a:r>
            <a:r>
              <a:rPr lang="de-DE" dirty="0" err="1"/>
              <a:t>sending</a:t>
            </a:r>
            <a:r>
              <a:rPr lang="de-DE" dirty="0"/>
              <a:t> </a:t>
            </a:r>
            <a:r>
              <a:rPr lang="de-DE" dirty="0" err="1"/>
              <a:t>messages</a:t>
            </a:r>
            <a:r>
              <a:rPr lang="de-DE" dirty="0"/>
              <a:t> </a:t>
            </a:r>
            <a:r>
              <a:rPr lang="de-DE" dirty="0" err="1"/>
              <a:t>with</a:t>
            </a:r>
            <a:r>
              <a:rPr lang="de-DE" dirty="0"/>
              <a:t> a </a:t>
            </a:r>
            <a:r>
              <a:rPr lang="de-DE" dirty="0" err="1"/>
              <a:t>payload</a:t>
            </a:r>
            <a:r>
              <a:rPr lang="de-DE" dirty="0"/>
              <a:t>.</a:t>
            </a:r>
          </a:p>
          <a:p>
            <a:pPr marL="285750" indent="-285750">
              <a:buFont typeface="Arial" panose="020B0604020202020204" pitchFamily="34" charset="0"/>
              <a:buChar char="•"/>
            </a:pPr>
            <a:r>
              <a:rPr lang="de-DE" dirty="0"/>
              <a:t>A </a:t>
            </a:r>
            <a:r>
              <a:rPr lang="de-DE" dirty="0" err="1"/>
              <a:t>sender</a:t>
            </a:r>
            <a:r>
              <a:rPr lang="de-DE" dirty="0"/>
              <a:t> </a:t>
            </a:r>
            <a:r>
              <a:rPr lang="de-DE" dirty="0" err="1"/>
              <a:t>may</a:t>
            </a:r>
            <a:r>
              <a:rPr lang="de-DE" dirty="0"/>
              <a:t> </a:t>
            </a:r>
            <a:r>
              <a:rPr lang="de-DE" dirty="0" err="1"/>
              <a:t>require</a:t>
            </a:r>
            <a:r>
              <a:rPr lang="de-DE" dirty="0"/>
              <a:t> </a:t>
            </a:r>
            <a:r>
              <a:rPr lang="de-DE" dirty="0" err="1"/>
              <a:t>solving</a:t>
            </a:r>
            <a:r>
              <a:rPr lang="de-DE" dirty="0"/>
              <a:t> a </a:t>
            </a:r>
            <a:r>
              <a:rPr lang="de-DE" dirty="0" err="1"/>
              <a:t>crypto</a:t>
            </a:r>
            <a:r>
              <a:rPr lang="de-DE" dirty="0"/>
              <a:t> puzzle </a:t>
            </a:r>
            <a:r>
              <a:rPr lang="de-DE" dirty="0" err="1"/>
              <a:t>to</a:t>
            </a:r>
            <a:r>
              <a:rPr lang="de-DE" dirty="0"/>
              <a:t> </a:t>
            </a:r>
            <a:r>
              <a:rPr lang="de-DE" dirty="0" err="1"/>
              <a:t>get</a:t>
            </a:r>
            <a:r>
              <a:rPr lang="de-DE" dirty="0"/>
              <a:t> an </a:t>
            </a:r>
            <a:r>
              <a:rPr lang="de-DE" dirty="0" err="1"/>
              <a:t>eID</a:t>
            </a:r>
            <a:r>
              <a:rPr lang="de-DE" dirty="0"/>
              <a:t>.</a:t>
            </a:r>
          </a:p>
          <a:p>
            <a:pPr marL="285750" indent="-285750">
              <a:buFont typeface="Arial" panose="020B0604020202020204" pitchFamily="34" charset="0"/>
              <a:buChar char="•"/>
            </a:pPr>
            <a:r>
              <a:rPr lang="de-DE" dirty="0"/>
              <a:t>An </a:t>
            </a:r>
            <a:r>
              <a:rPr lang="de-DE" dirty="0" err="1"/>
              <a:t>eID</a:t>
            </a:r>
            <a:r>
              <a:rPr lang="de-DE" dirty="0"/>
              <a:t> </a:t>
            </a:r>
            <a:r>
              <a:rPr lang="de-DE" dirty="0" err="1"/>
              <a:t>enables</a:t>
            </a:r>
            <a:r>
              <a:rPr lang="de-DE" dirty="0"/>
              <a:t> a </a:t>
            </a:r>
            <a:r>
              <a:rPr lang="de-DE" dirty="0" err="1"/>
              <a:t>sender</a:t>
            </a:r>
            <a:r>
              <a:rPr lang="de-DE" dirty="0"/>
              <a:t> </a:t>
            </a:r>
            <a:r>
              <a:rPr lang="de-DE" dirty="0" err="1"/>
              <a:t>to</a:t>
            </a:r>
            <a:r>
              <a:rPr lang="de-DE" dirty="0"/>
              <a:t> </a:t>
            </a:r>
            <a:r>
              <a:rPr lang="de-DE" dirty="0" err="1"/>
              <a:t>have</a:t>
            </a:r>
            <a:r>
              <a:rPr lang="de-DE" dirty="0"/>
              <a:t> a </a:t>
            </a:r>
            <a:r>
              <a:rPr lang="de-DE" dirty="0" err="1"/>
              <a:t>temporary</a:t>
            </a:r>
            <a:r>
              <a:rPr lang="de-DE" dirty="0"/>
              <a:t>, </a:t>
            </a:r>
            <a:r>
              <a:rPr lang="de-DE" dirty="0" err="1"/>
              <a:t>exclusively</a:t>
            </a:r>
            <a:r>
              <a:rPr lang="de-DE" dirty="0"/>
              <a:t> </a:t>
            </a:r>
            <a:r>
              <a:rPr lang="de-DE" dirty="0" err="1"/>
              <a:t>assigned</a:t>
            </a:r>
            <a:r>
              <a:rPr lang="de-DE" dirty="0"/>
              <a:t> </a:t>
            </a:r>
            <a:r>
              <a:rPr lang="de-DE" dirty="0" err="1"/>
              <a:t>storage</a:t>
            </a:r>
            <a:r>
              <a:rPr lang="de-DE" dirty="0"/>
              <a:t> on </a:t>
            </a:r>
            <a:r>
              <a:rPr lang="de-DE" dirty="0" err="1"/>
              <a:t>the</a:t>
            </a:r>
            <a:r>
              <a:rPr lang="de-DE" dirty="0"/>
              <a:t> </a:t>
            </a:r>
            <a:r>
              <a:rPr lang="de-DE" dirty="0" err="1"/>
              <a:t>node</a:t>
            </a:r>
            <a:r>
              <a:rPr lang="de-DE" dirty="0"/>
              <a:t> </a:t>
            </a:r>
            <a:r>
              <a:rPr lang="de-DE" dirty="0" err="1"/>
              <a:t>called</a:t>
            </a:r>
            <a:r>
              <a:rPr lang="de-DE" dirty="0"/>
              <a:t> „</a:t>
            </a:r>
            <a:r>
              <a:rPr lang="de-DE" dirty="0" err="1"/>
              <a:t>workspace</a:t>
            </a:r>
            <a:r>
              <a:rPr lang="de-DE" dirty="0"/>
              <a:t>“.</a:t>
            </a:r>
          </a:p>
          <a:p>
            <a:pPr marL="285750" indent="-285750">
              <a:buFont typeface="Arial" panose="020B0604020202020204" pitchFamily="34" charset="0"/>
              <a:buChar char="•"/>
            </a:pPr>
            <a:r>
              <a:rPr lang="de-DE" dirty="0" err="1"/>
              <a:t>Each</a:t>
            </a:r>
            <a:r>
              <a:rPr lang="de-DE" dirty="0"/>
              <a:t> </a:t>
            </a:r>
            <a:r>
              <a:rPr lang="de-DE" dirty="0" err="1"/>
              <a:t>eID</a:t>
            </a:r>
            <a:r>
              <a:rPr lang="de-DE" dirty="0"/>
              <a:t> </a:t>
            </a:r>
            <a:r>
              <a:rPr lang="de-DE" dirty="0" err="1"/>
              <a:t>has</a:t>
            </a:r>
            <a:r>
              <a:rPr lang="de-DE" dirty="0"/>
              <a:t> a </a:t>
            </a:r>
            <a:r>
              <a:rPr lang="de-DE" dirty="0" err="1"/>
              <a:t>quota</a:t>
            </a:r>
            <a:r>
              <a:rPr lang="de-DE" dirty="0"/>
              <a:t> </a:t>
            </a:r>
            <a:r>
              <a:rPr lang="de-DE" dirty="0" err="1"/>
              <a:t>assigned</a:t>
            </a:r>
            <a:r>
              <a:rPr lang="de-DE" dirty="0"/>
              <a:t>.</a:t>
            </a:r>
          </a:p>
          <a:p>
            <a:pPr marL="742950" lvl="1" indent="-285750">
              <a:buFont typeface="Arial" panose="020B0604020202020204" pitchFamily="34" charset="0"/>
              <a:buChar char="•"/>
            </a:pPr>
            <a:r>
              <a:rPr lang="de-DE" dirty="0"/>
              <a:t>The maximum </a:t>
            </a:r>
            <a:r>
              <a:rPr lang="de-DE" dirty="0" err="1"/>
              <a:t>number</a:t>
            </a:r>
            <a:r>
              <a:rPr lang="de-DE" dirty="0"/>
              <a:t> </a:t>
            </a:r>
            <a:r>
              <a:rPr lang="de-DE" dirty="0" err="1"/>
              <a:t>of</a:t>
            </a:r>
            <a:r>
              <a:rPr lang="de-DE" dirty="0"/>
              <a:t> </a:t>
            </a:r>
            <a:r>
              <a:rPr lang="de-DE" dirty="0" err="1"/>
              <a:t>inbound</a:t>
            </a:r>
            <a:r>
              <a:rPr lang="de-DE" dirty="0"/>
              <a:t> </a:t>
            </a:r>
            <a:r>
              <a:rPr lang="de-DE" dirty="0" err="1"/>
              <a:t>messages</a:t>
            </a:r>
            <a:r>
              <a:rPr lang="de-DE" dirty="0"/>
              <a:t> </a:t>
            </a:r>
            <a:r>
              <a:rPr lang="de-DE" dirty="0" err="1"/>
              <a:t>with</a:t>
            </a:r>
            <a:r>
              <a:rPr lang="de-DE" dirty="0"/>
              <a:t> a </a:t>
            </a:r>
            <a:r>
              <a:rPr lang="de-DE" dirty="0" err="1"/>
              <a:t>payload</a:t>
            </a:r>
            <a:r>
              <a:rPr lang="de-DE" dirty="0"/>
              <a:t>.</a:t>
            </a:r>
          </a:p>
          <a:p>
            <a:pPr marL="742950" lvl="1" indent="-285750">
              <a:buFont typeface="Arial" panose="020B0604020202020204" pitchFamily="34" charset="0"/>
              <a:buChar char="•"/>
            </a:pPr>
            <a:r>
              <a:rPr lang="de-DE" dirty="0"/>
              <a:t>The maximum </a:t>
            </a:r>
            <a:r>
              <a:rPr lang="de-DE" dirty="0" err="1"/>
              <a:t>number</a:t>
            </a:r>
            <a:r>
              <a:rPr lang="de-DE" dirty="0"/>
              <a:t> </a:t>
            </a:r>
            <a:r>
              <a:rPr lang="de-DE" dirty="0" err="1"/>
              <a:t>of</a:t>
            </a:r>
            <a:r>
              <a:rPr lang="de-DE" dirty="0"/>
              <a:t> </a:t>
            </a:r>
            <a:r>
              <a:rPr lang="de-DE" dirty="0" err="1"/>
              <a:t>outbound</a:t>
            </a:r>
            <a:r>
              <a:rPr lang="de-DE" dirty="0"/>
              <a:t> </a:t>
            </a:r>
            <a:r>
              <a:rPr lang="de-DE" dirty="0" err="1"/>
              <a:t>bytes</a:t>
            </a:r>
            <a:r>
              <a:rPr lang="de-DE" dirty="0"/>
              <a:t> </a:t>
            </a:r>
            <a:r>
              <a:rPr lang="de-DE" dirty="0" err="1"/>
              <a:t>of</a:t>
            </a:r>
            <a:r>
              <a:rPr lang="de-DE" dirty="0"/>
              <a:t> </a:t>
            </a:r>
            <a:r>
              <a:rPr lang="de-DE" dirty="0" err="1"/>
              <a:t>messages</a:t>
            </a:r>
            <a:r>
              <a:rPr lang="de-DE" dirty="0"/>
              <a:t> </a:t>
            </a:r>
            <a:r>
              <a:rPr lang="de-DE" dirty="0" err="1"/>
              <a:t>with</a:t>
            </a:r>
            <a:r>
              <a:rPr lang="de-DE" dirty="0"/>
              <a:t> a </a:t>
            </a:r>
            <a:r>
              <a:rPr lang="de-DE" dirty="0" err="1"/>
              <a:t>payload</a:t>
            </a:r>
            <a:r>
              <a:rPr lang="de-DE" dirty="0"/>
              <a:t>.</a:t>
            </a:r>
          </a:p>
          <a:p>
            <a:pPr marL="285750" indent="-285750">
              <a:buFont typeface="Arial" panose="020B0604020202020204" pitchFamily="34" charset="0"/>
              <a:buChar char="•"/>
            </a:pPr>
            <a:r>
              <a:rPr lang="de-DE" dirty="0"/>
              <a:t>A </a:t>
            </a:r>
            <a:r>
              <a:rPr lang="de-DE" dirty="0" err="1"/>
              <a:t>workspace</a:t>
            </a:r>
            <a:r>
              <a:rPr lang="de-DE" dirty="0"/>
              <a:t> </a:t>
            </a:r>
            <a:r>
              <a:rPr lang="de-DE" dirty="0" err="1"/>
              <a:t>is</a:t>
            </a:r>
            <a:r>
              <a:rPr lang="de-DE" dirty="0"/>
              <a:t>…</a:t>
            </a:r>
          </a:p>
          <a:p>
            <a:pPr marL="742950" lvl="1" indent="-285750">
              <a:buFont typeface="Arial" panose="020B0604020202020204" pitchFamily="34" charset="0"/>
              <a:buChar char="•"/>
            </a:pPr>
            <a:r>
              <a:rPr lang="de-DE" dirty="0" err="1"/>
              <a:t>For</a:t>
            </a:r>
            <a:r>
              <a:rPr lang="de-DE" dirty="0"/>
              <a:t> </a:t>
            </a:r>
            <a:r>
              <a:rPr lang="de-DE" dirty="0" err="1"/>
              <a:t>one</a:t>
            </a:r>
            <a:r>
              <a:rPr lang="de-DE" dirty="0"/>
              <a:t> </a:t>
            </a:r>
            <a:r>
              <a:rPr lang="de-DE" dirty="0" err="1"/>
              <a:t>eID</a:t>
            </a:r>
            <a:endParaRPr lang="de-DE" dirty="0"/>
          </a:p>
          <a:p>
            <a:pPr marL="742950" lvl="1" indent="-285750">
              <a:buFont typeface="Arial" panose="020B0604020202020204" pitchFamily="34" charset="0"/>
              <a:buChar char="•"/>
            </a:pPr>
            <a:r>
              <a:rPr lang="de-DE" dirty="0" err="1"/>
              <a:t>Contains</a:t>
            </a:r>
            <a:endParaRPr lang="de-DE" dirty="0"/>
          </a:p>
          <a:p>
            <a:pPr marL="1200150" lvl="2" indent="-285750">
              <a:buFont typeface="Arial" panose="020B0604020202020204" pitchFamily="34" charset="0"/>
              <a:buChar char="•"/>
            </a:pPr>
            <a:r>
              <a:rPr lang="de-DE" dirty="0"/>
              <a:t>Payload </a:t>
            </a:r>
            <a:r>
              <a:rPr lang="de-DE" dirty="0" err="1"/>
              <a:t>blocks</a:t>
            </a:r>
            <a:r>
              <a:rPr lang="de-DE" dirty="0"/>
              <a:t> (</a:t>
            </a:r>
            <a:r>
              <a:rPr lang="de-DE" dirty="0" err="1"/>
              <a:t>referenced</a:t>
            </a:r>
            <a:r>
              <a:rPr lang="de-DE" dirty="0"/>
              <a:t> </a:t>
            </a:r>
            <a:r>
              <a:rPr lang="de-DE" dirty="0" err="1"/>
              <a:t>by</a:t>
            </a:r>
            <a:r>
              <a:rPr lang="de-DE" dirty="0"/>
              <a:t> IDs)</a:t>
            </a:r>
            <a:endParaRPr lang="en-US" dirty="0"/>
          </a:p>
          <a:p>
            <a:pPr marL="1200150" lvl="2" indent="-285750">
              <a:buFont typeface="Arial" panose="020B0604020202020204" pitchFamily="34" charset="0"/>
              <a:buChar char="•"/>
            </a:pPr>
            <a:r>
              <a:rPr lang="de-DE" dirty="0"/>
              <a:t>Routing </a:t>
            </a:r>
            <a:r>
              <a:rPr lang="de-DE" dirty="0" err="1"/>
              <a:t>blocks</a:t>
            </a:r>
            <a:r>
              <a:rPr lang="de-DE" dirty="0"/>
              <a:t>/</a:t>
            </a:r>
            <a:r>
              <a:rPr lang="de-DE" dirty="0" err="1"/>
              <a:t>combos</a:t>
            </a:r>
            <a:endParaRPr lang="de-DE" dirty="0"/>
          </a:p>
          <a:p>
            <a:pPr marL="1200150" lvl="2" indent="-285750">
              <a:buFont typeface="Arial" panose="020B0604020202020204" pitchFamily="34" charset="0"/>
              <a:buChar char="•"/>
            </a:pPr>
            <a:r>
              <a:rPr lang="de-DE" dirty="0" err="1"/>
              <a:t>Operations</a:t>
            </a:r>
            <a:endParaRPr lang="de-DE" dirty="0"/>
          </a:p>
        </p:txBody>
      </p:sp>
      <p:pic>
        <p:nvPicPr>
          <p:cNvPr id="7" name="Grafik 6">
            <a:extLst>
              <a:ext uri="{FF2B5EF4-FFF2-40B4-BE49-F238E27FC236}">
                <a16:creationId xmlns:a16="http://schemas.microsoft.com/office/drawing/2014/main" id="{56C10689-F333-4894-8A51-668AEF9EB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59" y="3058130"/>
            <a:ext cx="4371856" cy="3818406"/>
          </a:xfrm>
          <a:prstGeom prst="rect">
            <a:avLst/>
          </a:prstGeom>
        </p:spPr>
      </p:pic>
      <p:pic>
        <p:nvPicPr>
          <p:cNvPr id="12" name="Grafik 11">
            <a:extLst>
              <a:ext uri="{FF2B5EF4-FFF2-40B4-BE49-F238E27FC236}">
                <a16:creationId xmlns:a16="http://schemas.microsoft.com/office/drawing/2014/main" id="{4BD8CF49-DF3F-4A61-923F-C01BCE21F60C}"/>
              </a:ext>
            </a:extLst>
          </p:cNvPr>
          <p:cNvPicPr>
            <a:picLocks noChangeAspect="1"/>
          </p:cNvPicPr>
          <p:nvPr/>
        </p:nvPicPr>
        <p:blipFill rotWithShape="1">
          <a:blip r:embed="rId4">
            <a:extLst>
              <a:ext uri="{28A0092B-C50C-407E-A947-70E740481C1C}">
                <a14:useLocalDpi xmlns:a14="http://schemas.microsoft.com/office/drawing/2010/main" val="0"/>
              </a:ext>
            </a:extLst>
          </a:blip>
          <a:srcRect l="28734" t="42702" r="50004" b="18723"/>
          <a:stretch/>
        </p:blipFill>
        <p:spPr>
          <a:xfrm>
            <a:off x="10365561" y="1118704"/>
            <a:ext cx="1548627" cy="795822"/>
          </a:xfrm>
          <a:prstGeom prst="rect">
            <a:avLst/>
          </a:prstGeom>
        </p:spPr>
      </p:pic>
    </p:spTree>
    <p:extLst>
      <p:ext uri="{BB962C8B-B14F-4D97-AF65-F5344CB8AC3E}">
        <p14:creationId xmlns:p14="http://schemas.microsoft.com/office/powerpoint/2010/main" val="3732533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8CEA242-3ABD-4718-8473-535B999C11F5}"/>
              </a:ext>
            </a:extLst>
          </p:cNvPr>
          <p:cNvPicPr>
            <a:picLocks noChangeAspect="1"/>
          </p:cNvPicPr>
          <p:nvPr/>
        </p:nvPicPr>
        <p:blipFill rotWithShape="1">
          <a:blip r:embed="rId3">
            <a:extLst>
              <a:ext uri="{28A0092B-C50C-407E-A947-70E740481C1C}">
                <a14:useLocalDpi xmlns:a14="http://schemas.microsoft.com/office/drawing/2010/main" val="0"/>
              </a:ext>
            </a:extLst>
          </a:blip>
          <a:srcRect l="50157" t="3510" r="27979" b="19294"/>
          <a:stretch/>
        </p:blipFill>
        <p:spPr>
          <a:xfrm>
            <a:off x="10384337" y="97316"/>
            <a:ext cx="1584000" cy="1584000"/>
          </a:xfrm>
          <a:prstGeom prst="rect">
            <a:avLst/>
          </a:prstGeom>
        </p:spPr>
      </p:pic>
      <p:sp>
        <p:nvSpPr>
          <p:cNvPr id="4" name="Titel 1">
            <a:extLst>
              <a:ext uri="{FF2B5EF4-FFF2-40B4-BE49-F238E27FC236}">
                <a16:creationId xmlns:a16="http://schemas.microsoft.com/office/drawing/2014/main" id="{A37F8E4A-5ADA-4279-A216-AD8F320959CE}"/>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Routing Block</a:t>
            </a:r>
            <a:endParaRPr lang="en-US" dirty="0"/>
          </a:p>
        </p:txBody>
      </p:sp>
      <p:sp>
        <p:nvSpPr>
          <p:cNvPr id="2" name="Textfeld 1">
            <a:extLst>
              <a:ext uri="{FF2B5EF4-FFF2-40B4-BE49-F238E27FC236}">
                <a16:creationId xmlns:a16="http://schemas.microsoft.com/office/drawing/2014/main" id="{FBA519DD-896A-4160-B27E-C36822CD5219}"/>
              </a:ext>
            </a:extLst>
          </p:cNvPr>
          <p:cNvSpPr txBox="1"/>
          <p:nvPr/>
        </p:nvSpPr>
        <p:spPr>
          <a:xfrm>
            <a:off x="504825" y="485775"/>
            <a:ext cx="9591675" cy="4278094"/>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US" sz="1600" dirty="0"/>
              <a:t>The routing block contains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Handling instructions for the current node</a:t>
            </a:r>
            <a:br>
              <a:rPr lang="en-US" sz="1600" dirty="0"/>
            </a:br>
            <a:r>
              <a:rPr lang="en-US" sz="1600" dirty="0"/>
              <a:t>Operations required for local handling which includes mapping of IDs from the message into the workspace.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err="1"/>
              <a:t>Onionized</a:t>
            </a:r>
            <a:r>
              <a:rPr lang="en-US" sz="1600" dirty="0"/>
              <a:t> routing information required for building subsequent messages (Routing combos).</a:t>
            </a:r>
            <a:br>
              <a:rPr lang="en-US" sz="1600" dirty="0"/>
            </a:br>
            <a:r>
              <a:rPr lang="en-US" sz="1600" dirty="0"/>
              <a:t>They contain:</a:t>
            </a:r>
          </a:p>
          <a:p>
            <a:pPr marL="742950" lvl="1" indent="-285750">
              <a:buFont typeface="Arial" panose="020B0604020202020204" pitchFamily="34" charset="0"/>
              <a:buChar char="•"/>
            </a:pPr>
            <a:r>
              <a:rPr lang="en-US" sz="1600" dirty="0"/>
              <a:t>The pre-encrypted peer key for the next peer </a:t>
            </a:r>
          </a:p>
          <a:p>
            <a:pPr marL="742950" lvl="1" indent="-285750">
              <a:buFont typeface="Arial" panose="020B0604020202020204" pitchFamily="34" charset="0"/>
              <a:buChar char="•"/>
            </a:pPr>
            <a:r>
              <a:rPr lang="en-US" sz="1600" dirty="0"/>
              <a:t>The pre-encrypted header key for the next peer</a:t>
            </a:r>
          </a:p>
          <a:p>
            <a:pPr marL="742950" lvl="1" indent="-285750">
              <a:buFont typeface="Arial" panose="020B0604020202020204" pitchFamily="34" charset="0"/>
              <a:buChar char="•"/>
            </a:pPr>
            <a:r>
              <a:rPr lang="en-US" sz="1600" dirty="0"/>
              <a:t>The pre-encrypted header</a:t>
            </a:r>
          </a:p>
          <a:p>
            <a:pPr marL="742950" lvl="1" indent="-285750">
              <a:buFont typeface="Arial" panose="020B0604020202020204" pitchFamily="34" charset="0"/>
              <a:buChar char="•"/>
            </a:pPr>
            <a:r>
              <a:rPr lang="en-US" sz="1600" dirty="0"/>
              <a:t>The pre-Encrypted routing block</a:t>
            </a:r>
          </a:p>
          <a:p>
            <a:pPr marL="742950" lvl="1" indent="-285750">
              <a:buFont typeface="Arial" panose="020B0604020202020204" pitchFamily="34" charset="0"/>
              <a:buChar char="•"/>
            </a:pPr>
            <a:r>
              <a:rPr lang="en-US" sz="1600" dirty="0"/>
              <a:t>Mappings for workspace IDs into the message</a:t>
            </a:r>
          </a:p>
          <a:p>
            <a:pPr marL="742950" lvl="1" indent="-285750">
              <a:buFont typeface="Arial" panose="020B0604020202020204" pitchFamily="34" charset="0"/>
              <a:buChar char="•"/>
            </a:pPr>
            <a:r>
              <a:rPr lang="en-US" sz="1600" dirty="0"/>
              <a:t>The blending information for the generated message</a:t>
            </a:r>
          </a:p>
          <a:p>
            <a:pPr marL="1200150" lvl="2" indent="-285750">
              <a:buFont typeface="Arial" panose="020B0604020202020204" pitchFamily="34" charset="0"/>
              <a:buChar char="•"/>
            </a:pPr>
            <a:r>
              <a:rPr lang="en-US" sz="1600" dirty="0"/>
              <a:t>Transport address</a:t>
            </a:r>
          </a:p>
          <a:p>
            <a:pPr marL="1200150" lvl="2" indent="-285750">
              <a:buFont typeface="Arial" panose="020B0604020202020204" pitchFamily="34" charset="0"/>
              <a:buChar char="•"/>
            </a:pPr>
            <a:r>
              <a:rPr lang="en-US" sz="1600" dirty="0"/>
              <a:t>Blending </a:t>
            </a:r>
            <a:r>
              <a:rPr lang="en-US" sz="1600" dirty="0" err="1"/>
              <a:t>methode</a:t>
            </a:r>
            <a:r>
              <a:rPr lang="en-US" sz="1600" dirty="0"/>
              <a:t> (e.g., F5 with key “test123”)</a:t>
            </a:r>
          </a:p>
          <a:p>
            <a:pPr marL="742950" lvl="1" indent="-285750">
              <a:buFont typeface="Arial" panose="020B0604020202020204" pitchFamily="34" charset="0"/>
              <a:buChar char="•"/>
            </a:pPr>
            <a:endParaRPr lang="en-US" sz="1600" dirty="0"/>
          </a:p>
        </p:txBody>
      </p:sp>
      <p:pic>
        <p:nvPicPr>
          <p:cNvPr id="6" name="Grafik 5">
            <a:extLst>
              <a:ext uri="{FF2B5EF4-FFF2-40B4-BE49-F238E27FC236}">
                <a16:creationId xmlns:a16="http://schemas.microsoft.com/office/drawing/2014/main" id="{78B104FE-AAF6-4E2B-A026-FD961CB4A7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259" y="3058130"/>
            <a:ext cx="4371856" cy="3818406"/>
          </a:xfrm>
          <a:prstGeom prst="rect">
            <a:avLst/>
          </a:prstGeom>
        </p:spPr>
      </p:pic>
    </p:spTree>
    <p:extLst>
      <p:ext uri="{BB962C8B-B14F-4D97-AF65-F5344CB8AC3E}">
        <p14:creationId xmlns:p14="http://schemas.microsoft.com/office/powerpoint/2010/main" val="3294533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A393ECE-27B9-43B4-980D-4239D481401F}"/>
              </a:ext>
            </a:extLst>
          </p:cNvPr>
          <p:cNvSpPr>
            <a:spLocks noGrp="1"/>
          </p:cNvSpPr>
          <p:nvPr>
            <p:ph idx="1"/>
          </p:nvPr>
        </p:nvSpPr>
        <p:spPr>
          <a:xfrm>
            <a:off x="684212" y="685800"/>
            <a:ext cx="4325284" cy="3615267"/>
          </a:xfrm>
          <a:solidFill>
            <a:schemeClr val="bg2"/>
          </a:solidFill>
          <a:ln>
            <a:solidFill>
              <a:schemeClr val="bg1"/>
            </a:solidFill>
          </a:ln>
          <a:effectLst>
            <a:outerShdw blurRad="50800" dist="38100" dir="2700000" algn="tl" rotWithShape="0">
              <a:prstClr val="black">
                <a:alpha val="40000"/>
              </a:prstClr>
            </a:outerShdw>
          </a:effectLst>
        </p:spPr>
        <p:txBody>
          <a:bodyPr/>
          <a:lstStyle/>
          <a:p>
            <a:r>
              <a:rPr lang="de-DE" dirty="0" err="1">
                <a:solidFill>
                  <a:schemeClr val="tx1"/>
                </a:solidFill>
              </a:rPr>
              <a:t>Each</a:t>
            </a:r>
            <a:r>
              <a:rPr lang="de-DE" dirty="0">
                <a:solidFill>
                  <a:schemeClr val="tx1"/>
                </a:solidFill>
              </a:rPr>
              <a:t> </a:t>
            </a:r>
            <a:r>
              <a:rPr lang="de-DE" dirty="0" err="1">
                <a:solidFill>
                  <a:schemeClr val="tx1"/>
                </a:solidFill>
              </a:rPr>
              <a:t>operation</a:t>
            </a:r>
            <a:r>
              <a:rPr lang="de-DE" dirty="0">
                <a:solidFill>
                  <a:schemeClr val="tx1"/>
                </a:solidFill>
              </a:rPr>
              <a:t> </a:t>
            </a:r>
            <a:r>
              <a:rPr lang="de-DE" dirty="0" err="1">
                <a:solidFill>
                  <a:schemeClr val="tx1"/>
                </a:solidFill>
              </a:rPr>
              <a:t>is</a:t>
            </a:r>
            <a:r>
              <a:rPr lang="de-DE" dirty="0">
                <a:solidFill>
                  <a:schemeClr val="tx1"/>
                </a:solidFill>
              </a:rPr>
              <a:t> </a:t>
            </a:r>
            <a:r>
              <a:rPr lang="de-DE" dirty="0" err="1">
                <a:solidFill>
                  <a:schemeClr val="tx1"/>
                </a:solidFill>
              </a:rPr>
              <a:t>defined</a:t>
            </a:r>
            <a:r>
              <a:rPr lang="de-DE" dirty="0">
                <a:solidFill>
                  <a:schemeClr val="tx1"/>
                </a:solidFill>
              </a:rPr>
              <a:t> </a:t>
            </a:r>
            <a:r>
              <a:rPr lang="de-DE" dirty="0" err="1">
                <a:solidFill>
                  <a:schemeClr val="tx1"/>
                </a:solidFill>
              </a:rPr>
              <a:t>by</a:t>
            </a:r>
            <a:r>
              <a:rPr lang="de-DE" dirty="0">
                <a:solidFill>
                  <a:schemeClr val="tx1"/>
                </a:solidFill>
              </a:rPr>
              <a:t> </a:t>
            </a:r>
            <a:r>
              <a:rPr lang="de-DE" dirty="0" err="1">
                <a:solidFill>
                  <a:schemeClr val="tx1"/>
                </a:solidFill>
              </a:rPr>
              <a:t>input</a:t>
            </a:r>
            <a:r>
              <a:rPr lang="de-DE" dirty="0">
                <a:solidFill>
                  <a:schemeClr val="tx1"/>
                </a:solidFill>
              </a:rPr>
              <a:t> </a:t>
            </a:r>
            <a:r>
              <a:rPr lang="de-DE" dirty="0" err="1">
                <a:solidFill>
                  <a:schemeClr val="tx1"/>
                </a:solidFill>
              </a:rPr>
              <a:t>Ids</a:t>
            </a:r>
            <a:r>
              <a:rPr lang="de-DE" dirty="0">
                <a:solidFill>
                  <a:schemeClr val="tx1"/>
                </a:solidFill>
              </a:rPr>
              <a:t> and </a:t>
            </a:r>
            <a:r>
              <a:rPr lang="de-DE" dirty="0" err="1">
                <a:solidFill>
                  <a:schemeClr val="tx1"/>
                </a:solidFill>
              </a:rPr>
              <a:t>output</a:t>
            </a:r>
            <a:r>
              <a:rPr lang="de-DE" dirty="0">
                <a:solidFill>
                  <a:schemeClr val="tx1"/>
                </a:solidFill>
              </a:rPr>
              <a:t> </a:t>
            </a:r>
            <a:r>
              <a:rPr lang="de-DE" dirty="0" err="1">
                <a:solidFill>
                  <a:schemeClr val="tx1"/>
                </a:solidFill>
              </a:rPr>
              <a:t>Ids</a:t>
            </a:r>
            <a:r>
              <a:rPr lang="de-DE" dirty="0">
                <a:solidFill>
                  <a:schemeClr val="tx1"/>
                </a:solidFill>
              </a:rPr>
              <a:t>.</a:t>
            </a:r>
          </a:p>
          <a:p>
            <a:r>
              <a:rPr lang="de-DE" dirty="0" err="1">
                <a:solidFill>
                  <a:schemeClr val="tx1"/>
                </a:solidFill>
              </a:rPr>
              <a:t>We</a:t>
            </a:r>
            <a:r>
              <a:rPr lang="de-DE" dirty="0">
                <a:solidFill>
                  <a:schemeClr val="tx1"/>
                </a:solidFill>
              </a:rPr>
              <a:t> </a:t>
            </a:r>
            <a:r>
              <a:rPr lang="de-DE" dirty="0" err="1">
                <a:solidFill>
                  <a:schemeClr val="tx1"/>
                </a:solidFill>
              </a:rPr>
              <a:t>have</a:t>
            </a:r>
            <a:r>
              <a:rPr lang="de-DE" dirty="0">
                <a:solidFill>
                  <a:schemeClr val="tx1"/>
                </a:solidFill>
              </a:rPr>
              <a:t> </a:t>
            </a:r>
            <a:r>
              <a:rPr lang="de-DE" dirty="0" err="1">
                <a:solidFill>
                  <a:schemeClr val="tx1"/>
                </a:solidFill>
              </a:rPr>
              <a:t>three</a:t>
            </a:r>
            <a:r>
              <a:rPr lang="de-DE" dirty="0">
                <a:solidFill>
                  <a:schemeClr val="tx1"/>
                </a:solidFill>
              </a:rPr>
              <a:t> </a:t>
            </a:r>
            <a:r>
              <a:rPr lang="de-DE" dirty="0" err="1">
                <a:solidFill>
                  <a:schemeClr val="tx1"/>
                </a:solidFill>
              </a:rPr>
              <a:t>types</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operations</a:t>
            </a:r>
            <a:r>
              <a:rPr lang="de-DE" dirty="0">
                <a:solidFill>
                  <a:schemeClr val="tx1"/>
                </a:solidFill>
              </a:rPr>
              <a:t> (</a:t>
            </a:r>
            <a:r>
              <a:rPr lang="de-DE" dirty="0" err="1">
                <a:solidFill>
                  <a:schemeClr val="tx1"/>
                </a:solidFill>
              </a:rPr>
              <a:t>always</a:t>
            </a:r>
            <a:r>
              <a:rPr lang="de-DE" dirty="0">
                <a:solidFill>
                  <a:schemeClr val="tx1"/>
                </a:solidFill>
              </a:rPr>
              <a:t> a </a:t>
            </a:r>
            <a:r>
              <a:rPr lang="de-DE" dirty="0" err="1">
                <a:solidFill>
                  <a:schemeClr val="tx1"/>
                </a:solidFill>
              </a:rPr>
              <a:t>tuple</a:t>
            </a:r>
            <a:r>
              <a:rPr lang="de-DE" dirty="0">
                <a:solidFill>
                  <a:schemeClr val="tx1"/>
                </a:solidFill>
              </a:rPr>
              <a:t>):</a:t>
            </a:r>
          </a:p>
          <a:p>
            <a:pPr lvl="1"/>
            <a:r>
              <a:rPr lang="de-DE" dirty="0">
                <a:solidFill>
                  <a:schemeClr val="tx1"/>
                </a:solidFill>
              </a:rPr>
              <a:t>Split/</a:t>
            </a:r>
            <a:r>
              <a:rPr lang="de-DE" dirty="0" err="1">
                <a:solidFill>
                  <a:schemeClr val="tx1"/>
                </a:solidFill>
              </a:rPr>
              <a:t>Merge</a:t>
            </a:r>
            <a:r>
              <a:rPr lang="de-DE" dirty="0">
                <a:solidFill>
                  <a:schemeClr val="tx1"/>
                </a:solidFill>
              </a:rPr>
              <a:t> a </a:t>
            </a:r>
            <a:r>
              <a:rPr lang="de-DE" dirty="0" err="1">
                <a:solidFill>
                  <a:schemeClr val="tx1"/>
                </a:solidFill>
              </a:rPr>
              <a:t>payload</a:t>
            </a:r>
            <a:endParaRPr lang="de-DE" dirty="0">
              <a:solidFill>
                <a:schemeClr val="tx1"/>
              </a:solidFill>
            </a:endParaRPr>
          </a:p>
          <a:p>
            <a:pPr lvl="1"/>
            <a:r>
              <a:rPr lang="de-DE" dirty="0" err="1">
                <a:solidFill>
                  <a:schemeClr val="tx1"/>
                </a:solidFill>
              </a:rPr>
              <a:t>Encrypt</a:t>
            </a:r>
            <a:r>
              <a:rPr lang="de-DE" dirty="0">
                <a:solidFill>
                  <a:schemeClr val="tx1"/>
                </a:solidFill>
              </a:rPr>
              <a:t>/</a:t>
            </a:r>
            <a:r>
              <a:rPr lang="de-DE" dirty="0" err="1">
                <a:solidFill>
                  <a:schemeClr val="tx1"/>
                </a:solidFill>
              </a:rPr>
              <a:t>Decrypt</a:t>
            </a:r>
            <a:r>
              <a:rPr lang="de-DE" dirty="0">
                <a:solidFill>
                  <a:schemeClr val="tx1"/>
                </a:solidFill>
              </a:rPr>
              <a:t> a </a:t>
            </a:r>
            <a:r>
              <a:rPr lang="de-DE" dirty="0" err="1">
                <a:solidFill>
                  <a:schemeClr val="tx1"/>
                </a:solidFill>
              </a:rPr>
              <a:t>payload</a:t>
            </a:r>
            <a:endParaRPr lang="de-DE" dirty="0">
              <a:solidFill>
                <a:schemeClr val="tx1"/>
              </a:solidFill>
            </a:endParaRPr>
          </a:p>
          <a:p>
            <a:pPr lvl="1"/>
            <a:r>
              <a:rPr lang="de-DE" dirty="0" err="1">
                <a:solidFill>
                  <a:schemeClr val="tx1"/>
                </a:solidFill>
              </a:rPr>
              <a:t>addRedundancy</a:t>
            </a:r>
            <a:r>
              <a:rPr lang="de-DE" dirty="0">
                <a:solidFill>
                  <a:schemeClr val="tx1"/>
                </a:solidFill>
              </a:rPr>
              <a:t> and </a:t>
            </a:r>
            <a:r>
              <a:rPr lang="de-DE" dirty="0" err="1">
                <a:solidFill>
                  <a:schemeClr val="tx1"/>
                </a:solidFill>
              </a:rPr>
              <a:t>removeRedundancy</a:t>
            </a:r>
            <a:endParaRPr lang="en-US" dirty="0">
              <a:solidFill>
                <a:schemeClr val="tx1"/>
              </a:solidFill>
            </a:endParaRPr>
          </a:p>
        </p:txBody>
      </p:sp>
      <p:sp>
        <p:nvSpPr>
          <p:cNvPr id="4" name="Titel 1">
            <a:extLst>
              <a:ext uri="{FF2B5EF4-FFF2-40B4-BE49-F238E27FC236}">
                <a16:creationId xmlns:a16="http://schemas.microsoft.com/office/drawing/2014/main" id="{DDB5F6DC-80EF-4B41-BABD-6612079EC694}"/>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err="1"/>
              <a:t>available</a:t>
            </a:r>
            <a:r>
              <a:rPr lang="de-CH" sz="1800" dirty="0"/>
              <a:t> </a:t>
            </a:r>
            <a:r>
              <a:rPr lang="de-CH" sz="1800" dirty="0" err="1"/>
              <a:t>operations</a:t>
            </a:r>
            <a:endParaRPr lang="en-US" dirty="0"/>
          </a:p>
        </p:txBody>
      </p:sp>
      <p:cxnSp>
        <p:nvCxnSpPr>
          <p:cNvPr id="7" name="Gerade Verbindung mit Pfeil 6">
            <a:extLst>
              <a:ext uri="{FF2B5EF4-FFF2-40B4-BE49-F238E27FC236}">
                <a16:creationId xmlns:a16="http://schemas.microsoft.com/office/drawing/2014/main" id="{C379578C-C1E4-4DD5-B9DA-4EF863A91CF0}"/>
              </a:ext>
            </a:extLst>
          </p:cNvPr>
          <p:cNvCxnSpPr>
            <a:cxnSpLocks/>
            <a:stCxn id="10" idx="0"/>
          </p:cNvCxnSpPr>
          <p:nvPr/>
        </p:nvCxnSpPr>
        <p:spPr>
          <a:xfrm flipH="1" flipV="1">
            <a:off x="4000500" y="3834573"/>
            <a:ext cx="3573692" cy="153801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716D70D1-EEEA-46FC-B373-E089563A2553}"/>
              </a:ext>
            </a:extLst>
          </p:cNvPr>
          <p:cNvSpPr txBox="1"/>
          <p:nvPr/>
        </p:nvSpPr>
        <p:spPr>
          <a:xfrm>
            <a:off x="6048604" y="5372589"/>
            <a:ext cx="3051176"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dirty="0"/>
              <a:t>This </a:t>
            </a:r>
            <a:r>
              <a:rPr lang="de-DE" dirty="0" err="1"/>
              <a:t>is</a:t>
            </a:r>
            <a:r>
              <a:rPr lang="de-DE" dirty="0"/>
              <a:t> </a:t>
            </a:r>
            <a:r>
              <a:rPr lang="de-DE" dirty="0" err="1"/>
              <a:t>where</a:t>
            </a:r>
            <a:r>
              <a:rPr lang="de-DE" dirty="0"/>
              <a:t> </a:t>
            </a:r>
            <a:r>
              <a:rPr lang="de-DE" dirty="0" err="1"/>
              <a:t>the</a:t>
            </a:r>
            <a:r>
              <a:rPr lang="de-DE" dirty="0"/>
              <a:t> </a:t>
            </a:r>
            <a:r>
              <a:rPr lang="de-DE" dirty="0" err="1"/>
              <a:t>magic</a:t>
            </a:r>
            <a:r>
              <a:rPr lang="de-DE" dirty="0"/>
              <a:t> </a:t>
            </a:r>
            <a:r>
              <a:rPr lang="de-DE" dirty="0" err="1"/>
              <a:t>happens</a:t>
            </a:r>
            <a:endParaRPr lang="en-US" dirty="0"/>
          </a:p>
        </p:txBody>
      </p:sp>
      <p:sp>
        <p:nvSpPr>
          <p:cNvPr id="12" name="Textfeld 11">
            <a:extLst>
              <a:ext uri="{FF2B5EF4-FFF2-40B4-BE49-F238E27FC236}">
                <a16:creationId xmlns:a16="http://schemas.microsoft.com/office/drawing/2014/main" id="{CEB7BA51-77AF-48D9-A155-5A372DA4588E}"/>
              </a:ext>
            </a:extLst>
          </p:cNvPr>
          <p:cNvSpPr txBox="1"/>
          <p:nvPr/>
        </p:nvSpPr>
        <p:spPr>
          <a:xfrm>
            <a:off x="5372172" y="1167637"/>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Payload</a:t>
            </a:r>
            <a:endParaRPr lang="en-US" sz="1050" dirty="0">
              <a:solidFill>
                <a:schemeClr val="bg1"/>
              </a:solidFill>
            </a:endParaRPr>
          </a:p>
        </p:txBody>
      </p:sp>
      <p:sp>
        <p:nvSpPr>
          <p:cNvPr id="13" name="Sechseck 12">
            <a:extLst>
              <a:ext uri="{FF2B5EF4-FFF2-40B4-BE49-F238E27FC236}">
                <a16:creationId xmlns:a16="http://schemas.microsoft.com/office/drawing/2014/main" id="{E4CB936F-AF61-4499-889F-7A8CCE00F2EE}"/>
              </a:ext>
            </a:extLst>
          </p:cNvPr>
          <p:cNvSpPr/>
          <p:nvPr/>
        </p:nvSpPr>
        <p:spPr>
          <a:xfrm>
            <a:off x="7023966" y="1119912"/>
            <a:ext cx="419100" cy="361293"/>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S</a:t>
            </a:r>
            <a:endParaRPr lang="en-US" dirty="0"/>
          </a:p>
        </p:txBody>
      </p:sp>
      <p:sp>
        <p:nvSpPr>
          <p:cNvPr id="15" name="Textfeld 14">
            <a:extLst>
              <a:ext uri="{FF2B5EF4-FFF2-40B4-BE49-F238E27FC236}">
                <a16:creationId xmlns:a16="http://schemas.microsoft.com/office/drawing/2014/main" id="{0B85CD43-4A8D-44EF-954C-AE44F1D73F7D}"/>
              </a:ext>
            </a:extLst>
          </p:cNvPr>
          <p:cNvSpPr txBox="1"/>
          <p:nvPr/>
        </p:nvSpPr>
        <p:spPr>
          <a:xfrm>
            <a:off x="7908204" y="667793"/>
            <a:ext cx="590550"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Pay</a:t>
            </a:r>
            <a:endParaRPr lang="en-US" sz="1050" dirty="0">
              <a:solidFill>
                <a:schemeClr val="bg1"/>
              </a:solidFill>
            </a:endParaRPr>
          </a:p>
        </p:txBody>
      </p:sp>
      <p:sp>
        <p:nvSpPr>
          <p:cNvPr id="17" name="Textfeld 16">
            <a:extLst>
              <a:ext uri="{FF2B5EF4-FFF2-40B4-BE49-F238E27FC236}">
                <a16:creationId xmlns:a16="http://schemas.microsoft.com/office/drawing/2014/main" id="{33D998CF-AC58-4997-9F56-FDDF0C8AB1D2}"/>
              </a:ext>
            </a:extLst>
          </p:cNvPr>
          <p:cNvSpPr txBox="1"/>
          <p:nvPr/>
        </p:nvSpPr>
        <p:spPr>
          <a:xfrm>
            <a:off x="7908204" y="1167637"/>
            <a:ext cx="781772" cy="261610"/>
          </a:xfrm>
          <a:prstGeom prst="rect">
            <a:avLst/>
          </a:prstGeom>
          <a:solidFill>
            <a:schemeClr val="tx1">
              <a:lumMod val="95000"/>
            </a:schemeClr>
          </a:solidFill>
        </p:spPr>
        <p:txBody>
          <a:bodyPr wrap="square" rtlCol="0">
            <a:spAutoFit/>
          </a:bodyPr>
          <a:lstStyle/>
          <a:p>
            <a:pPr algn="ctr"/>
            <a:r>
              <a:rPr lang="de-DE" sz="1050" dirty="0" err="1">
                <a:solidFill>
                  <a:schemeClr val="bg1"/>
                </a:solidFill>
              </a:rPr>
              <a:t>load</a:t>
            </a:r>
            <a:endParaRPr lang="en-US" sz="1050" dirty="0">
              <a:solidFill>
                <a:schemeClr val="bg1"/>
              </a:solidFill>
            </a:endParaRPr>
          </a:p>
        </p:txBody>
      </p:sp>
      <p:cxnSp>
        <p:nvCxnSpPr>
          <p:cNvPr id="19" name="Gerade Verbindung mit Pfeil 18">
            <a:extLst>
              <a:ext uri="{FF2B5EF4-FFF2-40B4-BE49-F238E27FC236}">
                <a16:creationId xmlns:a16="http://schemas.microsoft.com/office/drawing/2014/main" id="{30946B31-C07F-4186-87AE-A3E6177454A6}"/>
              </a:ext>
            </a:extLst>
          </p:cNvPr>
          <p:cNvCxnSpPr>
            <a:stCxn id="12" idx="3"/>
            <a:endCxn id="13" idx="3"/>
          </p:cNvCxnSpPr>
          <p:nvPr/>
        </p:nvCxnSpPr>
        <p:spPr>
          <a:xfrm>
            <a:off x="6791397" y="1298442"/>
            <a:ext cx="232569" cy="2117"/>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09259F4D-CF50-4EA1-A808-F2E2B453F58D}"/>
              </a:ext>
            </a:extLst>
          </p:cNvPr>
          <p:cNvCxnSpPr>
            <a:cxnSpLocks/>
            <a:stCxn id="13" idx="0"/>
            <a:endCxn id="15" idx="1"/>
          </p:cNvCxnSpPr>
          <p:nvPr/>
        </p:nvCxnSpPr>
        <p:spPr>
          <a:xfrm flipV="1">
            <a:off x="7443066" y="798598"/>
            <a:ext cx="465138" cy="501961"/>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3B3EB642-9D08-4D1B-AACF-C9E1AFFB1F84}"/>
              </a:ext>
            </a:extLst>
          </p:cNvPr>
          <p:cNvCxnSpPr>
            <a:cxnSpLocks/>
            <a:stCxn id="13" idx="0"/>
            <a:endCxn id="17" idx="1"/>
          </p:cNvCxnSpPr>
          <p:nvPr/>
        </p:nvCxnSpPr>
        <p:spPr>
          <a:xfrm flipV="1">
            <a:off x="7443066" y="1298442"/>
            <a:ext cx="465138" cy="2117"/>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46BF8C38-2701-428D-A262-C8A0730A3635}"/>
              </a:ext>
            </a:extLst>
          </p:cNvPr>
          <p:cNvSpPr txBox="1"/>
          <p:nvPr/>
        </p:nvSpPr>
        <p:spPr>
          <a:xfrm>
            <a:off x="5365025" y="2261654"/>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Payload</a:t>
            </a:r>
            <a:endParaRPr lang="en-US" sz="1050" dirty="0">
              <a:solidFill>
                <a:schemeClr val="bg1"/>
              </a:solidFill>
            </a:endParaRPr>
          </a:p>
        </p:txBody>
      </p:sp>
      <p:sp>
        <p:nvSpPr>
          <p:cNvPr id="29" name="Sechseck 28">
            <a:extLst>
              <a:ext uri="{FF2B5EF4-FFF2-40B4-BE49-F238E27FC236}">
                <a16:creationId xmlns:a16="http://schemas.microsoft.com/office/drawing/2014/main" id="{0DEE9367-520B-4949-8238-C3F11ACAF5A8}"/>
              </a:ext>
            </a:extLst>
          </p:cNvPr>
          <p:cNvSpPr/>
          <p:nvPr/>
        </p:nvSpPr>
        <p:spPr>
          <a:xfrm>
            <a:off x="7023966" y="2211812"/>
            <a:ext cx="419100" cy="361293"/>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E</a:t>
            </a:r>
            <a:endParaRPr lang="en-US" dirty="0"/>
          </a:p>
        </p:txBody>
      </p:sp>
      <p:sp>
        <p:nvSpPr>
          <p:cNvPr id="31" name="Textfeld 30">
            <a:extLst>
              <a:ext uri="{FF2B5EF4-FFF2-40B4-BE49-F238E27FC236}">
                <a16:creationId xmlns:a16="http://schemas.microsoft.com/office/drawing/2014/main" id="{B6124FA5-42AA-4316-979A-96F4395335D3}"/>
              </a:ext>
            </a:extLst>
          </p:cNvPr>
          <p:cNvSpPr txBox="1"/>
          <p:nvPr/>
        </p:nvSpPr>
        <p:spPr>
          <a:xfrm>
            <a:off x="7908204" y="2261779"/>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„&amp;+/WSGJ</a:t>
            </a:r>
            <a:endParaRPr lang="en-US" sz="1050" dirty="0">
              <a:solidFill>
                <a:schemeClr val="bg1"/>
              </a:solidFill>
            </a:endParaRPr>
          </a:p>
        </p:txBody>
      </p:sp>
      <p:cxnSp>
        <p:nvCxnSpPr>
          <p:cNvPr id="34" name="Gerade Verbindung mit Pfeil 33">
            <a:extLst>
              <a:ext uri="{FF2B5EF4-FFF2-40B4-BE49-F238E27FC236}">
                <a16:creationId xmlns:a16="http://schemas.microsoft.com/office/drawing/2014/main" id="{136F3214-F24C-4EAC-9340-B5C2EAE8220B}"/>
              </a:ext>
            </a:extLst>
          </p:cNvPr>
          <p:cNvCxnSpPr>
            <a:cxnSpLocks/>
            <a:stCxn id="27" idx="3"/>
            <a:endCxn id="29" idx="3"/>
          </p:cNvCxnSpPr>
          <p:nvPr/>
        </p:nvCxnSpPr>
        <p:spPr>
          <a:xfrm>
            <a:off x="6784250" y="2392459"/>
            <a:ext cx="239716" cy="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7E92D5D1-3A34-4E3B-816A-20362031EA31}"/>
              </a:ext>
            </a:extLst>
          </p:cNvPr>
          <p:cNvCxnSpPr>
            <a:stCxn id="29" idx="0"/>
            <a:endCxn id="31" idx="1"/>
          </p:cNvCxnSpPr>
          <p:nvPr/>
        </p:nvCxnSpPr>
        <p:spPr>
          <a:xfrm>
            <a:off x="7443066" y="2392459"/>
            <a:ext cx="465138" cy="125"/>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feld 38">
            <a:extLst>
              <a:ext uri="{FF2B5EF4-FFF2-40B4-BE49-F238E27FC236}">
                <a16:creationId xmlns:a16="http://schemas.microsoft.com/office/drawing/2014/main" id="{C227425F-EFD8-4104-A7FA-15AEDAC6BA8E}"/>
              </a:ext>
            </a:extLst>
          </p:cNvPr>
          <p:cNvSpPr txBox="1"/>
          <p:nvPr/>
        </p:nvSpPr>
        <p:spPr>
          <a:xfrm>
            <a:off x="5386387" y="3511949"/>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Payload</a:t>
            </a:r>
            <a:endParaRPr lang="en-US" sz="1050" dirty="0">
              <a:solidFill>
                <a:schemeClr val="bg1"/>
              </a:solidFill>
            </a:endParaRPr>
          </a:p>
        </p:txBody>
      </p:sp>
      <p:sp>
        <p:nvSpPr>
          <p:cNvPr id="47" name="Sechseck 46">
            <a:extLst>
              <a:ext uri="{FF2B5EF4-FFF2-40B4-BE49-F238E27FC236}">
                <a16:creationId xmlns:a16="http://schemas.microsoft.com/office/drawing/2014/main" id="{49711639-E5C3-4394-B0E9-3337BFC4BDEE}"/>
              </a:ext>
            </a:extLst>
          </p:cNvPr>
          <p:cNvSpPr/>
          <p:nvPr/>
        </p:nvSpPr>
        <p:spPr>
          <a:xfrm>
            <a:off x="7045327" y="3462296"/>
            <a:ext cx="419100" cy="361293"/>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R</a:t>
            </a:r>
            <a:endParaRPr lang="en-US" dirty="0"/>
          </a:p>
        </p:txBody>
      </p:sp>
      <p:sp>
        <p:nvSpPr>
          <p:cNvPr id="49" name="Textfeld 48">
            <a:extLst>
              <a:ext uri="{FF2B5EF4-FFF2-40B4-BE49-F238E27FC236}">
                <a16:creationId xmlns:a16="http://schemas.microsoft.com/office/drawing/2014/main" id="{DB27DE32-1E09-4B21-ABE1-3B2E294990B4}"/>
              </a:ext>
            </a:extLst>
          </p:cNvPr>
          <p:cNvSpPr txBox="1"/>
          <p:nvPr/>
        </p:nvSpPr>
        <p:spPr>
          <a:xfrm>
            <a:off x="7922418" y="3516393"/>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M e a u P o </a:t>
            </a:r>
            <a:endParaRPr lang="en-US" sz="1050" dirty="0">
              <a:solidFill>
                <a:schemeClr val="bg1"/>
              </a:solidFill>
            </a:endParaRPr>
          </a:p>
        </p:txBody>
      </p:sp>
      <p:sp>
        <p:nvSpPr>
          <p:cNvPr id="51" name="Textfeld 50">
            <a:extLst>
              <a:ext uri="{FF2B5EF4-FFF2-40B4-BE49-F238E27FC236}">
                <a16:creationId xmlns:a16="http://schemas.microsoft.com/office/drawing/2014/main" id="{A56932A3-484A-4403-ADB8-2678C10D834F}"/>
              </a:ext>
            </a:extLst>
          </p:cNvPr>
          <p:cNvSpPr txBox="1"/>
          <p:nvPr/>
        </p:nvSpPr>
        <p:spPr>
          <a:xfrm>
            <a:off x="7922418" y="3930477"/>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o  n s a </a:t>
            </a:r>
            <a:r>
              <a:rPr lang="de-DE" sz="1050" dirty="0" err="1">
                <a:solidFill>
                  <a:schemeClr val="bg1"/>
                </a:solidFill>
              </a:rPr>
              <a:t>a</a:t>
            </a:r>
            <a:r>
              <a:rPr lang="de-DE" sz="1050" dirty="0">
                <a:solidFill>
                  <a:schemeClr val="bg1"/>
                </a:solidFill>
              </a:rPr>
              <a:t> </a:t>
            </a:r>
            <a:endParaRPr lang="en-US" sz="1050" dirty="0">
              <a:solidFill>
                <a:schemeClr val="bg1"/>
              </a:solidFill>
            </a:endParaRPr>
          </a:p>
        </p:txBody>
      </p:sp>
      <p:sp>
        <p:nvSpPr>
          <p:cNvPr id="53" name="Textfeld 52">
            <a:extLst>
              <a:ext uri="{FF2B5EF4-FFF2-40B4-BE49-F238E27FC236}">
                <a16:creationId xmlns:a16="http://schemas.microsoft.com/office/drawing/2014/main" id="{A2D9D3C5-1543-42AC-A0D4-90E85BE7BAD9}"/>
              </a:ext>
            </a:extLst>
          </p:cNvPr>
          <p:cNvSpPr txBox="1"/>
          <p:nvPr/>
        </p:nvSpPr>
        <p:spPr>
          <a:xfrm>
            <a:off x="7922418" y="4305267"/>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r t  </a:t>
            </a:r>
            <a:r>
              <a:rPr lang="de-DE" sz="1050" dirty="0" err="1">
                <a:solidFill>
                  <a:schemeClr val="bg1"/>
                </a:solidFill>
              </a:rPr>
              <a:t>t</a:t>
            </a:r>
            <a:r>
              <a:rPr lang="de-DE" sz="1050" dirty="0">
                <a:solidFill>
                  <a:schemeClr val="bg1"/>
                </a:solidFill>
              </a:rPr>
              <a:t>  y d</a:t>
            </a:r>
            <a:endParaRPr lang="en-US" sz="1050" dirty="0">
              <a:solidFill>
                <a:schemeClr val="bg1"/>
              </a:solidFill>
            </a:endParaRPr>
          </a:p>
        </p:txBody>
      </p:sp>
      <p:sp>
        <p:nvSpPr>
          <p:cNvPr id="55" name="Textfeld 54">
            <a:extLst>
              <a:ext uri="{FF2B5EF4-FFF2-40B4-BE49-F238E27FC236}">
                <a16:creationId xmlns:a16="http://schemas.microsoft.com/office/drawing/2014/main" id="{8627B37D-3940-45DC-A861-2CDC5D49CBDF}"/>
              </a:ext>
            </a:extLst>
          </p:cNvPr>
          <p:cNvSpPr txBox="1"/>
          <p:nvPr/>
        </p:nvSpPr>
        <p:spPr>
          <a:xfrm>
            <a:off x="7922417" y="4708425"/>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e r h j   l  </a:t>
            </a:r>
            <a:endParaRPr lang="en-US" sz="1050" dirty="0">
              <a:solidFill>
                <a:schemeClr val="bg1"/>
              </a:solidFill>
            </a:endParaRPr>
          </a:p>
        </p:txBody>
      </p:sp>
      <p:cxnSp>
        <p:nvCxnSpPr>
          <p:cNvPr id="56" name="Gerade Verbindung mit Pfeil 55">
            <a:extLst>
              <a:ext uri="{FF2B5EF4-FFF2-40B4-BE49-F238E27FC236}">
                <a16:creationId xmlns:a16="http://schemas.microsoft.com/office/drawing/2014/main" id="{D8FA8509-4EE6-45A1-B13F-AA6C29A7102F}"/>
              </a:ext>
            </a:extLst>
          </p:cNvPr>
          <p:cNvCxnSpPr>
            <a:cxnSpLocks/>
            <a:stCxn id="39" idx="3"/>
            <a:endCxn id="47" idx="3"/>
          </p:cNvCxnSpPr>
          <p:nvPr/>
        </p:nvCxnSpPr>
        <p:spPr>
          <a:xfrm>
            <a:off x="6805612" y="3642754"/>
            <a:ext cx="239715" cy="18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A09CF522-F1EA-4F53-8852-FE0A81FB62A7}"/>
              </a:ext>
            </a:extLst>
          </p:cNvPr>
          <p:cNvCxnSpPr>
            <a:cxnSpLocks/>
            <a:stCxn id="47" idx="0"/>
            <a:endCxn id="49" idx="1"/>
          </p:cNvCxnSpPr>
          <p:nvPr/>
        </p:nvCxnSpPr>
        <p:spPr>
          <a:xfrm>
            <a:off x="7464427" y="3642943"/>
            <a:ext cx="457991" cy="4255"/>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Gerade Verbindung mit Pfeil 61">
            <a:extLst>
              <a:ext uri="{FF2B5EF4-FFF2-40B4-BE49-F238E27FC236}">
                <a16:creationId xmlns:a16="http://schemas.microsoft.com/office/drawing/2014/main" id="{82327EAF-E57B-4133-A9A0-037C2616A9ED}"/>
              </a:ext>
            </a:extLst>
          </p:cNvPr>
          <p:cNvCxnSpPr>
            <a:cxnSpLocks/>
            <a:stCxn id="47" idx="0"/>
            <a:endCxn id="51" idx="1"/>
          </p:cNvCxnSpPr>
          <p:nvPr/>
        </p:nvCxnSpPr>
        <p:spPr>
          <a:xfrm>
            <a:off x="7464427" y="3642943"/>
            <a:ext cx="457991" cy="41833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7C92FB65-AFFD-414F-9AD4-1C5E53A2B949}"/>
              </a:ext>
            </a:extLst>
          </p:cNvPr>
          <p:cNvCxnSpPr>
            <a:cxnSpLocks/>
            <a:stCxn id="47" idx="0"/>
            <a:endCxn id="53" idx="1"/>
          </p:cNvCxnSpPr>
          <p:nvPr/>
        </p:nvCxnSpPr>
        <p:spPr>
          <a:xfrm>
            <a:off x="7464427" y="3642943"/>
            <a:ext cx="457991" cy="79312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Gerade Verbindung mit Pfeil 67">
            <a:extLst>
              <a:ext uri="{FF2B5EF4-FFF2-40B4-BE49-F238E27FC236}">
                <a16:creationId xmlns:a16="http://schemas.microsoft.com/office/drawing/2014/main" id="{3E913663-08B1-4074-B213-7C972D1ACFA6}"/>
              </a:ext>
            </a:extLst>
          </p:cNvPr>
          <p:cNvCxnSpPr>
            <a:cxnSpLocks/>
            <a:stCxn id="47" idx="0"/>
            <a:endCxn id="55" idx="1"/>
          </p:cNvCxnSpPr>
          <p:nvPr/>
        </p:nvCxnSpPr>
        <p:spPr>
          <a:xfrm>
            <a:off x="7464427" y="3642943"/>
            <a:ext cx="457990" cy="1196287"/>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Sechseck 72">
            <a:extLst>
              <a:ext uri="{FF2B5EF4-FFF2-40B4-BE49-F238E27FC236}">
                <a16:creationId xmlns:a16="http://schemas.microsoft.com/office/drawing/2014/main" id="{374DE408-7933-48F2-9E84-D765CB9DE35E}"/>
              </a:ext>
            </a:extLst>
          </p:cNvPr>
          <p:cNvSpPr/>
          <p:nvPr/>
        </p:nvSpPr>
        <p:spPr>
          <a:xfrm>
            <a:off x="9677401" y="1119912"/>
            <a:ext cx="419100" cy="361293"/>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M</a:t>
            </a:r>
            <a:endParaRPr lang="en-US" dirty="0"/>
          </a:p>
        </p:txBody>
      </p:sp>
      <p:sp>
        <p:nvSpPr>
          <p:cNvPr id="75" name="Sechseck 74">
            <a:extLst>
              <a:ext uri="{FF2B5EF4-FFF2-40B4-BE49-F238E27FC236}">
                <a16:creationId xmlns:a16="http://schemas.microsoft.com/office/drawing/2014/main" id="{FA3FC6D1-3E04-4D1A-B331-3399F6FB497B}"/>
              </a:ext>
            </a:extLst>
          </p:cNvPr>
          <p:cNvSpPr/>
          <p:nvPr/>
        </p:nvSpPr>
        <p:spPr>
          <a:xfrm>
            <a:off x="9682958" y="2211811"/>
            <a:ext cx="419100" cy="361293"/>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t>D</a:t>
            </a:r>
            <a:endParaRPr lang="en-US" dirty="0"/>
          </a:p>
        </p:txBody>
      </p:sp>
      <p:sp>
        <p:nvSpPr>
          <p:cNvPr id="77" name="Textfeld 76">
            <a:extLst>
              <a:ext uri="{FF2B5EF4-FFF2-40B4-BE49-F238E27FC236}">
                <a16:creationId xmlns:a16="http://schemas.microsoft.com/office/drawing/2014/main" id="{0EA0AF8D-2A8E-43A1-AE98-C9F15B101B84}"/>
              </a:ext>
            </a:extLst>
          </p:cNvPr>
          <p:cNvSpPr txBox="1"/>
          <p:nvPr/>
        </p:nvSpPr>
        <p:spPr>
          <a:xfrm>
            <a:off x="10375175" y="2261926"/>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Payload</a:t>
            </a:r>
            <a:endParaRPr lang="en-US" sz="1050" dirty="0">
              <a:solidFill>
                <a:schemeClr val="bg1"/>
              </a:solidFill>
            </a:endParaRPr>
          </a:p>
        </p:txBody>
      </p:sp>
      <p:sp>
        <p:nvSpPr>
          <p:cNvPr id="80" name="Textfeld 79">
            <a:extLst>
              <a:ext uri="{FF2B5EF4-FFF2-40B4-BE49-F238E27FC236}">
                <a16:creationId xmlns:a16="http://schemas.microsoft.com/office/drawing/2014/main" id="{4730578A-1F99-45E4-A6A0-10FBE71C3A74}"/>
              </a:ext>
            </a:extLst>
          </p:cNvPr>
          <p:cNvSpPr txBox="1"/>
          <p:nvPr/>
        </p:nvSpPr>
        <p:spPr>
          <a:xfrm>
            <a:off x="10375175" y="1167637"/>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Payload</a:t>
            </a:r>
            <a:endParaRPr lang="en-US" sz="1050" dirty="0">
              <a:solidFill>
                <a:schemeClr val="bg1"/>
              </a:solidFill>
            </a:endParaRPr>
          </a:p>
        </p:txBody>
      </p:sp>
      <p:cxnSp>
        <p:nvCxnSpPr>
          <p:cNvPr id="81" name="Gerade Verbindung mit Pfeil 80">
            <a:extLst>
              <a:ext uri="{FF2B5EF4-FFF2-40B4-BE49-F238E27FC236}">
                <a16:creationId xmlns:a16="http://schemas.microsoft.com/office/drawing/2014/main" id="{F18BB3FF-CDBF-4067-9D1E-C36CCFE409E7}"/>
              </a:ext>
            </a:extLst>
          </p:cNvPr>
          <p:cNvCxnSpPr>
            <a:cxnSpLocks/>
            <a:stCxn id="15" idx="3"/>
            <a:endCxn id="73" idx="3"/>
          </p:cNvCxnSpPr>
          <p:nvPr/>
        </p:nvCxnSpPr>
        <p:spPr>
          <a:xfrm>
            <a:off x="8498754" y="798598"/>
            <a:ext cx="1178647" cy="501961"/>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Gerade Verbindung mit Pfeil 83">
            <a:extLst>
              <a:ext uri="{FF2B5EF4-FFF2-40B4-BE49-F238E27FC236}">
                <a16:creationId xmlns:a16="http://schemas.microsoft.com/office/drawing/2014/main" id="{32DB3827-1E72-4184-A4B7-72AB415127A9}"/>
              </a:ext>
            </a:extLst>
          </p:cNvPr>
          <p:cNvCxnSpPr>
            <a:cxnSpLocks/>
            <a:stCxn id="17" idx="3"/>
            <a:endCxn id="73" idx="3"/>
          </p:cNvCxnSpPr>
          <p:nvPr/>
        </p:nvCxnSpPr>
        <p:spPr>
          <a:xfrm>
            <a:off x="8689976" y="1298442"/>
            <a:ext cx="987425" cy="2117"/>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Gerade Verbindung mit Pfeil 86">
            <a:extLst>
              <a:ext uri="{FF2B5EF4-FFF2-40B4-BE49-F238E27FC236}">
                <a16:creationId xmlns:a16="http://schemas.microsoft.com/office/drawing/2014/main" id="{D7D09E5B-6B50-4D32-A39D-697EE624AEF6}"/>
              </a:ext>
            </a:extLst>
          </p:cNvPr>
          <p:cNvCxnSpPr>
            <a:cxnSpLocks/>
            <a:stCxn id="73" idx="0"/>
            <a:endCxn id="80" idx="1"/>
          </p:cNvCxnSpPr>
          <p:nvPr/>
        </p:nvCxnSpPr>
        <p:spPr>
          <a:xfrm flipV="1">
            <a:off x="10096501" y="1298442"/>
            <a:ext cx="278674" cy="2117"/>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Gerade Verbindung mit Pfeil 89">
            <a:extLst>
              <a:ext uri="{FF2B5EF4-FFF2-40B4-BE49-F238E27FC236}">
                <a16:creationId xmlns:a16="http://schemas.microsoft.com/office/drawing/2014/main" id="{567EF3B0-955F-45B5-8588-80C0788C8E4B}"/>
              </a:ext>
            </a:extLst>
          </p:cNvPr>
          <p:cNvCxnSpPr>
            <a:cxnSpLocks/>
            <a:stCxn id="75" idx="0"/>
            <a:endCxn id="77" idx="1"/>
          </p:cNvCxnSpPr>
          <p:nvPr/>
        </p:nvCxnSpPr>
        <p:spPr>
          <a:xfrm>
            <a:off x="10102058" y="2392458"/>
            <a:ext cx="273117" cy="273"/>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Gerade Verbindung mit Pfeil 92">
            <a:extLst>
              <a:ext uri="{FF2B5EF4-FFF2-40B4-BE49-F238E27FC236}">
                <a16:creationId xmlns:a16="http://schemas.microsoft.com/office/drawing/2014/main" id="{8FF2BB77-DDE6-422A-A1F9-AC0671800302}"/>
              </a:ext>
            </a:extLst>
          </p:cNvPr>
          <p:cNvCxnSpPr>
            <a:cxnSpLocks/>
            <a:stCxn id="31" idx="3"/>
            <a:endCxn id="75" idx="3"/>
          </p:cNvCxnSpPr>
          <p:nvPr/>
        </p:nvCxnSpPr>
        <p:spPr>
          <a:xfrm flipV="1">
            <a:off x="9327429" y="2392458"/>
            <a:ext cx="355529" cy="126"/>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Sechseck 96">
            <a:extLst>
              <a:ext uri="{FF2B5EF4-FFF2-40B4-BE49-F238E27FC236}">
                <a16:creationId xmlns:a16="http://schemas.microsoft.com/office/drawing/2014/main" id="{027D7CD5-C9A2-4F8B-97E3-D5DD06203AEF}"/>
              </a:ext>
            </a:extLst>
          </p:cNvPr>
          <p:cNvSpPr/>
          <p:nvPr/>
        </p:nvSpPr>
        <p:spPr>
          <a:xfrm>
            <a:off x="9681374" y="3475064"/>
            <a:ext cx="419100" cy="361293"/>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700" baseline="30000" dirty="0"/>
          </a:p>
        </p:txBody>
      </p:sp>
      <p:sp>
        <p:nvSpPr>
          <p:cNvPr id="98" name="Textfeld 97">
            <a:extLst>
              <a:ext uri="{FF2B5EF4-FFF2-40B4-BE49-F238E27FC236}">
                <a16:creationId xmlns:a16="http://schemas.microsoft.com/office/drawing/2014/main" id="{44C6D411-3F04-4556-AEAD-585DB9F9CF0B}"/>
              </a:ext>
            </a:extLst>
          </p:cNvPr>
          <p:cNvSpPr txBox="1"/>
          <p:nvPr/>
        </p:nvSpPr>
        <p:spPr>
          <a:xfrm>
            <a:off x="9681373" y="3474958"/>
            <a:ext cx="870814" cy="369332"/>
          </a:xfrm>
          <a:prstGeom prst="rect">
            <a:avLst/>
          </a:prstGeom>
          <a:noFill/>
        </p:spPr>
        <p:txBody>
          <a:bodyPr wrap="square" rtlCol="0">
            <a:spAutoFit/>
          </a:bodyPr>
          <a:lstStyle/>
          <a:p>
            <a:r>
              <a:rPr lang="de-DE" dirty="0"/>
              <a:t>R</a:t>
            </a:r>
            <a:r>
              <a:rPr lang="de-DE" baseline="30000" dirty="0"/>
              <a:t>-1</a:t>
            </a:r>
            <a:endParaRPr lang="en-US" baseline="30000" dirty="0"/>
          </a:p>
        </p:txBody>
      </p:sp>
      <p:sp>
        <p:nvSpPr>
          <p:cNvPr id="100" name="Textfeld 99">
            <a:extLst>
              <a:ext uri="{FF2B5EF4-FFF2-40B4-BE49-F238E27FC236}">
                <a16:creationId xmlns:a16="http://schemas.microsoft.com/office/drawing/2014/main" id="{F73D2643-4366-4A31-94D2-CB477766E1A0}"/>
              </a:ext>
            </a:extLst>
          </p:cNvPr>
          <p:cNvSpPr txBox="1"/>
          <p:nvPr/>
        </p:nvSpPr>
        <p:spPr>
          <a:xfrm>
            <a:off x="10389390" y="3532704"/>
            <a:ext cx="1419225" cy="261610"/>
          </a:xfrm>
          <a:prstGeom prst="rect">
            <a:avLst/>
          </a:prstGeom>
          <a:solidFill>
            <a:schemeClr val="tx1">
              <a:lumMod val="95000"/>
            </a:schemeClr>
          </a:solidFill>
        </p:spPr>
        <p:txBody>
          <a:bodyPr wrap="square" rtlCol="0">
            <a:spAutoFit/>
          </a:bodyPr>
          <a:lstStyle/>
          <a:p>
            <a:pPr algn="ctr"/>
            <a:r>
              <a:rPr lang="de-DE" sz="1050" dirty="0">
                <a:solidFill>
                  <a:schemeClr val="bg1"/>
                </a:solidFill>
              </a:rPr>
              <a:t>Payload</a:t>
            </a:r>
            <a:endParaRPr lang="en-US" sz="1050" dirty="0">
              <a:solidFill>
                <a:schemeClr val="bg1"/>
              </a:solidFill>
            </a:endParaRPr>
          </a:p>
        </p:txBody>
      </p:sp>
      <p:cxnSp>
        <p:nvCxnSpPr>
          <p:cNvPr id="101" name="Gerade Verbindung mit Pfeil 100">
            <a:extLst>
              <a:ext uri="{FF2B5EF4-FFF2-40B4-BE49-F238E27FC236}">
                <a16:creationId xmlns:a16="http://schemas.microsoft.com/office/drawing/2014/main" id="{5AF87144-A157-4652-BB12-9ED4F6CACD2A}"/>
              </a:ext>
            </a:extLst>
          </p:cNvPr>
          <p:cNvCxnSpPr>
            <a:cxnSpLocks/>
            <a:stCxn id="49" idx="3"/>
            <a:endCxn id="98" idx="1"/>
          </p:cNvCxnSpPr>
          <p:nvPr/>
        </p:nvCxnSpPr>
        <p:spPr>
          <a:xfrm>
            <a:off x="9341643" y="3647198"/>
            <a:ext cx="339730" cy="12426"/>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Gerade Verbindung mit Pfeil 103">
            <a:extLst>
              <a:ext uri="{FF2B5EF4-FFF2-40B4-BE49-F238E27FC236}">
                <a16:creationId xmlns:a16="http://schemas.microsoft.com/office/drawing/2014/main" id="{3E8C49C9-346E-43EE-BAAD-1207CAC359E1}"/>
              </a:ext>
            </a:extLst>
          </p:cNvPr>
          <p:cNvCxnSpPr>
            <a:cxnSpLocks/>
            <a:endCxn id="100" idx="1"/>
          </p:cNvCxnSpPr>
          <p:nvPr/>
        </p:nvCxnSpPr>
        <p:spPr>
          <a:xfrm>
            <a:off x="10110716" y="3663509"/>
            <a:ext cx="278674" cy="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Gerade Verbindung mit Pfeil 107">
            <a:extLst>
              <a:ext uri="{FF2B5EF4-FFF2-40B4-BE49-F238E27FC236}">
                <a16:creationId xmlns:a16="http://schemas.microsoft.com/office/drawing/2014/main" id="{2F4E9623-813D-4782-9C89-DCFB97D97622}"/>
              </a:ext>
            </a:extLst>
          </p:cNvPr>
          <p:cNvCxnSpPr>
            <a:cxnSpLocks/>
            <a:stCxn id="51" idx="3"/>
            <a:endCxn id="98" idx="1"/>
          </p:cNvCxnSpPr>
          <p:nvPr/>
        </p:nvCxnSpPr>
        <p:spPr>
          <a:xfrm flipV="1">
            <a:off x="9341643" y="3659624"/>
            <a:ext cx="339730" cy="40165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Gerade Verbindung mit Pfeil 110">
            <a:extLst>
              <a:ext uri="{FF2B5EF4-FFF2-40B4-BE49-F238E27FC236}">
                <a16:creationId xmlns:a16="http://schemas.microsoft.com/office/drawing/2014/main" id="{D547F7DC-FAB9-4148-8AA9-E51F2488A7DC}"/>
              </a:ext>
            </a:extLst>
          </p:cNvPr>
          <p:cNvCxnSpPr>
            <a:cxnSpLocks/>
            <a:stCxn id="53" idx="3"/>
            <a:endCxn id="98" idx="1"/>
          </p:cNvCxnSpPr>
          <p:nvPr/>
        </p:nvCxnSpPr>
        <p:spPr>
          <a:xfrm flipV="1">
            <a:off x="9341643" y="3659624"/>
            <a:ext cx="339730" cy="77644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Gerade Verbindung mit Pfeil 113">
            <a:extLst>
              <a:ext uri="{FF2B5EF4-FFF2-40B4-BE49-F238E27FC236}">
                <a16:creationId xmlns:a16="http://schemas.microsoft.com/office/drawing/2014/main" id="{96367133-813D-464D-8A6C-184660F51F83}"/>
              </a:ext>
            </a:extLst>
          </p:cNvPr>
          <p:cNvCxnSpPr>
            <a:cxnSpLocks/>
            <a:stCxn id="55" idx="3"/>
            <a:endCxn id="98" idx="1"/>
          </p:cNvCxnSpPr>
          <p:nvPr/>
        </p:nvCxnSpPr>
        <p:spPr>
          <a:xfrm flipV="1">
            <a:off x="9341642" y="3659624"/>
            <a:ext cx="339731" cy="1179606"/>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24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a:t>
            </a:r>
            <a:r>
              <a:rPr lang="de-CH" sz="1800" cap="none" dirty="0" err="1"/>
              <a:t>addRedundancy</a:t>
            </a:r>
            <a:r>
              <a:rPr lang="de-CH" sz="1800" dirty="0"/>
              <a:t> </a:t>
            </a:r>
            <a:r>
              <a:rPr lang="de-CH" sz="1800" dirty="0" err="1"/>
              <a:t>operation</a:t>
            </a:r>
            <a:r>
              <a:rPr lang="de-CH" sz="1800" dirty="0"/>
              <a:t> (1)</a:t>
            </a:r>
            <a:endParaRPr lang="en-US" dirty="0"/>
          </a:p>
        </p:txBody>
      </p:sp>
      <mc:AlternateContent xmlns:mc="http://schemas.openxmlformats.org/markup-compatibility/2006" xmlns:a14="http://schemas.microsoft.com/office/drawing/2010/main">
        <mc:Choice Requires="a14">
          <p:sp>
            <p:nvSpPr>
              <p:cNvPr id="8" name="Inhaltsplatzhalter 7">
                <a:extLst>
                  <a:ext uri="{FF2B5EF4-FFF2-40B4-BE49-F238E27FC236}">
                    <a16:creationId xmlns:a16="http://schemas.microsoft.com/office/drawing/2014/main" id="{EF0438BE-246A-487A-9239-621D0E6B486D}"/>
                  </a:ext>
                </a:extLst>
              </p:cNvPr>
              <p:cNvSpPr>
                <a:spLocks noGrp="1"/>
              </p:cNvSpPr>
              <p:nvPr>
                <p:ph idx="1"/>
              </p:nvPr>
            </p:nvSpPr>
            <p:spPr>
              <a:xfrm>
                <a:off x="684212" y="685800"/>
                <a:ext cx="5670406"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fontScale="85000" lnSpcReduction="20000"/>
              </a:bodyPr>
              <a:lstStyle/>
              <a:p>
                <a:r>
                  <a:rPr lang="de-DE" dirty="0">
                    <a:solidFill>
                      <a:schemeClr val="tx1"/>
                    </a:solidFill>
                  </a:rPr>
                  <a:t>The </a:t>
                </a:r>
                <a:r>
                  <a:rPr lang="de-DE" dirty="0" err="1">
                    <a:solidFill>
                      <a:schemeClr val="tx1"/>
                    </a:solidFill>
                  </a:rPr>
                  <a:t>primary</a:t>
                </a:r>
                <a:r>
                  <a:rPr lang="de-DE" dirty="0">
                    <a:solidFill>
                      <a:schemeClr val="tx1"/>
                    </a:solidFill>
                  </a:rPr>
                  <a:t> </a:t>
                </a:r>
                <a:r>
                  <a:rPr lang="de-DE" dirty="0" err="1">
                    <a:solidFill>
                      <a:schemeClr val="tx1"/>
                    </a:solidFill>
                  </a:rPr>
                  <a:t>purpose</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this</a:t>
                </a:r>
                <a:r>
                  <a:rPr lang="de-DE" dirty="0">
                    <a:solidFill>
                      <a:schemeClr val="tx1"/>
                    </a:solidFill>
                  </a:rPr>
                  <a:t> </a:t>
                </a:r>
                <a:r>
                  <a:rPr lang="de-DE" dirty="0" err="1">
                    <a:solidFill>
                      <a:schemeClr val="tx1"/>
                    </a:solidFill>
                  </a:rPr>
                  <a:t>operation</a:t>
                </a:r>
                <a:r>
                  <a:rPr lang="de-DE" dirty="0">
                    <a:solidFill>
                      <a:schemeClr val="tx1"/>
                    </a:solidFill>
                  </a:rPr>
                  <a:t> </a:t>
                </a:r>
                <a:r>
                  <a:rPr lang="de-DE" dirty="0" err="1">
                    <a:solidFill>
                      <a:schemeClr val="tx1"/>
                    </a:solidFill>
                  </a:rPr>
                  <a:t>is</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add</a:t>
                </a:r>
                <a:r>
                  <a:rPr lang="de-DE" dirty="0">
                    <a:solidFill>
                      <a:schemeClr val="tx1"/>
                    </a:solidFill>
                  </a:rPr>
                  <a:t> </a:t>
                </a:r>
                <a:r>
                  <a:rPr lang="de-DE" dirty="0" err="1">
                    <a:solidFill>
                      <a:schemeClr val="tx1"/>
                    </a:solidFill>
                  </a:rPr>
                  <a:t>size</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data</a:t>
                </a:r>
                <a:r>
                  <a:rPr lang="de-DE" dirty="0">
                    <a:solidFill>
                      <a:schemeClr val="tx1"/>
                    </a:solidFill>
                  </a:rPr>
                  <a:t> </a:t>
                </a:r>
                <a:r>
                  <a:rPr lang="de-DE" dirty="0" err="1">
                    <a:solidFill>
                      <a:schemeClr val="tx1"/>
                    </a:solidFill>
                  </a:rPr>
                  <a:t>without</a:t>
                </a:r>
                <a:r>
                  <a:rPr lang="de-DE" dirty="0">
                    <a:solidFill>
                      <a:schemeClr val="tx1"/>
                    </a:solidFill>
                  </a:rPr>
                  <a:t> </a:t>
                </a:r>
                <a:r>
                  <a:rPr lang="de-DE" dirty="0" err="1">
                    <a:solidFill>
                      <a:schemeClr val="tx1"/>
                    </a:solidFill>
                  </a:rPr>
                  <a:t>leaking</a:t>
                </a:r>
                <a:r>
                  <a:rPr lang="de-DE" dirty="0">
                    <a:solidFill>
                      <a:schemeClr val="tx1"/>
                    </a:solidFill>
                  </a:rPr>
                  <a:t> </a:t>
                </a:r>
                <a:r>
                  <a:rPr lang="de-DE" dirty="0" err="1">
                    <a:solidFill>
                      <a:schemeClr val="tx1"/>
                    </a:solidFill>
                  </a:rPr>
                  <a:t>who</a:t>
                </a:r>
                <a:r>
                  <a:rPr lang="de-DE" dirty="0">
                    <a:solidFill>
                      <a:schemeClr val="tx1"/>
                    </a:solidFill>
                  </a:rPr>
                  <a:t> </a:t>
                </a:r>
                <a:r>
                  <a:rPr lang="de-DE" dirty="0" err="1">
                    <a:solidFill>
                      <a:schemeClr val="tx1"/>
                    </a:solidFill>
                  </a:rPr>
                  <a:t>is</a:t>
                </a:r>
                <a:r>
                  <a:rPr lang="de-DE" dirty="0">
                    <a:solidFill>
                      <a:schemeClr val="tx1"/>
                    </a:solidFill>
                  </a:rPr>
                  <a:t> </a:t>
                </a:r>
                <a:r>
                  <a:rPr lang="de-DE" dirty="0" err="1">
                    <a:solidFill>
                      <a:schemeClr val="tx1"/>
                    </a:solidFill>
                  </a:rPr>
                  <a:t>getting</a:t>
                </a:r>
                <a:r>
                  <a:rPr lang="de-DE" dirty="0">
                    <a:solidFill>
                      <a:schemeClr val="tx1"/>
                    </a:solidFill>
                  </a:rPr>
                  <a:t> </a:t>
                </a:r>
                <a:r>
                  <a:rPr lang="de-DE" dirty="0" err="1">
                    <a:solidFill>
                      <a:schemeClr val="tx1"/>
                    </a:solidFill>
                  </a:rPr>
                  <a:t>decoy</a:t>
                </a:r>
                <a:r>
                  <a:rPr lang="de-DE" dirty="0">
                    <a:solidFill>
                      <a:schemeClr val="tx1"/>
                    </a:solidFill>
                  </a:rPr>
                  <a:t> and </a:t>
                </a:r>
                <a:r>
                  <a:rPr lang="de-DE" dirty="0" err="1">
                    <a:solidFill>
                      <a:schemeClr val="tx1"/>
                    </a:solidFill>
                  </a:rPr>
                  <a:t>who</a:t>
                </a:r>
                <a:r>
                  <a:rPr lang="de-DE" dirty="0">
                    <a:solidFill>
                      <a:schemeClr val="tx1"/>
                    </a:solidFill>
                  </a:rPr>
                  <a:t> </a:t>
                </a:r>
                <a:r>
                  <a:rPr lang="de-DE" dirty="0" err="1">
                    <a:solidFill>
                      <a:schemeClr val="tx1"/>
                    </a:solidFill>
                  </a:rPr>
                  <a:t>is</a:t>
                </a:r>
                <a:r>
                  <a:rPr lang="de-DE" dirty="0">
                    <a:solidFill>
                      <a:schemeClr val="tx1"/>
                    </a:solidFill>
                  </a:rPr>
                  <a:t> </a:t>
                </a:r>
                <a:r>
                  <a:rPr lang="de-DE" dirty="0" err="1">
                    <a:solidFill>
                      <a:schemeClr val="tx1"/>
                    </a:solidFill>
                  </a:rPr>
                  <a:t>getting</a:t>
                </a:r>
                <a:r>
                  <a:rPr lang="de-DE" dirty="0">
                    <a:solidFill>
                      <a:schemeClr val="tx1"/>
                    </a:solidFill>
                  </a:rPr>
                  <a:t> </a:t>
                </a:r>
                <a:r>
                  <a:rPr lang="de-DE" dirty="0" err="1">
                    <a:solidFill>
                      <a:schemeClr val="tx1"/>
                    </a:solidFill>
                  </a:rPr>
                  <a:t>message</a:t>
                </a:r>
                <a:r>
                  <a:rPr lang="de-DE" dirty="0">
                    <a:solidFill>
                      <a:schemeClr val="tx1"/>
                    </a:solidFill>
                  </a:rPr>
                  <a:t> </a:t>
                </a:r>
                <a:r>
                  <a:rPr lang="de-DE" dirty="0" err="1">
                    <a:solidFill>
                      <a:schemeClr val="tx1"/>
                    </a:solidFill>
                  </a:rPr>
                  <a:t>traffic</a:t>
                </a:r>
                <a:r>
                  <a:rPr lang="de-DE" dirty="0">
                    <a:solidFill>
                      <a:schemeClr val="tx1"/>
                    </a:solidFill>
                  </a:rPr>
                  <a:t>!</a:t>
                </a:r>
              </a:p>
              <a:p>
                <a:r>
                  <a:rPr lang="de-DE" dirty="0">
                    <a:solidFill>
                      <a:schemeClr val="tx1"/>
                    </a:solidFill>
                  </a:rPr>
                  <a:t>As a </a:t>
                </a:r>
                <a:r>
                  <a:rPr lang="de-DE" dirty="0" err="1">
                    <a:solidFill>
                      <a:schemeClr val="tx1"/>
                    </a:solidFill>
                  </a:rPr>
                  <a:t>side</a:t>
                </a:r>
                <a:r>
                  <a:rPr lang="de-DE" dirty="0">
                    <a:solidFill>
                      <a:schemeClr val="tx1"/>
                    </a:solidFill>
                  </a:rPr>
                  <a:t> </a:t>
                </a:r>
                <a:r>
                  <a:rPr lang="de-DE" dirty="0" err="1">
                    <a:solidFill>
                      <a:schemeClr val="tx1"/>
                    </a:solidFill>
                  </a:rPr>
                  <a:t>effect</a:t>
                </a:r>
                <a:r>
                  <a:rPr lang="de-DE" dirty="0">
                    <a:solidFill>
                      <a:schemeClr val="tx1"/>
                    </a:solidFill>
                  </a:rPr>
                  <a:t>, </a:t>
                </a:r>
                <a:r>
                  <a:rPr lang="de-DE" dirty="0" err="1">
                    <a:solidFill>
                      <a:schemeClr val="tx1"/>
                    </a:solidFill>
                  </a:rPr>
                  <a:t>we</a:t>
                </a:r>
                <a:r>
                  <a:rPr lang="de-DE" dirty="0">
                    <a:solidFill>
                      <a:schemeClr val="tx1"/>
                    </a:solidFill>
                  </a:rPr>
                  <a:t> </a:t>
                </a:r>
                <a:r>
                  <a:rPr lang="de-DE" dirty="0" err="1">
                    <a:solidFill>
                      <a:schemeClr val="tx1"/>
                    </a:solidFill>
                  </a:rPr>
                  <a:t>may</a:t>
                </a:r>
                <a:r>
                  <a:rPr lang="de-DE" dirty="0">
                    <a:solidFill>
                      <a:schemeClr val="tx1"/>
                    </a:solidFill>
                  </a:rPr>
                  <a:t> </a:t>
                </a:r>
                <a:r>
                  <a:rPr lang="de-DE" dirty="0" err="1">
                    <a:solidFill>
                      <a:schemeClr val="tx1"/>
                    </a:solidFill>
                  </a:rPr>
                  <a:t>realize</a:t>
                </a:r>
                <a:r>
                  <a:rPr lang="de-DE" dirty="0">
                    <a:solidFill>
                      <a:schemeClr val="tx1"/>
                    </a:solidFill>
                  </a:rPr>
                  <a:t> redundant </a:t>
                </a:r>
                <a:r>
                  <a:rPr lang="de-DE" dirty="0" err="1">
                    <a:solidFill>
                      <a:schemeClr val="tx1"/>
                    </a:solidFill>
                  </a:rPr>
                  <a:t>paths</a:t>
                </a:r>
                <a:r>
                  <a:rPr lang="de-DE" dirty="0">
                    <a:solidFill>
                      <a:schemeClr val="tx1"/>
                    </a:solidFill>
                  </a:rPr>
                  <a:t> </a:t>
                </a:r>
                <a:r>
                  <a:rPr lang="de-DE" dirty="0" err="1">
                    <a:solidFill>
                      <a:schemeClr val="tx1"/>
                    </a:solidFill>
                  </a:rPr>
                  <a:t>only</a:t>
                </a:r>
                <a:r>
                  <a:rPr lang="de-DE" dirty="0">
                    <a:solidFill>
                      <a:schemeClr val="tx1"/>
                    </a:solidFill>
                  </a:rPr>
                  <a:t> </a:t>
                </a:r>
                <a:r>
                  <a:rPr lang="de-DE" dirty="0" err="1">
                    <a:solidFill>
                      <a:schemeClr val="tx1"/>
                    </a:solidFill>
                  </a:rPr>
                  <a:t>containing</a:t>
                </a:r>
                <a:r>
                  <a:rPr lang="de-DE" dirty="0">
                    <a:solidFill>
                      <a:schemeClr val="tx1"/>
                    </a:solidFill>
                  </a:rPr>
                  <a:t> partial </a:t>
                </a:r>
                <a:r>
                  <a:rPr lang="de-DE" dirty="0" err="1">
                    <a:solidFill>
                      <a:schemeClr val="tx1"/>
                    </a:solidFill>
                  </a:rPr>
                  <a:t>message</a:t>
                </a:r>
                <a:r>
                  <a:rPr lang="de-DE" dirty="0">
                    <a:solidFill>
                      <a:schemeClr val="tx1"/>
                    </a:solidFill>
                  </a:rPr>
                  <a:t> </a:t>
                </a:r>
                <a:r>
                  <a:rPr lang="de-DE" dirty="0" err="1">
                    <a:solidFill>
                      <a:schemeClr val="tx1"/>
                    </a:solidFill>
                  </a:rPr>
                  <a:t>content</a:t>
                </a:r>
                <a:r>
                  <a:rPr lang="de-DE" dirty="0">
                    <a:solidFill>
                      <a:schemeClr val="tx1"/>
                    </a:solidFill>
                  </a:rPr>
                  <a:t>.</a:t>
                </a:r>
              </a:p>
              <a:p>
                <a:r>
                  <a:rPr lang="de-DE" dirty="0" err="1">
                    <a:solidFill>
                      <a:schemeClr val="tx1"/>
                    </a:solidFill>
                  </a:rPr>
                  <a:t>We</a:t>
                </a:r>
                <a:r>
                  <a:rPr lang="de-DE" dirty="0">
                    <a:solidFill>
                      <a:schemeClr val="tx1"/>
                    </a:solidFill>
                  </a:rPr>
                  <a:t> carry </a:t>
                </a:r>
                <a:r>
                  <a:rPr lang="de-DE" dirty="0" err="1">
                    <a:solidFill>
                      <a:schemeClr val="tx1"/>
                    </a:solidFill>
                  </a:rPr>
                  <a:t>addRedundancy</a:t>
                </a:r>
                <a:r>
                  <a:rPr lang="de-DE" dirty="0">
                    <a:solidFill>
                      <a:schemeClr val="tx1"/>
                    </a:solidFill>
                  </a:rPr>
                  <a:t> out in </a:t>
                </a:r>
                <a:r>
                  <a:rPr lang="de-DE" dirty="0" err="1">
                    <a:solidFill>
                      <a:schemeClr val="tx1"/>
                    </a:solidFill>
                  </a:rPr>
                  <a:t>three</a:t>
                </a:r>
                <a:r>
                  <a:rPr lang="de-DE" dirty="0">
                    <a:solidFill>
                      <a:schemeClr val="tx1"/>
                    </a:solidFill>
                  </a:rPr>
                  <a:t> </a:t>
                </a:r>
                <a:r>
                  <a:rPr lang="de-DE" dirty="0" err="1">
                    <a:solidFill>
                      <a:schemeClr val="tx1"/>
                    </a:solidFill>
                  </a:rPr>
                  <a:t>steps</a:t>
                </a:r>
                <a:r>
                  <a:rPr lang="de-DE" dirty="0">
                    <a:solidFill>
                      <a:schemeClr val="tx1"/>
                    </a:solidFill>
                  </a:rPr>
                  <a:t>:</a:t>
                </a:r>
              </a:p>
              <a:p>
                <a:pPr lvl="1"/>
                <a:r>
                  <a:rPr lang="de-DE" dirty="0">
                    <a:solidFill>
                      <a:schemeClr val="tx1"/>
                    </a:solidFill>
                  </a:rPr>
                  <a:t>Pad </a:t>
                </a:r>
                <a:r>
                  <a:rPr lang="de-DE" dirty="0" err="1">
                    <a:solidFill>
                      <a:schemeClr val="tx1"/>
                    </a:solidFill>
                  </a:rPr>
                  <a:t>data</a:t>
                </a:r>
                <a:r>
                  <a:rPr lang="de-DE" dirty="0">
                    <a:solidFill>
                      <a:schemeClr val="tx1"/>
                    </a:solidFill>
                  </a:rPr>
                  <a:t> and </a:t>
                </a:r>
                <a:r>
                  <a:rPr lang="de-DE" dirty="0" err="1">
                    <a:solidFill>
                      <a:schemeClr val="tx1"/>
                    </a:solidFill>
                  </a:rPr>
                  <a:t>split</a:t>
                </a:r>
                <a:r>
                  <a:rPr lang="de-DE" dirty="0">
                    <a:solidFill>
                      <a:schemeClr val="tx1"/>
                    </a:solidFill>
                  </a:rPr>
                  <a:t> </a:t>
                </a:r>
                <a:r>
                  <a:rPr lang="de-DE" dirty="0" err="1">
                    <a:solidFill>
                      <a:schemeClr val="tx1"/>
                    </a:solidFill>
                  </a:rPr>
                  <a:t>it</a:t>
                </a:r>
                <a:r>
                  <a:rPr lang="de-DE" dirty="0">
                    <a:solidFill>
                      <a:schemeClr val="tx1"/>
                    </a:solidFill>
                  </a:rPr>
                  <a:t> </a:t>
                </a:r>
                <a:r>
                  <a:rPr lang="de-DE" dirty="0" err="1">
                    <a:solidFill>
                      <a:schemeClr val="tx1"/>
                    </a:solidFill>
                  </a:rPr>
                  <a:t>into</a:t>
                </a:r>
                <a:r>
                  <a:rPr lang="de-DE" dirty="0">
                    <a:solidFill>
                      <a:schemeClr val="tx1"/>
                    </a:solidFill>
                  </a:rPr>
                  <a:t> </a:t>
                </a:r>
                <a:r>
                  <a:rPr lang="de-DE" dirty="0" err="1">
                    <a:solidFill>
                      <a:schemeClr val="tx1"/>
                    </a:solidFill>
                  </a:rPr>
                  <a:t>vectors</a:t>
                </a:r>
                <a:r>
                  <a:rPr lang="de-DE" dirty="0">
                    <a:solidFill>
                      <a:schemeClr val="tx1"/>
                    </a:solidFill>
                  </a:rPr>
                  <a:t> </a:t>
                </a:r>
                <a:br>
                  <a:rPr lang="de-DE" dirty="0">
                    <a:solidFill>
                      <a:schemeClr val="tx1"/>
                    </a:solidFill>
                  </a:rPr>
                </a:br>
                <a:r>
                  <a:rPr lang="de-DE" dirty="0">
                    <a:solidFill>
                      <a:schemeClr val="tx1"/>
                    </a:solidFill>
                    <a:sym typeface="Wingdings" panose="05000000000000000000" pitchFamily="2" charset="2"/>
                  </a:rPr>
                  <a:t> </a:t>
                </a:r>
                <a14:m>
                  <m:oMath xmlns:m="http://schemas.openxmlformats.org/officeDocument/2006/math">
                    <m:d>
                      <m:dPr>
                        <m:begChr m:val="⟨"/>
                        <m:endChr m:val="⟩"/>
                        <m:ctrlPr>
                          <a:rPr lang="de-DE" i="1" smtClean="0">
                            <a:solidFill>
                              <a:schemeClr val="tx1"/>
                            </a:solidFill>
                            <a:latin typeface="Cambria Math" panose="02040503050406030204" pitchFamily="18" charset="0"/>
                            <a:sym typeface="Wingdings" panose="05000000000000000000" pitchFamily="2" charset="2"/>
                          </a:rPr>
                        </m:ctrlPr>
                      </m:dPr>
                      <m:e>
                        <m:sSub>
                          <m:sSubPr>
                            <m:ctrlPr>
                              <a:rPr lang="de-DE" b="0" i="1" smtClean="0">
                                <a:solidFill>
                                  <a:schemeClr val="tx1"/>
                                </a:solidFill>
                                <a:latin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sym typeface="Wingdings" panose="05000000000000000000" pitchFamily="2" charset="2"/>
                              </a:rPr>
                              <m:t>𝐵</m:t>
                            </m:r>
                          </m:e>
                          <m:sub>
                            <m:r>
                              <a:rPr lang="de-DE" b="0" i="1" smtClean="0">
                                <a:solidFill>
                                  <a:schemeClr val="tx1"/>
                                </a:solidFill>
                                <a:latin typeface="Cambria Math" panose="02040503050406030204" pitchFamily="18" charset="0"/>
                                <a:sym typeface="Wingdings" panose="05000000000000000000" pitchFamily="2" charset="2"/>
                              </a:rPr>
                              <m:t>1</m:t>
                            </m:r>
                          </m:sub>
                        </m:sSub>
                        <m:r>
                          <a:rPr lang="de-DE" b="0" i="1" smtClean="0">
                            <a:solidFill>
                              <a:schemeClr val="tx1"/>
                            </a:solidFill>
                            <a:latin typeface="Cambria Math" panose="02040503050406030204" pitchFamily="18" charset="0"/>
                            <a:sym typeface="Wingdings" panose="05000000000000000000" pitchFamily="2" charset="2"/>
                          </a:rPr>
                          <m:t>, </m:t>
                        </m:r>
                        <m:sSub>
                          <m:sSubPr>
                            <m:ctrlPr>
                              <a:rPr lang="de-DE" b="0" i="1" smtClean="0">
                                <a:solidFill>
                                  <a:schemeClr val="tx1"/>
                                </a:solidFill>
                                <a:latin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sym typeface="Wingdings" panose="05000000000000000000" pitchFamily="2" charset="2"/>
                              </a:rPr>
                              <m:t>𝐵</m:t>
                            </m:r>
                          </m:e>
                          <m:sub>
                            <m:r>
                              <a:rPr lang="de-DE" b="0" i="1" smtClean="0">
                                <a:solidFill>
                                  <a:schemeClr val="tx1"/>
                                </a:solidFill>
                                <a:latin typeface="Cambria Math" panose="02040503050406030204" pitchFamily="18" charset="0"/>
                                <a:sym typeface="Wingdings" panose="05000000000000000000" pitchFamily="2" charset="2"/>
                              </a:rPr>
                              <m:t>2</m:t>
                            </m:r>
                          </m:sub>
                        </m:sSub>
                        <m:r>
                          <a:rPr lang="de-DE" b="0" i="1" smtClean="0">
                            <a:solidFill>
                              <a:schemeClr val="tx1"/>
                            </a:solidFill>
                            <a:latin typeface="Cambria Math" panose="02040503050406030204" pitchFamily="18" charset="0"/>
                            <a:sym typeface="Wingdings" panose="05000000000000000000" pitchFamily="2" charset="2"/>
                          </a:rPr>
                          <m:t>, </m:t>
                        </m:r>
                        <m:r>
                          <a:rPr lang="de-DE"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sSub>
                          <m:sSubPr>
                            <m:ctrlPr>
                              <a:rPr lang="de-DE"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𝐵</m:t>
                            </m:r>
                          </m:e>
                          <m:sub>
                            <m:r>
                              <a:rPr lang="de-DE"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𝑛</m:t>
                            </m:r>
                            <m:r>
                              <a:rPr lang="de-DE"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m:t>
                            </m:r>
                            <m:r>
                              <a:rPr lang="de-DE"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𝑚</m:t>
                            </m:r>
                          </m:sub>
                        </m:sSub>
                      </m:e>
                    </m:d>
                  </m:oMath>
                </a14:m>
                <a:endParaRPr lang="de-DE" dirty="0">
                  <a:solidFill>
                    <a:schemeClr val="tx1"/>
                  </a:solidFill>
                </a:endParaRPr>
              </a:p>
              <a:p>
                <a:pPr lvl="1"/>
                <a:r>
                  <a:rPr lang="de-DE" dirty="0" err="1">
                    <a:solidFill>
                      <a:schemeClr val="tx1"/>
                    </a:solidFill>
                  </a:rPr>
                  <a:t>Apply</a:t>
                </a:r>
                <a:r>
                  <a:rPr lang="de-DE" dirty="0">
                    <a:solidFill>
                      <a:schemeClr val="tx1"/>
                    </a:solidFill>
                  </a:rPr>
                  <a:t> Reed-Solomon </a:t>
                </a:r>
                <a:r>
                  <a:rPr lang="de-DE" dirty="0" err="1">
                    <a:solidFill>
                      <a:schemeClr val="tx1"/>
                    </a:solidFill>
                  </a:rPr>
                  <a:t>to</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data</a:t>
                </a:r>
                <a:r>
                  <a:rPr lang="de-DE" dirty="0">
                    <a:solidFill>
                      <a:schemeClr val="tx1"/>
                    </a:solidFill>
                  </a:rPr>
                  <a:t> </a:t>
                </a:r>
                <a:r>
                  <a:rPr lang="de-DE" dirty="0" err="1">
                    <a:solidFill>
                      <a:schemeClr val="tx1"/>
                    </a:solidFill>
                  </a:rPr>
                  <a:t>vectors</a:t>
                </a:r>
                <a:r>
                  <a:rPr lang="de-DE" dirty="0">
                    <a:solidFill>
                      <a:schemeClr val="tx1"/>
                    </a:solidFill>
                  </a:rPr>
                  <a:t> (</a:t>
                </a:r>
                <a:r>
                  <a:rPr lang="de-DE" dirty="0" err="1">
                    <a:solidFill>
                      <a:schemeClr val="tx1"/>
                    </a:solidFill>
                  </a:rPr>
                  <a:t>allowing</a:t>
                </a:r>
                <a:r>
                  <a:rPr lang="de-DE" dirty="0">
                    <a:solidFill>
                      <a:schemeClr val="tx1"/>
                    </a:solidFill>
                  </a:rPr>
                  <a:t> </a:t>
                </a:r>
                <a:r>
                  <a:rPr lang="de-DE" dirty="0" err="1">
                    <a:solidFill>
                      <a:schemeClr val="tx1"/>
                    </a:solidFill>
                  </a:rPr>
                  <a:t>up</a:t>
                </a:r>
                <a:r>
                  <a:rPr lang="de-DE" dirty="0">
                    <a:solidFill>
                      <a:schemeClr val="tx1"/>
                    </a:solidFill>
                  </a:rPr>
                  <a:t> </a:t>
                </a:r>
                <a:r>
                  <a:rPr lang="de-DE" dirty="0" err="1">
                    <a:solidFill>
                      <a:schemeClr val="tx1"/>
                    </a:solidFill>
                  </a:rPr>
                  <a:t>to</a:t>
                </a:r>
                <a:r>
                  <a:rPr lang="de-DE" dirty="0">
                    <a:solidFill>
                      <a:schemeClr val="tx1"/>
                    </a:solidFill>
                  </a:rPr>
                  <a:t> </a:t>
                </a:r>
                <a:r>
                  <a:rPr lang="de-DE" i="1" dirty="0">
                    <a:solidFill>
                      <a:schemeClr val="tx1"/>
                    </a:solidFill>
                  </a:rPr>
                  <a:t>m</a:t>
                </a:r>
                <a:r>
                  <a:rPr lang="de-DE" dirty="0">
                    <a:solidFill>
                      <a:schemeClr val="tx1"/>
                    </a:solidFill>
                  </a:rPr>
                  <a:t> out </a:t>
                </a:r>
                <a:r>
                  <a:rPr lang="de-DE" dirty="0" err="1">
                    <a:solidFill>
                      <a:schemeClr val="tx1"/>
                    </a:solidFill>
                  </a:rPr>
                  <a:t>of</a:t>
                </a:r>
                <a:r>
                  <a:rPr lang="de-DE" dirty="0">
                    <a:solidFill>
                      <a:schemeClr val="tx1"/>
                    </a:solidFill>
                  </a:rPr>
                  <a:t> </a:t>
                </a:r>
                <a:r>
                  <a:rPr lang="de-DE" i="1" dirty="0">
                    <a:solidFill>
                      <a:schemeClr val="tx1"/>
                    </a:solidFill>
                  </a:rPr>
                  <a:t>n</a:t>
                </a:r>
                <a:r>
                  <a:rPr lang="de-DE" dirty="0">
                    <a:solidFill>
                      <a:schemeClr val="tx1"/>
                    </a:solidFill>
                  </a:rPr>
                  <a:t> </a:t>
                </a:r>
                <a:r>
                  <a:rPr lang="de-DE" dirty="0" err="1">
                    <a:solidFill>
                      <a:schemeClr val="tx1"/>
                    </a:solidFill>
                  </a:rPr>
                  <a:t>vectors</a:t>
                </a:r>
                <a:r>
                  <a:rPr lang="de-DE" dirty="0">
                    <a:solidFill>
                      <a:schemeClr val="tx1"/>
                    </a:solidFill>
                  </a:rPr>
                  <a:t> </a:t>
                </a:r>
                <a:r>
                  <a:rPr lang="de-DE" dirty="0" err="1">
                    <a:solidFill>
                      <a:schemeClr val="tx1"/>
                    </a:solidFill>
                  </a:rPr>
                  <a:t>to</a:t>
                </a:r>
                <a:r>
                  <a:rPr lang="de-DE" dirty="0">
                    <a:solidFill>
                      <a:schemeClr val="tx1"/>
                    </a:solidFill>
                  </a:rPr>
                  <a:t> fail) </a:t>
                </a:r>
                <a:r>
                  <a:rPr lang="de-DE" dirty="0">
                    <a:solidFill>
                      <a:schemeClr val="tx1"/>
                    </a:solidFill>
                    <a:sym typeface="Wingdings" panose="05000000000000000000" pitchFamily="2" charset="2"/>
                  </a:rPr>
                  <a:t></a:t>
                </a:r>
                <a14:m>
                  <m:oMath xmlns:m="http://schemas.openxmlformats.org/officeDocument/2006/math">
                    <m:d>
                      <m:dPr>
                        <m:begChr m:val="⟨"/>
                        <m:endChr m:val="⟩"/>
                        <m:ctrlPr>
                          <a:rPr lang="de-DE" b="0" i="1" smtClean="0">
                            <a:solidFill>
                              <a:schemeClr val="tx1"/>
                            </a:solidFill>
                            <a:latin typeface="Cambria Math" panose="02040503050406030204" pitchFamily="18" charset="0"/>
                            <a:sym typeface="Wingdings" panose="05000000000000000000" pitchFamily="2" charset="2"/>
                          </a:rPr>
                        </m:ctrlPr>
                      </m:dPr>
                      <m:e>
                        <m:sSub>
                          <m:sSubPr>
                            <m:ctrlPr>
                              <a:rPr lang="de-DE" i="1">
                                <a:solidFill>
                                  <a:schemeClr val="tx1"/>
                                </a:solidFill>
                                <a:latin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sym typeface="Wingdings" panose="05000000000000000000" pitchFamily="2" charset="2"/>
                              </a:rPr>
                              <m:t>𝐶</m:t>
                            </m:r>
                          </m:e>
                          <m:sub>
                            <m:r>
                              <a:rPr lang="de-DE" i="1">
                                <a:solidFill>
                                  <a:schemeClr val="tx1"/>
                                </a:solidFill>
                                <a:latin typeface="Cambria Math" panose="02040503050406030204" pitchFamily="18" charset="0"/>
                                <a:sym typeface="Wingdings" panose="05000000000000000000" pitchFamily="2" charset="2"/>
                              </a:rPr>
                              <m:t>1</m:t>
                            </m:r>
                          </m:sub>
                        </m:sSub>
                        <m:r>
                          <a:rPr lang="de-DE" i="1">
                            <a:solidFill>
                              <a:schemeClr val="tx1"/>
                            </a:solidFill>
                            <a:latin typeface="Cambria Math" panose="02040503050406030204" pitchFamily="18" charset="0"/>
                            <a:sym typeface="Wingdings" panose="05000000000000000000" pitchFamily="2" charset="2"/>
                          </a:rPr>
                          <m:t>, </m:t>
                        </m:r>
                        <m:sSub>
                          <m:sSubPr>
                            <m:ctrlPr>
                              <a:rPr lang="de-DE" i="1">
                                <a:solidFill>
                                  <a:schemeClr val="tx1"/>
                                </a:solidFill>
                                <a:latin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sym typeface="Wingdings" panose="05000000000000000000" pitchFamily="2" charset="2"/>
                              </a:rPr>
                              <m:t>𝐶</m:t>
                            </m:r>
                          </m:e>
                          <m:sub>
                            <m:r>
                              <a:rPr lang="de-DE" i="1">
                                <a:solidFill>
                                  <a:schemeClr val="tx1"/>
                                </a:solidFill>
                                <a:latin typeface="Cambria Math" panose="02040503050406030204" pitchFamily="18" charset="0"/>
                                <a:sym typeface="Wingdings" panose="05000000000000000000" pitchFamily="2" charset="2"/>
                              </a:rPr>
                              <m:t>2</m:t>
                            </m:r>
                          </m:sub>
                        </m:sSub>
                        <m:r>
                          <a:rPr lang="de-DE" i="1">
                            <a:solidFill>
                              <a:schemeClr val="tx1"/>
                            </a:solidFill>
                            <a:latin typeface="Cambria Math" panose="02040503050406030204" pitchFamily="18" charset="0"/>
                            <a:sym typeface="Wingdings" panose="05000000000000000000" pitchFamily="2" charset="2"/>
                          </a:rPr>
                          <m:t>, </m:t>
                        </m:r>
                        <m:r>
                          <a:rPr lang="de-DE" i="1">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sSub>
                          <m:sSubPr>
                            <m:ctrlPr>
                              <a:rPr lang="de-DE"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𝐶</m:t>
                            </m:r>
                          </m:e>
                          <m:sub>
                            <m:r>
                              <a:rPr lang="de-DE" i="1">
                                <a:solidFill>
                                  <a:schemeClr val="tx1"/>
                                </a:solidFill>
                                <a:latin typeface="Cambria Math" panose="02040503050406030204" pitchFamily="18" charset="0"/>
                                <a:ea typeface="Cambria Math" panose="02040503050406030204" pitchFamily="18" charset="0"/>
                                <a:sym typeface="Wingdings" panose="05000000000000000000" pitchFamily="2" charset="2"/>
                              </a:rPr>
                              <m:t>𝑛</m:t>
                            </m:r>
                          </m:sub>
                        </m:sSub>
                      </m:e>
                    </m:d>
                  </m:oMath>
                </a14:m>
                <a:endParaRPr lang="de-DE" dirty="0">
                  <a:solidFill>
                    <a:schemeClr val="tx1"/>
                  </a:solidFill>
                </a:endParaRPr>
              </a:p>
              <a:p>
                <a:pPr lvl="1"/>
                <a:r>
                  <a:rPr lang="de-DE" dirty="0" err="1">
                    <a:solidFill>
                      <a:schemeClr val="tx1"/>
                    </a:solidFill>
                  </a:rPr>
                  <a:t>Encrypt</a:t>
                </a:r>
                <a:r>
                  <a:rPr lang="de-DE" dirty="0">
                    <a:solidFill>
                      <a:schemeClr val="tx1"/>
                    </a:solidFill>
                  </a:rPr>
                  <a:t> all </a:t>
                </a:r>
                <a:r>
                  <a:rPr lang="de-DE" dirty="0" err="1">
                    <a:solidFill>
                      <a:schemeClr val="tx1"/>
                    </a:solidFill>
                  </a:rPr>
                  <a:t>resulting</a:t>
                </a:r>
                <a:r>
                  <a:rPr lang="de-DE" dirty="0">
                    <a:solidFill>
                      <a:schemeClr val="tx1"/>
                    </a:solidFill>
                  </a:rPr>
                  <a:t> </a:t>
                </a:r>
                <a:r>
                  <a:rPr lang="de-DE" dirty="0" err="1">
                    <a:solidFill>
                      <a:schemeClr val="tx1"/>
                    </a:solidFill>
                  </a:rPr>
                  <a:t>vectors</a:t>
                </a:r>
                <a:br>
                  <a:rPr lang="de-DE" dirty="0">
                    <a:solidFill>
                      <a:schemeClr val="tx1"/>
                    </a:solidFill>
                  </a:rPr>
                </a:br>
                <a:r>
                  <a:rPr lang="de-DE" dirty="0">
                    <a:solidFill>
                      <a:schemeClr val="tx1"/>
                    </a:solidFill>
                    <a:sym typeface="Wingdings" panose="05000000000000000000" pitchFamily="2" charset="2"/>
                  </a:rPr>
                  <a:t></a:t>
                </a:r>
                <a14:m>
                  <m:oMath xmlns:m="http://schemas.openxmlformats.org/officeDocument/2006/math">
                    <m:d>
                      <m:dPr>
                        <m:begChr m:val="⟨"/>
                        <m:endChr m:val="⟩"/>
                        <m:ctrlPr>
                          <a:rPr lang="de-DE" i="1">
                            <a:solidFill>
                              <a:schemeClr val="tx1"/>
                            </a:solidFill>
                            <a:latin typeface="Cambria Math" panose="02040503050406030204" pitchFamily="18" charset="0"/>
                            <a:sym typeface="Wingdings" panose="05000000000000000000" pitchFamily="2" charset="2"/>
                          </a:rPr>
                        </m:ctrlPr>
                      </m:dPr>
                      <m:e>
                        <m:sSub>
                          <m:sSubPr>
                            <m:ctrlPr>
                              <a:rPr lang="de-DE" i="1">
                                <a:solidFill>
                                  <a:schemeClr val="tx1"/>
                                </a:solidFill>
                                <a:latin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sym typeface="Wingdings" panose="05000000000000000000" pitchFamily="2" charset="2"/>
                              </a:rPr>
                              <m:t>𝑂</m:t>
                            </m:r>
                          </m:e>
                          <m:sub>
                            <m:r>
                              <a:rPr lang="de-DE" i="1">
                                <a:solidFill>
                                  <a:schemeClr val="tx1"/>
                                </a:solidFill>
                                <a:latin typeface="Cambria Math" panose="02040503050406030204" pitchFamily="18" charset="0"/>
                                <a:sym typeface="Wingdings" panose="05000000000000000000" pitchFamily="2" charset="2"/>
                              </a:rPr>
                              <m:t>1</m:t>
                            </m:r>
                          </m:sub>
                        </m:sSub>
                        <m:r>
                          <a:rPr lang="de-DE" i="1">
                            <a:solidFill>
                              <a:schemeClr val="tx1"/>
                            </a:solidFill>
                            <a:latin typeface="Cambria Math" panose="02040503050406030204" pitchFamily="18" charset="0"/>
                            <a:sym typeface="Wingdings" panose="05000000000000000000" pitchFamily="2" charset="2"/>
                          </a:rPr>
                          <m:t>, </m:t>
                        </m:r>
                        <m:sSub>
                          <m:sSubPr>
                            <m:ctrlPr>
                              <a:rPr lang="de-DE" i="1">
                                <a:solidFill>
                                  <a:schemeClr val="tx1"/>
                                </a:solidFill>
                                <a:latin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sym typeface="Wingdings" panose="05000000000000000000" pitchFamily="2" charset="2"/>
                              </a:rPr>
                              <m:t>𝑂</m:t>
                            </m:r>
                          </m:e>
                          <m:sub>
                            <m:r>
                              <a:rPr lang="de-DE" i="1">
                                <a:solidFill>
                                  <a:schemeClr val="tx1"/>
                                </a:solidFill>
                                <a:latin typeface="Cambria Math" panose="02040503050406030204" pitchFamily="18" charset="0"/>
                                <a:sym typeface="Wingdings" panose="05000000000000000000" pitchFamily="2" charset="2"/>
                              </a:rPr>
                              <m:t>2</m:t>
                            </m:r>
                          </m:sub>
                        </m:sSub>
                        <m:r>
                          <a:rPr lang="de-DE" i="1">
                            <a:solidFill>
                              <a:schemeClr val="tx1"/>
                            </a:solidFill>
                            <a:latin typeface="Cambria Math" panose="02040503050406030204" pitchFamily="18" charset="0"/>
                            <a:sym typeface="Wingdings" panose="05000000000000000000" pitchFamily="2" charset="2"/>
                          </a:rPr>
                          <m:t>, </m:t>
                        </m:r>
                        <m:r>
                          <a:rPr lang="de-DE" i="1">
                            <a:solidFill>
                              <a:schemeClr val="tx1"/>
                            </a:solidFill>
                            <a:latin typeface="Cambria Math" panose="02040503050406030204" pitchFamily="18" charset="0"/>
                            <a:ea typeface="Cambria Math" panose="02040503050406030204" pitchFamily="18" charset="0"/>
                            <a:sym typeface="Wingdings" panose="05000000000000000000" pitchFamily="2" charset="2"/>
                          </a:rPr>
                          <m:t>⋯, </m:t>
                        </m:r>
                        <m:sSub>
                          <m:sSubPr>
                            <m:ctrlPr>
                              <a:rPr lang="de-DE" i="1">
                                <a:solidFill>
                                  <a:schemeClr val="tx1"/>
                                </a:solidFill>
                                <a:latin typeface="Cambria Math" panose="02040503050406030204" pitchFamily="18" charset="0"/>
                                <a:ea typeface="Cambria Math" panose="02040503050406030204" pitchFamily="18" charset="0"/>
                                <a:sym typeface="Wingdings" panose="05000000000000000000" pitchFamily="2" charset="2"/>
                              </a:rPr>
                            </m:ctrlPr>
                          </m:sSubPr>
                          <m:e>
                            <m:r>
                              <a:rPr lang="de-DE" b="0" i="1" smtClean="0">
                                <a:solidFill>
                                  <a:schemeClr val="tx1"/>
                                </a:solidFill>
                                <a:latin typeface="Cambria Math" panose="02040503050406030204" pitchFamily="18" charset="0"/>
                                <a:ea typeface="Cambria Math" panose="02040503050406030204" pitchFamily="18" charset="0"/>
                                <a:sym typeface="Wingdings" panose="05000000000000000000" pitchFamily="2" charset="2"/>
                              </a:rPr>
                              <m:t>𝑂</m:t>
                            </m:r>
                          </m:e>
                          <m:sub>
                            <m:r>
                              <a:rPr lang="de-DE" i="1">
                                <a:solidFill>
                                  <a:schemeClr val="tx1"/>
                                </a:solidFill>
                                <a:latin typeface="Cambria Math" panose="02040503050406030204" pitchFamily="18" charset="0"/>
                                <a:ea typeface="Cambria Math" panose="02040503050406030204" pitchFamily="18" charset="0"/>
                                <a:sym typeface="Wingdings" panose="05000000000000000000" pitchFamily="2" charset="2"/>
                              </a:rPr>
                              <m:t>𝑛</m:t>
                            </m:r>
                          </m:sub>
                        </m:sSub>
                      </m:e>
                    </m:d>
                  </m:oMath>
                </a14:m>
                <a:endParaRPr lang="en-US" dirty="0">
                  <a:solidFill>
                    <a:schemeClr val="tx1"/>
                  </a:solidFill>
                </a:endParaRPr>
              </a:p>
              <a:p>
                <a:r>
                  <a:rPr lang="en-US" dirty="0">
                    <a:solidFill>
                      <a:schemeClr val="tx1"/>
                    </a:solidFill>
                  </a:rPr>
                  <a:t>This operation creates </a:t>
                </a:r>
                <a:r>
                  <a:rPr lang="en-US" i="1" dirty="0">
                    <a:solidFill>
                      <a:schemeClr val="tx1"/>
                    </a:solidFill>
                  </a:rPr>
                  <a:t>n</a:t>
                </a:r>
                <a:r>
                  <a:rPr lang="en-US" dirty="0">
                    <a:solidFill>
                      <a:schemeClr val="tx1"/>
                    </a:solidFill>
                  </a:rPr>
                  <a:t> blocks. </a:t>
                </a:r>
                <a:r>
                  <a:rPr lang="en-US" i="1" dirty="0">
                    <a:solidFill>
                      <a:schemeClr val="tx1"/>
                    </a:solidFill>
                  </a:rPr>
                  <a:t>n-m</a:t>
                </a:r>
                <a:r>
                  <a:rPr lang="en-US" dirty="0">
                    <a:solidFill>
                      <a:schemeClr val="tx1"/>
                    </a:solidFill>
                  </a:rPr>
                  <a:t> blocks are required to reverse the operation.</a:t>
                </a:r>
              </a:p>
            </p:txBody>
          </p:sp>
        </mc:Choice>
        <mc:Fallback xmlns="">
          <p:sp>
            <p:nvSpPr>
              <p:cNvPr id="8" name="Inhaltsplatzhalter 7">
                <a:extLst>
                  <a:ext uri="{FF2B5EF4-FFF2-40B4-BE49-F238E27FC236}">
                    <a16:creationId xmlns:a16="http://schemas.microsoft.com/office/drawing/2014/main" id="{EF0438BE-246A-487A-9239-621D0E6B486D}"/>
                  </a:ext>
                </a:extLst>
              </p:cNvPr>
              <p:cNvSpPr>
                <a:spLocks noGrp="1" noRot="1" noChangeAspect="1" noMove="1" noResize="1" noEditPoints="1" noAdjustHandles="1" noChangeArrowheads="1" noChangeShapeType="1" noTextEdit="1"/>
              </p:cNvSpPr>
              <p:nvPr>
                <p:ph idx="1"/>
              </p:nvPr>
            </p:nvSpPr>
            <p:spPr>
              <a:xfrm>
                <a:off x="684212" y="685800"/>
                <a:ext cx="5670406" cy="3615267"/>
              </a:xfrm>
              <a:blipFill>
                <a:blip r:embed="rId4"/>
                <a:stretch>
                  <a:fillRect/>
                </a:stretch>
              </a:blipFill>
              <a:ln>
                <a:solidFill>
                  <a:schemeClr val="bg1"/>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3" name="Grafik 2">
            <a:extLst>
              <a:ext uri="{FF2B5EF4-FFF2-40B4-BE49-F238E27FC236}">
                <a16:creationId xmlns:a16="http://schemas.microsoft.com/office/drawing/2014/main" id="{321893AC-9477-4FE8-90A9-E942D6E42B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9971" y="466562"/>
            <a:ext cx="4827663" cy="4208097"/>
          </a:xfrm>
          <a:prstGeom prst="rect">
            <a:avLst/>
          </a:prstGeom>
        </p:spPr>
      </p:pic>
      <p:sp>
        <p:nvSpPr>
          <p:cNvPr id="7" name="Inhaltsplatzhalter 2">
            <a:extLst>
              <a:ext uri="{FF2B5EF4-FFF2-40B4-BE49-F238E27FC236}">
                <a16:creationId xmlns:a16="http://schemas.microsoft.com/office/drawing/2014/main" id="{7DF74231-077C-467D-9428-8AE2D7CAA786}"/>
              </a:ext>
            </a:extLst>
          </p:cNvPr>
          <p:cNvSpPr txBox="1">
            <a:spLocks/>
          </p:cNvSpPr>
          <p:nvPr/>
        </p:nvSpPr>
        <p:spPr>
          <a:xfrm>
            <a:off x="5425545" y="4817669"/>
            <a:ext cx="5615735" cy="1317624"/>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solidFill>
                  <a:srgbClr val="FFFF00"/>
                </a:solidFill>
              </a:rPr>
              <a:t>Simplification: The same operation we would do with stripes in a RAID6 disk array with a specialized padding</a:t>
            </a:r>
          </a:p>
        </p:txBody>
      </p:sp>
    </p:spTree>
    <p:extLst>
      <p:ext uri="{BB962C8B-B14F-4D97-AF65-F5344CB8AC3E}">
        <p14:creationId xmlns:p14="http://schemas.microsoft.com/office/powerpoint/2010/main" val="22625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7F45DBCA-E31B-446F-81A5-B065D08F95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2673" y="23515"/>
            <a:ext cx="2475325" cy="2157650"/>
          </a:xfrm>
          <a:prstGeom prst="rect">
            <a:avLst/>
          </a:prstGeom>
        </p:spPr>
      </p:pic>
      <p:sp>
        <p:nvSpPr>
          <p:cNvPr id="19" name="Rechteck 18">
            <a:extLst>
              <a:ext uri="{FF2B5EF4-FFF2-40B4-BE49-F238E27FC236}">
                <a16:creationId xmlns:a16="http://schemas.microsoft.com/office/drawing/2014/main" id="{CB74E68C-02F3-4AD9-A732-0975BAF6FBB0}"/>
              </a:ext>
            </a:extLst>
          </p:cNvPr>
          <p:cNvSpPr/>
          <p:nvPr/>
        </p:nvSpPr>
        <p:spPr>
          <a:xfrm>
            <a:off x="5508079" y="3323303"/>
            <a:ext cx="6339791" cy="442278"/>
          </a:xfrm>
          <a:prstGeom prst="rect">
            <a:avLst/>
          </a:prstGeom>
          <a:solidFill>
            <a:schemeClr val="bg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a:t>
            </a:r>
            <a:r>
              <a:rPr lang="de-CH" sz="1800" cap="none" dirty="0" err="1"/>
              <a:t>addRedundancy</a:t>
            </a:r>
            <a:r>
              <a:rPr lang="de-CH" sz="1800" dirty="0"/>
              <a:t> </a:t>
            </a:r>
            <a:r>
              <a:rPr lang="de-CH" sz="1800" dirty="0" err="1"/>
              <a:t>operation</a:t>
            </a:r>
            <a:r>
              <a:rPr lang="de-CH" sz="1800" dirty="0"/>
              <a:t> (2)</a:t>
            </a:r>
            <a:endParaRPr lang="en-US" dirty="0"/>
          </a:p>
        </p:txBody>
      </p:sp>
      <mc:AlternateContent xmlns:mc="http://schemas.openxmlformats.org/markup-compatibility/2006" xmlns:a14="http://schemas.microsoft.com/office/drawing/2010/main">
        <mc:Choice Requires="a14">
          <p:sp>
            <p:nvSpPr>
              <p:cNvPr id="8" name="Inhaltsplatzhalter 7">
                <a:extLst>
                  <a:ext uri="{FF2B5EF4-FFF2-40B4-BE49-F238E27FC236}">
                    <a16:creationId xmlns:a16="http://schemas.microsoft.com/office/drawing/2014/main" id="{EF0438BE-246A-487A-9239-621D0E6B486D}"/>
                  </a:ext>
                </a:extLst>
              </p:cNvPr>
              <p:cNvSpPr>
                <a:spLocks noGrp="1"/>
              </p:cNvSpPr>
              <p:nvPr>
                <p:ph idx="1"/>
              </p:nvPr>
            </p:nvSpPr>
            <p:spPr>
              <a:xfrm>
                <a:off x="684212" y="685800"/>
                <a:ext cx="4718856"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fontScale="55000" lnSpcReduction="20000"/>
              </a:bodyPr>
              <a:lstStyle/>
              <a:p>
                <a:r>
                  <a:rPr lang="de-DE" dirty="0">
                    <a:solidFill>
                      <a:schemeClr val="tx1"/>
                    </a:solidFill>
                  </a:rPr>
                  <a:t>We </a:t>
                </a:r>
                <a:r>
                  <a:rPr lang="de-DE" dirty="0" err="1">
                    <a:solidFill>
                      <a:schemeClr val="tx1"/>
                    </a:solidFill>
                  </a:rPr>
                  <a:t>need</a:t>
                </a:r>
                <a:r>
                  <a:rPr lang="de-DE" dirty="0">
                    <a:solidFill>
                      <a:schemeClr val="tx1"/>
                    </a:solidFill>
                  </a:rPr>
                  <a:t> a </a:t>
                </a:r>
                <a:r>
                  <a:rPr lang="de-DE" dirty="0" err="1">
                    <a:solidFill>
                      <a:schemeClr val="tx1"/>
                    </a:solidFill>
                  </a:rPr>
                  <a:t>special</a:t>
                </a:r>
                <a:r>
                  <a:rPr lang="de-DE" dirty="0">
                    <a:solidFill>
                      <a:schemeClr val="tx1"/>
                    </a:solidFill>
                  </a:rPr>
                  <a:t> </a:t>
                </a:r>
                <a:r>
                  <a:rPr lang="de-DE" dirty="0" err="1">
                    <a:solidFill>
                      <a:schemeClr val="tx1"/>
                    </a:solidFill>
                  </a:rPr>
                  <a:t>padding</a:t>
                </a:r>
                <a:r>
                  <a:rPr lang="de-DE" dirty="0">
                    <a:solidFill>
                      <a:schemeClr val="tx1"/>
                    </a:solidFill>
                  </a:rPr>
                  <a:t>! </a:t>
                </a:r>
                <a:r>
                  <a:rPr lang="de-DE" dirty="0" err="1">
                    <a:solidFill>
                      <a:schemeClr val="tx1"/>
                    </a:solidFill>
                  </a:rPr>
                  <a:t>With</a:t>
                </a:r>
                <a:r>
                  <a:rPr lang="de-DE" dirty="0">
                    <a:solidFill>
                      <a:schemeClr val="tx1"/>
                    </a:solidFill>
                  </a:rPr>
                  <a:t> a normal </a:t>
                </a:r>
                <a:r>
                  <a:rPr lang="de-DE" dirty="0" err="1">
                    <a:solidFill>
                      <a:schemeClr val="tx1"/>
                    </a:solidFill>
                  </a:rPr>
                  <a:t>padding</a:t>
                </a:r>
                <a:r>
                  <a:rPr lang="de-DE" dirty="0">
                    <a:solidFill>
                      <a:schemeClr val="tx1"/>
                    </a:solidFill>
                  </a:rPr>
                  <a:t> </a:t>
                </a:r>
                <a:r>
                  <a:rPr lang="de-DE" dirty="0" err="1">
                    <a:solidFill>
                      <a:schemeClr val="tx1"/>
                    </a:solidFill>
                  </a:rPr>
                  <a:t>we</a:t>
                </a:r>
                <a:r>
                  <a:rPr lang="de-DE" dirty="0">
                    <a:solidFill>
                      <a:schemeClr val="tx1"/>
                    </a:solidFill>
                  </a:rPr>
                  <a:t> </a:t>
                </a:r>
                <a:r>
                  <a:rPr lang="de-DE" dirty="0" err="1">
                    <a:solidFill>
                      <a:schemeClr val="tx1"/>
                    </a:solidFill>
                  </a:rPr>
                  <a:t>would</a:t>
                </a:r>
                <a:r>
                  <a:rPr lang="de-DE" dirty="0">
                    <a:solidFill>
                      <a:schemeClr val="tx1"/>
                    </a:solidFill>
                  </a:rPr>
                  <a:t> leak </a:t>
                </a:r>
                <a:r>
                  <a:rPr lang="de-DE" dirty="0" err="1">
                    <a:solidFill>
                      <a:schemeClr val="tx1"/>
                    </a:solidFill>
                  </a:rPr>
                  <a:t>successful</a:t>
                </a:r>
                <a:r>
                  <a:rPr lang="de-DE" dirty="0">
                    <a:solidFill>
                      <a:schemeClr val="tx1"/>
                    </a:solidFill>
                  </a:rPr>
                  <a:t> </a:t>
                </a:r>
                <a:r>
                  <a:rPr lang="de-DE" dirty="0" err="1">
                    <a:solidFill>
                      <a:schemeClr val="tx1"/>
                    </a:solidFill>
                  </a:rPr>
                  <a:t>recovery</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the</a:t>
                </a:r>
                <a:r>
                  <a:rPr lang="de-DE" dirty="0">
                    <a:solidFill>
                      <a:schemeClr val="tx1"/>
                    </a:solidFill>
                  </a:rPr>
                  <a:t> original </a:t>
                </a:r>
                <a:r>
                  <a:rPr lang="de-DE" dirty="0" err="1">
                    <a:solidFill>
                      <a:schemeClr val="tx1"/>
                    </a:solidFill>
                  </a:rPr>
                  <a:t>operation</a:t>
                </a:r>
                <a:r>
                  <a:rPr lang="de-DE" dirty="0">
                    <a:solidFill>
                      <a:schemeClr val="tx1"/>
                    </a:solidFill>
                  </a:rPr>
                  <a:t> and </a:t>
                </a:r>
                <a:r>
                  <a:rPr lang="de-DE" dirty="0" err="1">
                    <a:solidFill>
                      <a:schemeClr val="tx1"/>
                    </a:solidFill>
                  </a:rPr>
                  <a:t>may</a:t>
                </a:r>
                <a:r>
                  <a:rPr lang="de-DE" dirty="0">
                    <a:solidFill>
                      <a:schemeClr val="tx1"/>
                    </a:solidFill>
                  </a:rPr>
                  <a:t> leak an illegal </a:t>
                </a:r>
                <a:r>
                  <a:rPr lang="de-DE" dirty="0" err="1">
                    <a:solidFill>
                      <a:schemeClr val="tx1"/>
                    </a:solidFill>
                  </a:rPr>
                  <a:t>operation</a:t>
                </a:r>
                <a:r>
                  <a:rPr lang="de-DE" dirty="0">
                    <a:solidFill>
                      <a:schemeClr val="tx1"/>
                    </a:solidFill>
                  </a:rPr>
                  <a:t>.</a:t>
                </a:r>
              </a:p>
              <a:p>
                <a:r>
                  <a:rPr lang="de-DE" dirty="0" err="1">
                    <a:solidFill>
                      <a:schemeClr val="tx1"/>
                    </a:solidFill>
                  </a:rPr>
                  <a:t>We</a:t>
                </a:r>
                <a:r>
                  <a:rPr lang="de-DE" dirty="0">
                    <a:solidFill>
                      <a:schemeClr val="tx1"/>
                    </a:solidFill>
                  </a:rPr>
                  <a:t> </a:t>
                </a:r>
                <a:r>
                  <a:rPr lang="de-DE" dirty="0" err="1">
                    <a:solidFill>
                      <a:schemeClr val="tx1"/>
                    </a:solidFill>
                  </a:rPr>
                  <a:t>need</a:t>
                </a:r>
                <a:r>
                  <a:rPr lang="de-DE" dirty="0">
                    <a:solidFill>
                      <a:schemeClr val="tx1"/>
                    </a:solidFill>
                  </a:rPr>
                  <a:t> a </a:t>
                </a:r>
                <a:r>
                  <a:rPr lang="de-DE" dirty="0" err="1">
                    <a:solidFill>
                      <a:schemeClr val="tx1"/>
                    </a:solidFill>
                  </a:rPr>
                  <a:t>padding</a:t>
                </a:r>
                <a:r>
                  <a:rPr lang="de-DE" dirty="0">
                    <a:solidFill>
                      <a:schemeClr val="tx1"/>
                    </a:solidFill>
                  </a:rPr>
                  <a:t> </a:t>
                </a:r>
                <a:r>
                  <a:rPr lang="de-DE" dirty="0" err="1">
                    <a:solidFill>
                      <a:schemeClr val="tx1"/>
                    </a:solidFill>
                  </a:rPr>
                  <a:t>where</a:t>
                </a:r>
                <a:r>
                  <a:rPr lang="de-DE" dirty="0">
                    <a:solidFill>
                      <a:schemeClr val="tx1"/>
                    </a:solidFill>
                  </a:rPr>
                  <a:t> all </a:t>
                </a:r>
                <a:r>
                  <a:rPr lang="de-DE" dirty="0" err="1">
                    <a:solidFill>
                      <a:schemeClr val="tx1"/>
                    </a:solidFill>
                  </a:rPr>
                  <a:t>results</a:t>
                </a:r>
                <a:r>
                  <a:rPr lang="de-DE" dirty="0">
                    <a:solidFill>
                      <a:schemeClr val="tx1"/>
                    </a:solidFill>
                  </a:rPr>
                  <a:t> </a:t>
                </a:r>
                <a:r>
                  <a:rPr lang="de-DE" dirty="0" err="1">
                    <a:solidFill>
                      <a:schemeClr val="tx1"/>
                    </a:solidFill>
                  </a:rPr>
                  <a:t>are</a:t>
                </a:r>
                <a:r>
                  <a:rPr lang="de-DE" dirty="0">
                    <a:solidFill>
                      <a:schemeClr val="tx1"/>
                    </a:solidFill>
                  </a:rPr>
                  <a:t> plausible</a:t>
                </a:r>
              </a:p>
              <a:p>
                <a:r>
                  <a:rPr lang="de-DE" dirty="0" err="1">
                    <a:solidFill>
                      <a:schemeClr val="tx1"/>
                    </a:solidFill>
                  </a:rPr>
                  <a:t>Our</a:t>
                </a:r>
                <a:r>
                  <a:rPr lang="de-DE" dirty="0">
                    <a:solidFill>
                      <a:schemeClr val="tx1"/>
                    </a:solidFill>
                  </a:rPr>
                  <a:t> </a:t>
                </a:r>
                <a:r>
                  <a:rPr lang="de-DE" dirty="0" err="1">
                    <a:solidFill>
                      <a:schemeClr val="tx1"/>
                    </a:solidFill>
                  </a:rPr>
                  <a:t>padding</a:t>
                </a:r>
                <a:r>
                  <a:rPr lang="de-DE" dirty="0">
                    <a:solidFill>
                      <a:schemeClr val="tx1"/>
                    </a:solidFill>
                  </a:rPr>
                  <a:t> </a:t>
                </a:r>
                <a:r>
                  <a:rPr lang="de-DE" dirty="0" err="1">
                    <a:solidFill>
                      <a:schemeClr val="tx1"/>
                    </a:solidFill>
                  </a:rPr>
                  <a:t>is</a:t>
                </a:r>
                <a:r>
                  <a:rPr lang="de-DE" dirty="0">
                    <a:solidFill>
                      <a:schemeClr val="tx1"/>
                    </a:solidFill>
                  </a:rPr>
                  <a:t> a </a:t>
                </a:r>
                <a:r>
                  <a:rPr lang="de-DE" dirty="0" err="1">
                    <a:solidFill>
                      <a:schemeClr val="tx1"/>
                    </a:solidFill>
                  </a:rPr>
                  <a:t>specialized</a:t>
                </a:r>
                <a:r>
                  <a:rPr lang="de-DE" dirty="0">
                    <a:solidFill>
                      <a:schemeClr val="tx1"/>
                    </a:solidFill>
                  </a:rPr>
                  <a:t> </a:t>
                </a:r>
                <a:r>
                  <a:rPr lang="de-DE" dirty="0" err="1">
                    <a:solidFill>
                      <a:schemeClr val="tx1"/>
                    </a:solidFill>
                  </a:rPr>
                  <a:t>length</a:t>
                </a:r>
                <a:r>
                  <a:rPr lang="de-DE" dirty="0">
                    <a:solidFill>
                      <a:schemeClr val="tx1"/>
                    </a:solidFill>
                  </a:rPr>
                  <a:t> </a:t>
                </a:r>
                <a:r>
                  <a:rPr lang="de-DE" dirty="0" err="1">
                    <a:solidFill>
                      <a:schemeClr val="tx1"/>
                    </a:solidFill>
                  </a:rPr>
                  <a:t>prefix</a:t>
                </a:r>
                <a:r>
                  <a:rPr lang="de-DE" dirty="0">
                    <a:solidFill>
                      <a:schemeClr val="tx1"/>
                    </a:solidFill>
                  </a:rPr>
                  <a:t> </a:t>
                </a:r>
                <a:r>
                  <a:rPr lang="de-DE" dirty="0" err="1">
                    <a:solidFill>
                      <a:schemeClr val="tx1"/>
                    </a:solidFill>
                  </a:rPr>
                  <a:t>with</a:t>
                </a:r>
                <a:r>
                  <a:rPr lang="de-DE" dirty="0">
                    <a:solidFill>
                      <a:schemeClr val="tx1"/>
                    </a:solidFill>
                  </a:rPr>
                  <a:t> a </a:t>
                </a:r>
                <a:r>
                  <a:rPr lang="de-DE" dirty="0" err="1">
                    <a:solidFill>
                      <a:schemeClr val="tx1"/>
                    </a:solidFill>
                  </a:rPr>
                  <a:t>defined</a:t>
                </a:r>
                <a:r>
                  <a:rPr lang="de-DE" dirty="0">
                    <a:solidFill>
                      <a:schemeClr val="tx1"/>
                    </a:solidFill>
                  </a:rPr>
                  <a:t> </a:t>
                </a:r>
                <a:r>
                  <a:rPr lang="de-DE" dirty="0" err="1">
                    <a:solidFill>
                      <a:schemeClr val="tx1"/>
                    </a:solidFill>
                  </a:rPr>
                  <a:t>padding</a:t>
                </a:r>
                <a:r>
                  <a:rPr lang="de-DE" dirty="0">
                    <a:solidFill>
                      <a:schemeClr val="tx1"/>
                    </a:solidFill>
                  </a:rPr>
                  <a:t> </a:t>
                </a:r>
                <a:r>
                  <a:rPr lang="de-DE" dirty="0" err="1">
                    <a:solidFill>
                      <a:schemeClr val="tx1"/>
                    </a:solidFill>
                  </a:rPr>
                  <a:t>filler</a:t>
                </a:r>
                <a:r>
                  <a:rPr lang="de-DE" dirty="0">
                    <a:solidFill>
                      <a:schemeClr val="tx1"/>
                    </a:solidFill>
                  </a:rPr>
                  <a:t> (</a:t>
                </a:r>
                <a:r>
                  <a:rPr lang="de-DE" dirty="0" err="1">
                    <a:solidFill>
                      <a:schemeClr val="tx1"/>
                    </a:solidFill>
                  </a:rPr>
                  <a:t>seeded</a:t>
                </a:r>
                <a:r>
                  <a:rPr lang="de-DE" dirty="0">
                    <a:solidFill>
                      <a:schemeClr val="tx1"/>
                    </a:solidFill>
                  </a:rPr>
                  <a:t> PRNG)</a:t>
                </a:r>
                <a:br>
                  <a:rPr lang="de-DE" dirty="0">
                    <a:solidFill>
                      <a:schemeClr val="tx1"/>
                    </a:solidFill>
                  </a:rPr>
                </a:br>
                <a:r>
                  <a:rPr lang="de-DE" dirty="0" err="1">
                    <a:solidFill>
                      <a:schemeClr val="tx1"/>
                    </a:solidFill>
                  </a:rPr>
                  <a:t>Calculate</a:t>
                </a:r>
                <a:r>
                  <a:rPr lang="de-DE" dirty="0">
                    <a:solidFill>
                      <a:schemeClr val="tx1"/>
                    </a:solidFill>
                  </a:rPr>
                  <a:t> </a:t>
                </a:r>
              </a:p>
              <a:p>
                <a:r>
                  <a:rPr lang="de-DE" dirty="0">
                    <a:solidFill>
                      <a:schemeClr val="tx1"/>
                    </a:solidFill>
                  </a:rPr>
                  <a:t>The </a:t>
                </a:r>
                <a:r>
                  <a:rPr lang="de-DE" dirty="0" err="1">
                    <a:solidFill>
                      <a:schemeClr val="tx1"/>
                    </a:solidFill>
                  </a:rPr>
                  <a:t>idea</a:t>
                </a:r>
                <a:r>
                  <a:rPr lang="de-DE" dirty="0">
                    <a:solidFill>
                      <a:schemeClr val="tx1"/>
                    </a:solidFill>
                  </a:rPr>
                  <a:t>: </a:t>
                </a:r>
              </a:p>
              <a:p>
                <a:pPr lvl="1"/>
                <a:r>
                  <a:rPr lang="de-DE" dirty="0">
                    <a:solidFill>
                      <a:schemeClr val="tx1"/>
                    </a:solidFill>
                  </a:rPr>
                  <a:t>Take </a:t>
                </a:r>
                <a:r>
                  <a:rPr lang="de-DE" dirty="0" err="1">
                    <a:solidFill>
                      <a:schemeClr val="tx1"/>
                    </a:solidFill>
                  </a:rPr>
                  <a:t>message</a:t>
                </a:r>
                <a:r>
                  <a:rPr lang="de-DE" dirty="0">
                    <a:solidFill>
                      <a:schemeClr val="tx1"/>
                    </a:solidFill>
                  </a:rPr>
                  <a:t> </a:t>
                </a:r>
                <a:r>
                  <a:rPr lang="de-DE" dirty="0" err="1">
                    <a:solidFill>
                      <a:schemeClr val="tx1"/>
                    </a:solidFill>
                  </a:rPr>
                  <a:t>size</a:t>
                </a:r>
                <a:endParaRPr lang="de-DE" dirty="0">
                  <a:solidFill>
                    <a:schemeClr val="tx1"/>
                  </a:solidFill>
                </a:endParaRPr>
              </a:p>
              <a:p>
                <a:pPr lvl="1"/>
                <a:r>
                  <a:rPr lang="de-DE" dirty="0">
                    <a:solidFill>
                      <a:schemeClr val="tx1"/>
                    </a:solidFill>
                  </a:rPr>
                  <a:t>Plus a </a:t>
                </a:r>
                <a:r>
                  <a:rPr lang="de-DE" dirty="0" err="1">
                    <a:solidFill>
                      <a:schemeClr val="tx1"/>
                    </a:solidFill>
                  </a:rPr>
                  <a:t>number</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bytes</a:t>
                </a:r>
                <a:r>
                  <a:rPr lang="de-DE" dirty="0">
                    <a:solidFill>
                      <a:schemeClr val="tx1"/>
                    </a:solidFill>
                  </a:rPr>
                  <a:t> </a:t>
                </a:r>
                <a:r>
                  <a:rPr lang="de-DE" dirty="0" err="1">
                    <a:solidFill>
                      <a:schemeClr val="tx1"/>
                    </a:solidFill>
                  </a:rPr>
                  <a:t>specified</a:t>
                </a:r>
                <a:r>
                  <a:rPr lang="de-DE" dirty="0">
                    <a:solidFill>
                      <a:schemeClr val="tx1"/>
                    </a:solidFill>
                  </a:rPr>
                  <a:t> </a:t>
                </a:r>
                <a:r>
                  <a:rPr lang="de-DE" dirty="0" err="1">
                    <a:solidFill>
                      <a:schemeClr val="tx1"/>
                    </a:solidFill>
                  </a:rPr>
                  <a:t>by</a:t>
                </a:r>
                <a:r>
                  <a:rPr lang="de-DE" dirty="0">
                    <a:solidFill>
                      <a:schemeClr val="tx1"/>
                    </a:solidFill>
                  </a:rPr>
                  <a:t> </a:t>
                </a:r>
                <a:r>
                  <a:rPr lang="de-DE" dirty="0" err="1">
                    <a:solidFill>
                      <a:schemeClr val="tx1"/>
                    </a:solidFill>
                  </a:rPr>
                  <a:t>the</a:t>
                </a:r>
                <a:r>
                  <a:rPr lang="de-DE" dirty="0">
                    <a:solidFill>
                      <a:schemeClr val="tx1"/>
                    </a:solidFill>
                  </a:rPr>
                  <a:t> RBB </a:t>
                </a:r>
                <a:r>
                  <a:rPr lang="de-DE" dirty="0" err="1">
                    <a:solidFill>
                      <a:schemeClr val="tx1"/>
                    </a:solidFill>
                  </a:rPr>
                  <a:t>as</a:t>
                </a:r>
                <a:r>
                  <a:rPr lang="de-DE" dirty="0">
                    <a:solidFill>
                      <a:schemeClr val="tx1"/>
                    </a:solidFill>
                  </a:rPr>
                  <a:t> a </a:t>
                </a:r>
                <a:r>
                  <a:rPr lang="de-DE" dirty="0" err="1">
                    <a:solidFill>
                      <a:schemeClr val="tx1"/>
                    </a:solidFill>
                  </a:rPr>
                  <a:t>fixed</a:t>
                </a:r>
                <a:r>
                  <a:rPr lang="de-DE" dirty="0">
                    <a:solidFill>
                      <a:schemeClr val="tx1"/>
                    </a:solidFill>
                  </a:rPr>
                  <a:t> </a:t>
                </a:r>
                <a:r>
                  <a:rPr lang="de-DE" dirty="0" err="1">
                    <a:solidFill>
                      <a:schemeClr val="tx1"/>
                    </a:solidFill>
                  </a:rPr>
                  <a:t>stuffing</a:t>
                </a:r>
                <a:r>
                  <a:rPr lang="de-DE" dirty="0">
                    <a:solidFill>
                      <a:schemeClr val="tx1"/>
                    </a:solidFill>
                  </a:rPr>
                  <a:t> </a:t>
                </a:r>
                <a:r>
                  <a:rPr lang="de-DE" dirty="0">
                    <a:solidFill>
                      <a:schemeClr val="tx1"/>
                    </a:solidFill>
                    <a:sym typeface="Wingdings" panose="05000000000000000000" pitchFamily="2" charset="2"/>
                  </a:rPr>
                  <a:t> </a:t>
                </a:r>
                <a:r>
                  <a:rPr lang="de-DE" dirty="0">
                    <a:solidFill>
                      <a:schemeClr val="tx1"/>
                    </a:solidFill>
                  </a:rPr>
                  <a:t>C2</a:t>
                </a:r>
              </a:p>
              <a:p>
                <a:pPr lvl="1"/>
                <a:r>
                  <a:rPr lang="en-US" dirty="0">
                    <a:solidFill>
                      <a:schemeClr val="tx1"/>
                    </a:solidFill>
                  </a:rPr>
                  <a:t>Plus </a:t>
                </a:r>
                <a14:m>
                  <m:oMath xmlns:m="http://schemas.openxmlformats.org/officeDocument/2006/math">
                    <m:r>
                      <a:rPr lang="de-DE" b="0" i="1" smtClean="0">
                        <a:solidFill>
                          <a:schemeClr val="tx1"/>
                        </a:solidFill>
                        <a:latin typeface="Cambria Math" panose="02040503050406030204" pitchFamily="18" charset="0"/>
                      </a:rPr>
                      <m:t>𝐶</m:t>
                    </m:r>
                    <m:r>
                      <a:rPr lang="de-DE" b="0" i="1" smtClean="0">
                        <a:solidFill>
                          <a:schemeClr val="tx1"/>
                        </a:solidFill>
                        <a:latin typeface="Cambria Math" panose="02040503050406030204" pitchFamily="18" charset="0"/>
                      </a:rPr>
                      <m:t>1∙</m:t>
                    </m:r>
                    <m:d>
                      <m:dPr>
                        <m:ctrlPr>
                          <a:rPr lang="de-DE" b="0" i="1" smtClean="0">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𝑙𝑒𝑛</m:t>
                        </m:r>
                        <m:d>
                          <m:dPr>
                            <m:ctrlPr>
                              <a:rPr lang="de-DE" b="0" i="1" smtClean="0">
                                <a:solidFill>
                                  <a:schemeClr val="tx1"/>
                                </a:solidFill>
                                <a:latin typeface="Cambria Math" panose="02040503050406030204" pitchFamily="18" charset="0"/>
                              </a:rPr>
                            </m:ctrlPr>
                          </m:dPr>
                          <m:e>
                            <m:r>
                              <a:rPr lang="de-DE" b="1" i="1" smtClean="0">
                                <a:solidFill>
                                  <a:schemeClr val="tx1"/>
                                </a:solidFill>
                                <a:latin typeface="Cambria Math" panose="02040503050406030204" pitchFamily="18" charset="0"/>
                              </a:rPr>
                              <m:t>𝑿</m:t>
                            </m:r>
                          </m:e>
                        </m:d>
                        <m:r>
                          <a:rPr lang="de-DE" b="0" i="1" smtClean="0">
                            <a:solidFill>
                              <a:schemeClr val="tx1"/>
                            </a:solidFill>
                            <a:latin typeface="Cambria Math" panose="02040503050406030204" pitchFamily="18" charset="0"/>
                          </a:rPr>
                          <m:t>−4</m:t>
                        </m:r>
                      </m:e>
                    </m:d>
                  </m:oMath>
                </a14:m>
                <a:br>
                  <a:rPr lang="en-US" dirty="0">
                    <a:solidFill>
                      <a:schemeClr val="tx1"/>
                    </a:solidFill>
                  </a:rPr>
                </a:br>
                <a:r>
                  <a:rPr lang="en-US" dirty="0">
                    <a:solidFill>
                      <a:schemeClr val="tx1"/>
                    </a:solidFill>
                  </a:rPr>
                  <a:t>This will disappear when decoding </a:t>
                </a:r>
                <a:r>
                  <a:rPr lang="en-US" i="1" dirty="0">
                    <a:solidFill>
                      <a:schemeClr val="tx1"/>
                    </a:solidFill>
                  </a:rPr>
                  <a:t>p</a:t>
                </a:r>
              </a:p>
              <a:p>
                <a:pPr lvl="1"/>
                <a:r>
                  <a:rPr lang="en-US" i="1" dirty="0">
                    <a:solidFill>
                      <a:schemeClr val="tx1"/>
                    </a:solidFill>
                  </a:rPr>
                  <a:t>Decoding:</a:t>
                </a:r>
              </a:p>
              <a:p>
                <a:pPr lvl="2"/>
                <a:r>
                  <a:rPr lang="en-US" i="1" dirty="0">
                    <a:solidFill>
                      <a:schemeClr val="tx1"/>
                    </a:solidFill>
                  </a:rPr>
                  <a:t>Take first four bytes (p)</a:t>
                </a:r>
              </a:p>
              <a:p>
                <a:pPr lvl="2"/>
                <a:r>
                  <a:rPr lang="en-US" i="1" dirty="0">
                    <a:solidFill>
                      <a:schemeClr val="tx1"/>
                    </a:solidFill>
                  </a:rPr>
                  <a:t>Calculate </a:t>
                </a:r>
                <a14:m>
                  <m:oMath xmlns:m="http://schemas.openxmlformats.org/officeDocument/2006/math">
                    <m:r>
                      <a:rPr lang="de-DE" b="0" i="1" smtClean="0">
                        <a:solidFill>
                          <a:schemeClr val="tx1"/>
                        </a:solidFill>
                        <a:latin typeface="Cambria Math" panose="02040503050406030204" pitchFamily="18" charset="0"/>
                      </a:rPr>
                      <m:t>𝑖</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𝑙𝑒𝑛</m:t>
                    </m:r>
                    <m:d>
                      <m:dPr>
                        <m:ctrlPr>
                          <a:rPr lang="de-DE" b="0" i="1" smtClean="0">
                            <a:solidFill>
                              <a:schemeClr val="tx1"/>
                            </a:solidFill>
                            <a:latin typeface="Cambria Math" panose="02040503050406030204" pitchFamily="18" charset="0"/>
                          </a:rPr>
                        </m:ctrlPr>
                      </m:dPr>
                      <m:e>
                        <m:r>
                          <a:rPr lang="de-DE" b="1" i="1" smtClean="0">
                            <a:solidFill>
                              <a:schemeClr val="tx1"/>
                            </a:solidFill>
                            <a:latin typeface="Cambria Math" panose="02040503050406030204" pitchFamily="18" charset="0"/>
                          </a:rPr>
                          <m:t>𝑴</m:t>
                        </m:r>
                      </m:e>
                    </m:d>
                    <m:r>
                      <a:rPr lang="en-US"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𝑝</m:t>
                    </m:r>
                    <m:r>
                      <a:rPr lang="de-DE" b="0" i="1" smtClean="0">
                        <a:solidFill>
                          <a:schemeClr val="tx1"/>
                        </a:solidFill>
                        <a:latin typeface="Cambria Math" panose="02040503050406030204" pitchFamily="18" charset="0"/>
                      </a:rPr>
                      <m:t> (</m:t>
                    </m:r>
                    <m:r>
                      <a:rPr lang="de-DE" b="0" i="1" smtClean="0">
                        <a:solidFill>
                          <a:schemeClr val="tx1"/>
                        </a:solidFill>
                        <a:latin typeface="Cambria Math" panose="02040503050406030204" pitchFamily="18" charset="0"/>
                      </a:rPr>
                      <m:t>𝑚𝑜𝑑</m:t>
                    </m:r>
                    <m:r>
                      <a:rPr lang="de-DE" b="0" i="1" smtClean="0">
                        <a:solidFill>
                          <a:schemeClr val="tx1"/>
                        </a:solidFill>
                        <a:latin typeface="Cambria Math" panose="02040503050406030204" pitchFamily="18" charset="0"/>
                      </a:rPr>
                      <m:t> </m:t>
                    </m:r>
                    <m:r>
                      <a:rPr lang="de-DE" i="1">
                        <a:solidFill>
                          <a:schemeClr val="tx1"/>
                        </a:solidFill>
                        <a:latin typeface="Cambria Math" panose="02040503050406030204" pitchFamily="18" charset="0"/>
                      </a:rPr>
                      <m:t>𝑙𝑒𝑛</m:t>
                    </m:r>
                    <m:d>
                      <m:dPr>
                        <m:ctrlPr>
                          <a:rPr lang="de-DE" i="1">
                            <a:solidFill>
                              <a:schemeClr val="tx1"/>
                            </a:solidFill>
                            <a:latin typeface="Cambria Math" panose="02040503050406030204" pitchFamily="18" charset="0"/>
                          </a:rPr>
                        </m:ctrlPr>
                      </m:dPr>
                      <m:e>
                        <m:r>
                          <a:rPr lang="de-DE" b="1" i="1" smtClean="0">
                            <a:solidFill>
                              <a:schemeClr val="tx1"/>
                            </a:solidFill>
                            <a:latin typeface="Cambria Math" panose="02040503050406030204" pitchFamily="18" charset="0"/>
                          </a:rPr>
                          <m:t>𝑿</m:t>
                        </m:r>
                      </m:e>
                    </m:d>
                    <m:r>
                      <a:rPr lang="de-DE" i="1">
                        <a:solidFill>
                          <a:schemeClr val="tx1"/>
                        </a:solidFill>
                        <a:latin typeface="Cambria Math" panose="02040503050406030204" pitchFamily="18" charset="0"/>
                      </a:rPr>
                      <m:t>−4</m:t>
                    </m:r>
                    <m:r>
                      <a:rPr lang="de-DE" b="0" i="1" smtClean="0">
                        <a:solidFill>
                          <a:schemeClr val="tx1"/>
                        </a:solidFill>
                        <a:latin typeface="Cambria Math" panose="02040503050406030204" pitchFamily="18" charset="0"/>
                      </a:rPr>
                      <m:t>)</m:t>
                    </m:r>
                  </m:oMath>
                </a14:m>
                <a:endParaRPr lang="en-US" i="1" dirty="0">
                  <a:solidFill>
                    <a:schemeClr val="tx1"/>
                  </a:solidFill>
                </a:endParaRPr>
              </a:p>
              <a:p>
                <a:r>
                  <a:rPr lang="en-US" i="1" dirty="0">
                    <a:solidFill>
                      <a:schemeClr val="tx1"/>
                    </a:solidFill>
                  </a:rPr>
                  <a:t>The rest is filled with a seeded PRNG </a:t>
                </a:r>
                <a:r>
                  <a:rPr lang="de-DE" dirty="0">
                    <a:solidFill>
                      <a:schemeClr val="tx1"/>
                    </a:solidFill>
                    <a:sym typeface="Wingdings" panose="05000000000000000000" pitchFamily="2" charset="2"/>
                  </a:rPr>
                  <a:t> A </a:t>
                </a:r>
                <a:r>
                  <a:rPr lang="de-DE" dirty="0" err="1">
                    <a:solidFill>
                      <a:schemeClr val="tx1"/>
                    </a:solidFill>
                    <a:sym typeface="Wingdings" panose="05000000000000000000" pitchFamily="2" charset="2"/>
                  </a:rPr>
                  <a:t>known</a:t>
                </a:r>
                <a:r>
                  <a:rPr lang="de-DE" dirty="0">
                    <a:solidFill>
                      <a:schemeClr val="tx1"/>
                    </a:solidFill>
                    <a:sym typeface="Wingdings" panose="05000000000000000000" pitchFamily="2" charset="2"/>
                  </a:rPr>
                  <a:t> </a:t>
                </a:r>
                <a:r>
                  <a:rPr lang="de-DE" dirty="0" err="1">
                    <a:solidFill>
                      <a:schemeClr val="tx1"/>
                    </a:solidFill>
                    <a:sym typeface="Wingdings" panose="05000000000000000000" pitchFamily="2" charset="2"/>
                  </a:rPr>
                  <a:t>seed</a:t>
                </a:r>
                <a:r>
                  <a:rPr lang="de-DE" dirty="0">
                    <a:solidFill>
                      <a:schemeClr val="tx1"/>
                    </a:solidFill>
                    <a:sym typeface="Wingdings" panose="05000000000000000000" pitchFamily="2" charset="2"/>
                  </a:rPr>
                  <a:t> </a:t>
                </a:r>
                <a:r>
                  <a:rPr lang="de-DE" dirty="0" err="1">
                    <a:solidFill>
                      <a:schemeClr val="tx1"/>
                    </a:solidFill>
                    <a:sym typeface="Wingdings" panose="05000000000000000000" pitchFamily="2" charset="2"/>
                  </a:rPr>
                  <a:t>allows</a:t>
                </a:r>
                <a:r>
                  <a:rPr lang="de-DE" dirty="0">
                    <a:solidFill>
                      <a:schemeClr val="tx1"/>
                    </a:solidFill>
                    <a:sym typeface="Wingdings" panose="05000000000000000000" pitchFamily="2" charset="2"/>
                  </a:rPr>
                  <a:t> </a:t>
                </a:r>
                <a:r>
                  <a:rPr lang="de-DE" dirty="0" err="1">
                    <a:solidFill>
                      <a:schemeClr val="tx1"/>
                    </a:solidFill>
                    <a:sym typeface="Wingdings" panose="05000000000000000000" pitchFamily="2" charset="2"/>
                  </a:rPr>
                  <a:t>to</a:t>
                </a:r>
                <a:r>
                  <a:rPr lang="de-DE" dirty="0">
                    <a:solidFill>
                      <a:schemeClr val="tx1"/>
                    </a:solidFill>
                    <a:sym typeface="Wingdings" panose="05000000000000000000" pitchFamily="2" charset="2"/>
                  </a:rPr>
                  <a:t> </a:t>
                </a:r>
                <a:r>
                  <a:rPr lang="de-DE" dirty="0" err="1">
                    <a:solidFill>
                      <a:schemeClr val="tx1"/>
                    </a:solidFill>
                    <a:sym typeface="Wingdings" panose="05000000000000000000" pitchFamily="2" charset="2"/>
                  </a:rPr>
                  <a:t>verify</a:t>
                </a:r>
                <a:r>
                  <a:rPr lang="de-DE" dirty="0">
                    <a:solidFill>
                      <a:schemeClr val="tx1"/>
                    </a:solidFill>
                    <a:sym typeface="Wingdings" panose="05000000000000000000" pitchFamily="2" charset="2"/>
                  </a:rPr>
                  <a:t> </a:t>
                </a:r>
                <a:r>
                  <a:rPr lang="de-DE" dirty="0" err="1">
                    <a:solidFill>
                      <a:schemeClr val="tx1"/>
                    </a:solidFill>
                    <a:sym typeface="Wingdings" panose="05000000000000000000" pitchFamily="2" charset="2"/>
                  </a:rPr>
                  <a:t>padding</a:t>
                </a:r>
                <a:r>
                  <a:rPr lang="de-DE" dirty="0">
                    <a:solidFill>
                      <a:schemeClr val="tx1"/>
                    </a:solidFill>
                    <a:sym typeface="Wingdings" panose="05000000000000000000" pitchFamily="2" charset="2"/>
                  </a:rPr>
                  <a:t>.</a:t>
                </a:r>
                <a:endParaRPr lang="en-US" i="1" dirty="0">
                  <a:solidFill>
                    <a:schemeClr val="tx1"/>
                  </a:solidFill>
                </a:endParaRPr>
              </a:p>
            </p:txBody>
          </p:sp>
        </mc:Choice>
        <mc:Fallback xmlns="">
          <p:sp>
            <p:nvSpPr>
              <p:cNvPr id="8" name="Inhaltsplatzhalter 7">
                <a:extLst>
                  <a:ext uri="{FF2B5EF4-FFF2-40B4-BE49-F238E27FC236}">
                    <a16:creationId xmlns:a16="http://schemas.microsoft.com/office/drawing/2014/main" id="{EF0438BE-246A-487A-9239-621D0E6B486D}"/>
                  </a:ext>
                </a:extLst>
              </p:cNvPr>
              <p:cNvSpPr>
                <a:spLocks noGrp="1" noRot="1" noChangeAspect="1" noMove="1" noResize="1" noEditPoints="1" noAdjustHandles="1" noChangeArrowheads="1" noChangeShapeType="1" noTextEdit="1"/>
              </p:cNvSpPr>
              <p:nvPr>
                <p:ph idx="1"/>
              </p:nvPr>
            </p:nvSpPr>
            <p:spPr>
              <a:xfrm>
                <a:off x="684212" y="685800"/>
                <a:ext cx="4718856" cy="3615267"/>
              </a:xfrm>
              <a:blipFill>
                <a:blip r:embed="rId4"/>
                <a:stretch>
                  <a:fillRect/>
                </a:stretch>
              </a:blipFill>
              <a:ln>
                <a:solidFill>
                  <a:schemeClr val="bg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6" name="Gerade Verbindung mit Pfeil 5">
            <a:extLst>
              <a:ext uri="{FF2B5EF4-FFF2-40B4-BE49-F238E27FC236}">
                <a16:creationId xmlns:a16="http://schemas.microsoft.com/office/drawing/2014/main" id="{3646B280-D931-4CA9-B9F2-D4B3A59F2833}"/>
              </a:ext>
            </a:extLst>
          </p:cNvPr>
          <p:cNvCxnSpPr>
            <a:cxnSpLocks/>
            <a:stCxn id="10" idx="0"/>
          </p:cNvCxnSpPr>
          <p:nvPr/>
        </p:nvCxnSpPr>
        <p:spPr>
          <a:xfrm flipV="1">
            <a:off x="6831702" y="3765581"/>
            <a:ext cx="843635" cy="1257768"/>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35D5040C-1529-4D33-B8F9-22618E63F3BB}"/>
              </a:ext>
            </a:extLst>
          </p:cNvPr>
          <p:cNvSpPr txBox="1"/>
          <p:nvPr/>
        </p:nvSpPr>
        <p:spPr>
          <a:xfrm>
            <a:off x="5364032" y="5023349"/>
            <a:ext cx="2935340" cy="461665"/>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sz="1200" dirty="0"/>
              <a:t>The </a:t>
            </a:r>
            <a:r>
              <a:rPr lang="de-DE" sz="1200" dirty="0" err="1"/>
              <a:t>padding</a:t>
            </a:r>
            <a:r>
              <a:rPr lang="de-DE" sz="1200" dirty="0"/>
              <a:t> </a:t>
            </a:r>
            <a:r>
              <a:rPr lang="de-DE" sz="1200" dirty="0" err="1"/>
              <a:t>value</a:t>
            </a:r>
            <a:br>
              <a:rPr lang="de-DE" sz="1200" dirty="0"/>
            </a:br>
            <a:r>
              <a:rPr lang="de-DE" sz="1200" dirty="0"/>
              <a:t>(</a:t>
            </a:r>
            <a:r>
              <a:rPr lang="de-DE" sz="1200" dirty="0" err="1"/>
              <a:t>length</a:t>
            </a:r>
            <a:r>
              <a:rPr lang="de-DE" sz="1200" dirty="0"/>
              <a:t>; 4 Bytes </a:t>
            </a:r>
            <a:r>
              <a:rPr lang="de-DE" sz="1200" dirty="0" err="1"/>
              <a:t>uint</a:t>
            </a:r>
            <a:r>
              <a:rPr lang="de-DE" sz="1200" dirty="0"/>
              <a:t>)</a:t>
            </a:r>
            <a:endParaRPr lang="en-US" sz="1200" dirty="0"/>
          </a:p>
        </p:txBody>
      </p:sp>
      <p:sp>
        <p:nvSpPr>
          <p:cNvPr id="11" name="Textfeld 10">
            <a:extLst>
              <a:ext uri="{FF2B5EF4-FFF2-40B4-BE49-F238E27FC236}">
                <a16:creationId xmlns:a16="http://schemas.microsoft.com/office/drawing/2014/main" id="{6AF95E28-F2A5-46A9-AF2D-C26E10A6C4E8}"/>
              </a:ext>
            </a:extLst>
          </p:cNvPr>
          <p:cNvSpPr txBox="1"/>
          <p:nvPr/>
        </p:nvSpPr>
        <p:spPr>
          <a:xfrm>
            <a:off x="7465923" y="5812587"/>
            <a:ext cx="2402146" cy="276999"/>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sz="1200" dirty="0"/>
              <a:t>The </a:t>
            </a:r>
            <a:r>
              <a:rPr lang="de-DE" sz="1200" dirty="0" err="1"/>
              <a:t>message</a:t>
            </a:r>
            <a:endParaRPr lang="en-US" sz="1200" dirty="0"/>
          </a:p>
        </p:txBody>
      </p:sp>
      <p:cxnSp>
        <p:nvCxnSpPr>
          <p:cNvPr id="12" name="Gerade Verbindung mit Pfeil 11">
            <a:extLst>
              <a:ext uri="{FF2B5EF4-FFF2-40B4-BE49-F238E27FC236}">
                <a16:creationId xmlns:a16="http://schemas.microsoft.com/office/drawing/2014/main" id="{1729F049-699B-4A92-8789-63991C6D0F6C}"/>
              </a:ext>
            </a:extLst>
          </p:cNvPr>
          <p:cNvCxnSpPr>
            <a:cxnSpLocks/>
            <a:stCxn id="11" idx="0"/>
          </p:cNvCxnSpPr>
          <p:nvPr/>
        </p:nvCxnSpPr>
        <p:spPr>
          <a:xfrm flipH="1" flipV="1">
            <a:off x="8070568" y="3813705"/>
            <a:ext cx="596428" cy="1998882"/>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B2E957E1-F021-4F7B-B792-9CAF5CF70BAE}"/>
                  </a:ext>
                </a:extLst>
              </p:cNvPr>
              <p:cNvSpPr txBox="1"/>
              <p:nvPr/>
            </p:nvSpPr>
            <p:spPr>
              <a:xfrm>
                <a:off x="9218613" y="5021704"/>
                <a:ext cx="2675138" cy="461665"/>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sz="1200" dirty="0">
                    <a:solidFill>
                      <a:schemeClr val="tx1"/>
                    </a:solidFill>
                  </a:rPr>
                  <a:t>The </a:t>
                </a:r>
                <a:r>
                  <a:rPr lang="de-DE" sz="1200" dirty="0" err="1">
                    <a:solidFill>
                      <a:schemeClr val="tx1"/>
                    </a:solidFill>
                  </a:rPr>
                  <a:t>padding</a:t>
                </a:r>
                <a:r>
                  <a:rPr lang="de-DE" sz="1200" dirty="0">
                    <a:solidFill>
                      <a:schemeClr val="tx1"/>
                    </a:solidFill>
                  </a:rPr>
                  <a:t> </a:t>
                </a:r>
                <a:r>
                  <a:rPr lang="de-DE" sz="1200" dirty="0" err="1">
                    <a:solidFill>
                      <a:schemeClr val="tx1"/>
                    </a:solidFill>
                  </a:rPr>
                  <a:t>data</a:t>
                </a:r>
                <a:r>
                  <a:rPr lang="de-DE" sz="1200" dirty="0">
                    <a:solidFill>
                      <a:schemeClr val="tx1"/>
                    </a:solidFill>
                  </a:rPr>
                  <a:t> (PRNG </a:t>
                </a:r>
                <a:r>
                  <a:rPr lang="de-DE" sz="1200" dirty="0" err="1">
                    <a:solidFill>
                      <a:schemeClr val="tx1"/>
                    </a:solidFill>
                  </a:rPr>
                  <a:t>seeded</a:t>
                </a:r>
                <a:r>
                  <a:rPr lang="de-DE" sz="1200" dirty="0">
                    <a:solidFill>
                      <a:schemeClr val="tx1"/>
                    </a:solidFill>
                  </a:rPr>
                  <a:t> </a:t>
                </a:r>
                <a:r>
                  <a:rPr lang="de-DE" sz="1200" dirty="0" err="1">
                    <a:solidFill>
                      <a:schemeClr val="tx1"/>
                    </a:solidFill>
                  </a:rPr>
                  <a:t>with</a:t>
                </a:r>
                <a:r>
                  <a:rPr lang="de-DE" sz="1200" dirty="0">
                    <a:solidFill>
                      <a:schemeClr val="tx1"/>
                    </a:solidFill>
                  </a:rPr>
                  <a:t> s and </a:t>
                </a:r>
                <a:r>
                  <a:rPr lang="de-DE" sz="1200" dirty="0" err="1">
                    <a:solidFill>
                      <a:schemeClr val="tx1"/>
                    </a:solidFill>
                  </a:rPr>
                  <a:t>length</a:t>
                </a:r>
                <a:r>
                  <a:rPr lang="de-DE" sz="1200" dirty="0">
                    <a:solidFill>
                      <a:schemeClr val="tx1"/>
                    </a:solidFill>
                  </a:rPr>
                  <a:t> </a:t>
                </a:r>
                <a14:m>
                  <m:oMath xmlns:m="http://schemas.openxmlformats.org/officeDocument/2006/math">
                    <m:r>
                      <a:rPr lang="de-DE" sz="1200" i="1" dirty="0" smtClean="0">
                        <a:solidFill>
                          <a:schemeClr val="tx1"/>
                        </a:solidFill>
                        <a:latin typeface="Cambria Math" panose="02040503050406030204" pitchFamily="18" charset="0"/>
                      </a:rPr>
                      <m:t>𝑙</m:t>
                    </m:r>
                    <m:r>
                      <a:rPr lang="de-DE" sz="1200" i="1" dirty="0" smtClean="0">
                        <a:solidFill>
                          <a:schemeClr val="tx1"/>
                        </a:solidFill>
                        <a:latin typeface="Cambria Math" panose="02040503050406030204" pitchFamily="18" charset="0"/>
                      </a:rPr>
                      <m:t>−</m:t>
                    </m:r>
                    <m:r>
                      <a:rPr lang="de-DE" sz="1200" i="1" dirty="0" smtClean="0">
                        <a:solidFill>
                          <a:schemeClr val="tx1"/>
                        </a:solidFill>
                        <a:latin typeface="Cambria Math" panose="02040503050406030204" pitchFamily="18" charset="0"/>
                      </a:rPr>
                      <m:t>𝑖</m:t>
                    </m:r>
                  </m:oMath>
                </a14:m>
                <a:r>
                  <a:rPr lang="de-DE" sz="1200" dirty="0">
                    <a:solidFill>
                      <a:schemeClr val="tx1"/>
                    </a:solidFill>
                  </a:rPr>
                  <a:t>)</a:t>
                </a:r>
                <a:endParaRPr lang="en-US" sz="1200" dirty="0">
                  <a:solidFill>
                    <a:schemeClr val="tx1"/>
                  </a:solidFill>
                </a:endParaRPr>
              </a:p>
            </p:txBody>
          </p:sp>
        </mc:Choice>
        <mc:Fallback xmlns="">
          <p:sp>
            <p:nvSpPr>
              <p:cNvPr id="14" name="Textfeld 13">
                <a:extLst>
                  <a:ext uri="{FF2B5EF4-FFF2-40B4-BE49-F238E27FC236}">
                    <a16:creationId xmlns:a16="http://schemas.microsoft.com/office/drawing/2014/main" id="{B2E957E1-F021-4F7B-B792-9CAF5CF70BAE}"/>
                  </a:ext>
                </a:extLst>
              </p:cNvPr>
              <p:cNvSpPr txBox="1">
                <a:spLocks noRot="1" noChangeAspect="1" noMove="1" noResize="1" noEditPoints="1" noAdjustHandles="1" noChangeArrowheads="1" noChangeShapeType="1" noTextEdit="1"/>
              </p:cNvSpPr>
              <p:nvPr/>
            </p:nvSpPr>
            <p:spPr>
              <a:xfrm>
                <a:off x="9218613" y="5021704"/>
                <a:ext cx="2675138" cy="461665"/>
              </a:xfrm>
              <a:prstGeom prst="rect">
                <a:avLst/>
              </a:prstGeom>
              <a:blipFill>
                <a:blip r:embed="rId7"/>
                <a:stretch>
                  <a:fillRect/>
                </a:stretch>
              </a:blipFill>
              <a:ln>
                <a:solidFill>
                  <a:schemeClr val="bg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15" name="Gerade Verbindung mit Pfeil 14">
            <a:extLst>
              <a:ext uri="{FF2B5EF4-FFF2-40B4-BE49-F238E27FC236}">
                <a16:creationId xmlns:a16="http://schemas.microsoft.com/office/drawing/2014/main" id="{3F65EC13-6EB8-4D88-B86E-E42DA043AE7F}"/>
              </a:ext>
            </a:extLst>
          </p:cNvPr>
          <p:cNvCxnSpPr>
            <a:cxnSpLocks/>
            <a:stCxn id="14" idx="0"/>
          </p:cNvCxnSpPr>
          <p:nvPr/>
        </p:nvCxnSpPr>
        <p:spPr>
          <a:xfrm flipH="1" flipV="1">
            <a:off x="8956971" y="3813705"/>
            <a:ext cx="1599211" cy="120799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88682320-DB23-4065-A0BE-30F7A819773A}"/>
              </a:ext>
            </a:extLst>
          </p:cNvPr>
          <p:cNvSpPr txBox="1"/>
          <p:nvPr/>
        </p:nvSpPr>
        <p:spPr>
          <a:xfrm>
            <a:off x="3685522" y="4526305"/>
            <a:ext cx="2669175" cy="276999"/>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de-DE" sz="1200" dirty="0"/>
              <a:t>The </a:t>
            </a:r>
            <a:r>
              <a:rPr lang="de-DE" sz="1200" dirty="0" err="1"/>
              <a:t>padded</a:t>
            </a:r>
            <a:r>
              <a:rPr lang="de-DE" sz="1200" dirty="0"/>
              <a:t> </a:t>
            </a:r>
            <a:r>
              <a:rPr lang="de-DE" sz="1200" dirty="0" err="1"/>
              <a:t>message</a:t>
            </a:r>
            <a:endParaRPr lang="en-US" sz="1200" dirty="0"/>
          </a:p>
        </p:txBody>
      </p:sp>
      <p:cxnSp>
        <p:nvCxnSpPr>
          <p:cNvPr id="21" name="Gerade Verbindung mit Pfeil 20">
            <a:extLst>
              <a:ext uri="{FF2B5EF4-FFF2-40B4-BE49-F238E27FC236}">
                <a16:creationId xmlns:a16="http://schemas.microsoft.com/office/drawing/2014/main" id="{41683C33-E29A-4ECD-A454-511F1EECC790}"/>
              </a:ext>
            </a:extLst>
          </p:cNvPr>
          <p:cNvCxnSpPr>
            <a:cxnSpLocks/>
            <a:stCxn id="20" idx="0"/>
          </p:cNvCxnSpPr>
          <p:nvPr/>
        </p:nvCxnSpPr>
        <p:spPr>
          <a:xfrm flipV="1">
            <a:off x="5020110" y="3706599"/>
            <a:ext cx="1768824" cy="81970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73001FD-AD36-4E32-B7B8-F281EB87CA68}"/>
              </a:ext>
            </a:extLst>
          </p:cNvPr>
          <p:cNvSpPr/>
          <p:nvPr/>
        </p:nvSpPr>
        <p:spPr>
          <a:xfrm>
            <a:off x="10046208" y="577694"/>
            <a:ext cx="2048256" cy="202593"/>
          </a:xfrm>
          <a:prstGeom prst="ellipse">
            <a:avLst/>
          </a:prstGeom>
          <a:solidFill>
            <a:schemeClr val="accent6">
              <a:alpha val="56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47E93E9F-568E-44E3-B691-0E7AB3511760}"/>
                  </a:ext>
                </a:extLst>
              </p:cNvPr>
              <p:cNvSpPr txBox="1"/>
              <p:nvPr/>
            </p:nvSpPr>
            <p:spPr>
              <a:xfrm>
                <a:off x="5393472" y="906913"/>
                <a:ext cx="5757905" cy="29067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𝑖</m:t>
                      </m:r>
                      <m:r>
                        <a:rPr lang="de-DE" sz="2400" b="0" i="1" smtClean="0">
                          <a:latin typeface="Cambria Math" panose="02040503050406030204" pitchFamily="18" charset="0"/>
                        </a:rPr>
                        <m:t>=</m:t>
                      </m:r>
                      <m:r>
                        <a:rPr lang="de-DE" sz="2400" b="0" i="1" smtClean="0">
                          <a:latin typeface="Cambria Math" panose="02040503050406030204" pitchFamily="18" charset="0"/>
                        </a:rPr>
                        <m:t>𝑙𝑒𝑛</m:t>
                      </m:r>
                      <m:d>
                        <m:dPr>
                          <m:ctrlPr>
                            <a:rPr lang="de-DE" sz="2400" b="0" i="1" smtClean="0">
                              <a:latin typeface="Cambria Math" panose="02040503050406030204" pitchFamily="18" charset="0"/>
                            </a:rPr>
                          </m:ctrlPr>
                        </m:dPr>
                        <m:e>
                          <m:r>
                            <a:rPr lang="de-DE" sz="2400" b="1" i="1" smtClean="0">
                              <a:latin typeface="Cambria Math" panose="02040503050406030204" pitchFamily="18" charset="0"/>
                            </a:rPr>
                            <m:t>𝑴</m:t>
                          </m:r>
                        </m:e>
                      </m:d>
                    </m:oMath>
                  </m:oMathPara>
                </a14:m>
                <a:endParaRPr lang="en-US" sz="2400" b="0" dirty="0"/>
              </a:p>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𝑒</m:t>
                      </m:r>
                      <m:r>
                        <a:rPr lang="de-DE" sz="2400" b="0" i="1" smtClean="0">
                          <a:latin typeface="Cambria Math" panose="02040503050406030204" pitchFamily="18" charset="0"/>
                        </a:rPr>
                        <m:t>=</m:t>
                      </m:r>
                      <m:r>
                        <a:rPr lang="de-DE" sz="2400" b="0" i="1" smtClean="0">
                          <a:latin typeface="Cambria Math" panose="02040503050406030204" pitchFamily="18" charset="0"/>
                        </a:rPr>
                        <m:t>𝑙𝑐𝑚</m:t>
                      </m:r>
                      <m:r>
                        <a:rPr lang="de-DE" sz="2400" b="0" i="1" smtClean="0">
                          <a:latin typeface="Cambria Math" panose="02040503050406030204" pitchFamily="18" charset="0"/>
                        </a:rPr>
                        <m:t>(</m:t>
                      </m:r>
                      <m:r>
                        <a:rPr lang="de-DE" sz="2400" b="0" i="1" smtClean="0">
                          <a:latin typeface="Cambria Math" panose="02040503050406030204" pitchFamily="18" charset="0"/>
                        </a:rPr>
                        <m:t>𝑏𝑙𝑜𝑐𝑘𝑠𝑖𝑧𝑒</m:t>
                      </m:r>
                      <m:d>
                        <m:dPr>
                          <m:ctrlPr>
                            <a:rPr lang="de-DE" sz="2400" b="0" i="1" smtClean="0">
                              <a:latin typeface="Cambria Math" panose="02040503050406030204" pitchFamily="18" charset="0"/>
                            </a:rPr>
                          </m:ctrlPr>
                        </m:dPr>
                        <m:e>
                          <m:sSup>
                            <m:sSupPr>
                              <m:ctrlPr>
                                <a:rPr lang="de-DE" sz="2400" b="0" i="1" smtClean="0">
                                  <a:latin typeface="Cambria Math" panose="02040503050406030204" pitchFamily="18" charset="0"/>
                                </a:rPr>
                              </m:ctrlPr>
                            </m:sSupPr>
                            <m:e>
                              <m:r>
                                <a:rPr lang="de-DE" sz="2400" b="0" i="1" smtClean="0">
                                  <a:latin typeface="Cambria Math" panose="02040503050406030204" pitchFamily="18" charset="0"/>
                                </a:rPr>
                                <m:t>𝐸</m:t>
                              </m:r>
                            </m:e>
                            <m:sup>
                              <m:r>
                                <a:rPr lang="de-DE" sz="2400" b="0" i="1" smtClean="0">
                                  <a:latin typeface="Cambria Math" panose="02040503050406030204" pitchFamily="18" charset="0"/>
                                </a:rPr>
                                <m:t>𝐾</m:t>
                              </m:r>
                            </m:sup>
                          </m:sSup>
                        </m:e>
                      </m:d>
                      <m:r>
                        <a:rPr lang="de-DE" sz="2400" b="0" i="1" smtClean="0">
                          <a:latin typeface="Cambria Math" panose="02040503050406030204" pitchFamily="18" charset="0"/>
                        </a:rPr>
                        <m:t>,</m:t>
                      </m:r>
                      <m:r>
                        <a:rPr lang="de-DE" sz="2400" b="0" i="1" smtClean="0">
                          <a:latin typeface="Cambria Math" panose="02040503050406030204" pitchFamily="18" charset="0"/>
                        </a:rPr>
                        <m:t>𝑛</m:t>
                      </m:r>
                      <m:r>
                        <a:rPr lang="de-DE" sz="2400" b="0" i="1" smtClean="0">
                          <a:latin typeface="Cambria Math" panose="02040503050406030204" pitchFamily="18" charset="0"/>
                        </a:rPr>
                        <m:t>)</m:t>
                      </m:r>
                    </m:oMath>
                  </m:oMathPara>
                </a14:m>
                <a:endParaRPr lang="de-DE" sz="2400" b="0" dirty="0"/>
              </a:p>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𝑙</m:t>
                      </m:r>
                      <m:r>
                        <a:rPr lang="de-DE" sz="2400" b="0" i="1" smtClean="0">
                          <a:latin typeface="Cambria Math" panose="02040503050406030204" pitchFamily="18" charset="0"/>
                        </a:rPr>
                        <m:t>= </m:t>
                      </m:r>
                      <m:d>
                        <m:dPr>
                          <m:begChr m:val="⌈"/>
                          <m:endChr m:val="⌉"/>
                          <m:ctrlPr>
                            <a:rPr lang="de-DE" sz="2400" b="0" i="1" smtClean="0">
                              <a:latin typeface="Cambria Math" panose="02040503050406030204" pitchFamily="18" charset="0"/>
                            </a:rPr>
                          </m:ctrlPr>
                        </m:dPr>
                        <m:e>
                          <m:f>
                            <m:fPr>
                              <m:ctrlPr>
                                <a:rPr lang="de-DE" sz="2400" b="0" i="1" smtClean="0">
                                  <a:latin typeface="Cambria Math" panose="02040503050406030204" pitchFamily="18" charset="0"/>
                                </a:rPr>
                              </m:ctrlPr>
                            </m:fPr>
                            <m:num>
                              <m:r>
                                <a:rPr lang="de-DE" sz="2400" b="0" i="1" smtClean="0">
                                  <a:latin typeface="Cambria Math" panose="02040503050406030204" pitchFamily="18" charset="0"/>
                                </a:rPr>
                                <m:t>𝑖</m:t>
                              </m:r>
                              <m:r>
                                <a:rPr lang="de-DE" sz="2400" b="0" i="1" smtClean="0">
                                  <a:latin typeface="Cambria Math" panose="02040503050406030204" pitchFamily="18" charset="0"/>
                                </a:rPr>
                                <m:t>+4+</m:t>
                              </m:r>
                              <m:r>
                                <a:rPr lang="de-DE" sz="2400" b="0" i="1" smtClean="0">
                                  <a:latin typeface="Cambria Math" panose="02040503050406030204" pitchFamily="18" charset="0"/>
                                </a:rPr>
                                <m:t>𝐶</m:t>
                              </m:r>
                              <m:r>
                                <a:rPr lang="de-DE" sz="2400" b="0" i="1" smtClean="0">
                                  <a:latin typeface="Cambria Math" panose="02040503050406030204" pitchFamily="18" charset="0"/>
                                </a:rPr>
                                <m:t>2</m:t>
                              </m:r>
                            </m:num>
                            <m:den>
                              <m:r>
                                <a:rPr lang="de-DE" sz="2400" b="0" i="1" smtClean="0">
                                  <a:latin typeface="Cambria Math" panose="02040503050406030204" pitchFamily="18" charset="0"/>
                                </a:rPr>
                                <m:t>𝑒</m:t>
                              </m:r>
                            </m:den>
                          </m:f>
                        </m:e>
                      </m:d>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rPr>
                        <m:t>𝑒</m:t>
                      </m:r>
                    </m:oMath>
                  </m:oMathPara>
                </a14:m>
                <a:endParaRPr lang="de-DE" sz="2400" b="0" dirty="0"/>
              </a:p>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𝑝</m:t>
                      </m:r>
                      <m:r>
                        <a:rPr lang="de-DE" sz="2400" b="0" i="1" smtClean="0">
                          <a:latin typeface="Cambria Math" panose="02040503050406030204" pitchFamily="18" charset="0"/>
                        </a:rPr>
                        <m:t>=</m:t>
                      </m:r>
                      <m:r>
                        <a:rPr lang="de-DE" sz="2400" b="0" i="1" smtClean="0">
                          <a:latin typeface="Cambria Math" panose="02040503050406030204" pitchFamily="18" charset="0"/>
                        </a:rPr>
                        <m:t>𝑖</m:t>
                      </m:r>
                      <m:r>
                        <a:rPr lang="de-DE" sz="2400" b="0" i="1" smtClean="0">
                          <a:latin typeface="Cambria Math" panose="02040503050406030204" pitchFamily="18" charset="0"/>
                        </a:rPr>
                        <m:t>+ </m:t>
                      </m:r>
                      <m:d>
                        <m:dPr>
                          <m:ctrlPr>
                            <a:rPr lang="de-DE" sz="2400" b="0" i="1" smtClean="0">
                              <a:latin typeface="Cambria Math" panose="02040503050406030204" pitchFamily="18" charset="0"/>
                            </a:rPr>
                          </m:ctrlPr>
                        </m:dPr>
                        <m:e>
                          <m:r>
                            <a:rPr lang="de-DE" sz="2400" b="0" i="1" smtClean="0">
                              <a:latin typeface="Cambria Math" panose="02040503050406030204" pitchFamily="18" charset="0"/>
                            </a:rPr>
                            <m:t>𝐶</m:t>
                          </m:r>
                          <m:r>
                            <a:rPr lang="de-DE" sz="2400" b="0" i="1" smtClean="0">
                              <a:latin typeface="Cambria Math" panose="02040503050406030204" pitchFamily="18" charset="0"/>
                            </a:rPr>
                            <m:t>1∙</m:t>
                          </m:r>
                          <m:r>
                            <a:rPr lang="de-DE" sz="2400" b="0" i="1" smtClean="0">
                              <a:latin typeface="Cambria Math" panose="02040503050406030204" pitchFamily="18" charset="0"/>
                              <a:ea typeface="Cambria Math" panose="02040503050406030204" pitchFamily="18" charset="0"/>
                            </a:rPr>
                            <m:t>𝑙</m:t>
                          </m:r>
                          <m:r>
                            <a:rPr lang="de-DE" sz="2400" b="0" i="1" smtClean="0">
                              <a:latin typeface="Cambria Math" panose="02040503050406030204" pitchFamily="18" charset="0"/>
                              <a:ea typeface="Cambria Math" panose="02040503050406030204" pitchFamily="18" charset="0"/>
                            </a:rPr>
                            <m:t> </m:t>
                          </m:r>
                          <m:d>
                            <m:dPr>
                              <m:ctrlPr>
                                <a:rPr lang="de-DE" sz="2400" b="0" i="1" smtClean="0">
                                  <a:latin typeface="Cambria Math" panose="02040503050406030204" pitchFamily="18" charset="0"/>
                                  <a:ea typeface="Cambria Math" panose="02040503050406030204" pitchFamily="18" charset="0"/>
                                </a:rPr>
                              </m:ctrlPr>
                            </m:dPr>
                            <m:e>
                              <m:r>
                                <a:rPr lang="de-DE" sz="2400" b="0" i="1" smtClean="0">
                                  <a:latin typeface="Cambria Math" panose="02040503050406030204" pitchFamily="18" charset="0"/>
                                  <a:ea typeface="Cambria Math" panose="02040503050406030204" pitchFamily="18" charset="0"/>
                                </a:rPr>
                                <m:t>𝑚𝑜𝑑</m:t>
                              </m:r>
                              <m:r>
                                <a:rPr lang="de-DE" sz="2400" b="0" i="1" smtClean="0">
                                  <a:latin typeface="Cambria Math" panose="02040503050406030204" pitchFamily="18" charset="0"/>
                                  <a:ea typeface="Cambria Math" panose="02040503050406030204" pitchFamily="18" charset="0"/>
                                </a:rPr>
                                <m:t> </m:t>
                              </m:r>
                              <m:d>
                                <m:dPr>
                                  <m:begChr m:val="⌊"/>
                                  <m:endChr m:val="⌋"/>
                                  <m:ctrlPr>
                                    <a:rPr lang="de-DE" sz="2400" b="0" i="1" smtClean="0">
                                      <a:latin typeface="Cambria Math" panose="02040503050406030204" pitchFamily="18" charset="0"/>
                                      <a:ea typeface="Cambria Math" panose="02040503050406030204" pitchFamily="18" charset="0"/>
                                    </a:rPr>
                                  </m:ctrlPr>
                                </m:dPr>
                                <m:e>
                                  <m:f>
                                    <m:fPr>
                                      <m:ctrlPr>
                                        <a:rPr lang="de-DE" sz="2400" b="0" i="1" smtClean="0">
                                          <a:latin typeface="Cambria Math" panose="02040503050406030204" pitchFamily="18" charset="0"/>
                                          <a:ea typeface="Cambria Math" panose="02040503050406030204" pitchFamily="18" charset="0"/>
                                        </a:rPr>
                                      </m:ctrlPr>
                                    </m:fPr>
                                    <m:num>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2</m:t>
                                          </m:r>
                                        </m:e>
                                        <m:sup>
                                          <m:r>
                                            <a:rPr lang="de-DE" sz="2400" b="0" i="1" smtClean="0">
                                              <a:latin typeface="Cambria Math" panose="02040503050406030204" pitchFamily="18" charset="0"/>
                                              <a:ea typeface="Cambria Math" panose="02040503050406030204" pitchFamily="18" charset="0"/>
                                            </a:rPr>
                                            <m:t>32</m:t>
                                          </m:r>
                                        </m:sup>
                                      </m:sSup>
                                      <m:r>
                                        <a:rPr lang="de-DE" sz="2400" b="0" i="1" smtClean="0">
                                          <a:latin typeface="Cambria Math" panose="02040503050406030204" pitchFamily="18" charset="0"/>
                                          <a:ea typeface="Cambria Math" panose="02040503050406030204" pitchFamily="18" charset="0"/>
                                        </a:rPr>
                                        <m:t>−1−</m:t>
                                      </m:r>
                                      <m:r>
                                        <a:rPr lang="de-DE" sz="2400" b="0" i="1" smtClean="0">
                                          <a:latin typeface="Cambria Math" panose="02040503050406030204" pitchFamily="18" charset="0"/>
                                          <a:ea typeface="Cambria Math" panose="02040503050406030204" pitchFamily="18" charset="0"/>
                                        </a:rPr>
                                        <m:t>𝑖</m:t>
                                      </m:r>
                                    </m:num>
                                    <m:den>
                                      <m:r>
                                        <a:rPr lang="de-DE" sz="2400" b="0" i="1" smtClean="0">
                                          <a:latin typeface="Cambria Math" panose="02040503050406030204" pitchFamily="18" charset="0"/>
                                          <a:ea typeface="Cambria Math" panose="02040503050406030204" pitchFamily="18" charset="0"/>
                                        </a:rPr>
                                        <m:t>𝑙</m:t>
                                      </m:r>
                                    </m:den>
                                  </m:f>
                                </m:e>
                              </m:d>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𝑙</m:t>
                              </m:r>
                            </m:e>
                          </m:d>
                        </m:e>
                      </m:d>
                    </m:oMath>
                  </m:oMathPara>
                </a14:m>
                <a:endParaRPr lang="de-DE" sz="2400" b="0" dirty="0"/>
              </a:p>
              <a:p>
                <a:pPr/>
                <a14:m>
                  <m:oMathPara xmlns:m="http://schemas.openxmlformats.org/officeDocument/2006/math">
                    <m:oMathParaPr>
                      <m:jc m:val="centerGroup"/>
                    </m:oMathParaPr>
                    <m:oMath xmlns:m="http://schemas.openxmlformats.org/officeDocument/2006/math">
                      <m:r>
                        <a:rPr lang="de-DE" sz="2400" b="0" i="1" smtClean="0">
                          <a:latin typeface="Cambria Math" panose="02040503050406030204" pitchFamily="18" charset="0"/>
                        </a:rPr>
                        <m:t>𝑋</m:t>
                      </m:r>
                      <m:r>
                        <a:rPr lang="de-DE" sz="2400" b="0" i="1" smtClean="0">
                          <a:latin typeface="Cambria Math" panose="02040503050406030204" pitchFamily="18" charset="0"/>
                        </a:rPr>
                        <m:t>= </m:t>
                      </m:r>
                      <m:d>
                        <m:dPr>
                          <m:begChr m:val="⟨"/>
                          <m:endChr m:val="⟩"/>
                          <m:ctrlPr>
                            <a:rPr lang="de-DE" sz="2400" b="0" i="1" smtClean="0">
                              <a:latin typeface="Cambria Math" panose="02040503050406030204" pitchFamily="18" charset="0"/>
                            </a:rPr>
                          </m:ctrlPr>
                        </m:dPr>
                        <m:e>
                          <m:r>
                            <a:rPr lang="de-DE" sz="2400" b="0" i="1" smtClean="0">
                              <a:latin typeface="Cambria Math" panose="02040503050406030204" pitchFamily="18" charset="0"/>
                            </a:rPr>
                            <m:t>𝑝</m:t>
                          </m:r>
                          <m:r>
                            <a:rPr lang="de-DE" sz="2400" b="0" i="1" smtClean="0">
                              <a:latin typeface="Cambria Math" panose="02040503050406030204" pitchFamily="18" charset="0"/>
                            </a:rPr>
                            <m:t>,</m:t>
                          </m:r>
                          <m:r>
                            <a:rPr lang="de-DE" sz="2400" b="1" i="1" smtClean="0">
                              <a:latin typeface="Cambria Math" panose="02040503050406030204" pitchFamily="18" charset="0"/>
                            </a:rPr>
                            <m:t>𝑴</m:t>
                          </m:r>
                          <m:r>
                            <a:rPr lang="de-DE" sz="2400" b="0" i="1" smtClean="0">
                              <a:latin typeface="Cambria Math" panose="02040503050406030204" pitchFamily="18" charset="0"/>
                            </a:rPr>
                            <m:t>, </m:t>
                          </m:r>
                          <m:r>
                            <a:rPr lang="de-DE" sz="2400" b="0" i="1" smtClean="0">
                              <a:latin typeface="Cambria Math" panose="02040503050406030204" pitchFamily="18" charset="0"/>
                            </a:rPr>
                            <m:t>𝑅</m:t>
                          </m:r>
                          <m:d>
                            <m:dPr>
                              <m:ctrlPr>
                                <a:rPr lang="de-DE" sz="2400" b="0" i="1" smtClean="0">
                                  <a:latin typeface="Cambria Math" panose="02040503050406030204" pitchFamily="18" charset="0"/>
                                </a:rPr>
                              </m:ctrlPr>
                            </m:dPr>
                            <m:e>
                              <m:r>
                                <a:rPr lang="de-DE" sz="2400" b="0" i="1" smtClean="0">
                                  <a:latin typeface="Cambria Math" panose="02040503050406030204" pitchFamily="18" charset="0"/>
                                </a:rPr>
                                <m:t>𝑠</m:t>
                              </m:r>
                              <m:r>
                                <a:rPr lang="de-DE" sz="2400" b="0" i="1" smtClean="0">
                                  <a:latin typeface="Cambria Math" panose="02040503050406030204" pitchFamily="18" charset="0"/>
                                </a:rPr>
                                <m:t>,</m:t>
                              </m:r>
                              <m:r>
                                <a:rPr lang="de-DE" sz="2400" b="0" i="1" smtClean="0">
                                  <a:latin typeface="Cambria Math" panose="02040503050406030204" pitchFamily="18" charset="0"/>
                                </a:rPr>
                                <m:t>𝑙</m:t>
                              </m:r>
                              <m:r>
                                <a:rPr lang="de-DE" sz="2400" b="0" i="1" smtClean="0">
                                  <a:latin typeface="Cambria Math" panose="02040503050406030204" pitchFamily="18" charset="0"/>
                                </a:rPr>
                                <m:t>−</m:t>
                              </m:r>
                              <m:r>
                                <a:rPr lang="de-DE" sz="2400" b="0" i="1" smtClean="0">
                                  <a:latin typeface="Cambria Math" panose="02040503050406030204" pitchFamily="18" charset="0"/>
                                </a:rPr>
                                <m:t>𝑖</m:t>
                              </m:r>
                            </m:e>
                          </m:d>
                        </m:e>
                      </m:d>
                    </m:oMath>
                  </m:oMathPara>
                </a14:m>
                <a:endParaRPr lang="de-DE" sz="2400" b="0" dirty="0"/>
              </a:p>
            </p:txBody>
          </p:sp>
        </mc:Choice>
        <mc:Fallback xmlns="">
          <p:sp>
            <p:nvSpPr>
              <p:cNvPr id="5" name="Textfeld 4">
                <a:extLst>
                  <a:ext uri="{FF2B5EF4-FFF2-40B4-BE49-F238E27FC236}">
                    <a16:creationId xmlns:a16="http://schemas.microsoft.com/office/drawing/2014/main" id="{47E93E9F-568E-44E3-B691-0E7AB3511760}"/>
                  </a:ext>
                </a:extLst>
              </p:cNvPr>
              <p:cNvSpPr txBox="1">
                <a:spLocks noRot="1" noChangeAspect="1" noMove="1" noResize="1" noEditPoints="1" noAdjustHandles="1" noChangeArrowheads="1" noChangeShapeType="1" noTextEdit="1"/>
              </p:cNvSpPr>
              <p:nvPr/>
            </p:nvSpPr>
            <p:spPr>
              <a:xfrm>
                <a:off x="5393472" y="906913"/>
                <a:ext cx="5757905" cy="290679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7768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EE6D3E9F-CF90-437E-BF76-0B37150B0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2673" y="23515"/>
            <a:ext cx="2475325" cy="2157650"/>
          </a:xfrm>
          <a:prstGeom prst="rect">
            <a:avLst/>
          </a:prstGeom>
        </p:spPr>
      </p:pic>
      <mc:AlternateContent xmlns:mc="http://schemas.openxmlformats.org/markup-compatibility/2006" xmlns:a14="http://schemas.microsoft.com/office/drawing/2010/main">
        <mc:Choice Requires="a14">
          <p:sp>
            <p:nvSpPr>
              <p:cNvPr id="16" name="Textfeld 15">
                <a:extLst>
                  <a:ext uri="{FF2B5EF4-FFF2-40B4-BE49-F238E27FC236}">
                    <a16:creationId xmlns:a16="http://schemas.microsoft.com/office/drawing/2014/main" id="{30643A71-9253-47FD-8DBC-94066B0371F0}"/>
                  </a:ext>
                </a:extLst>
              </p:cNvPr>
              <p:cNvSpPr txBox="1"/>
              <p:nvPr/>
            </p:nvSpPr>
            <p:spPr>
              <a:xfrm>
                <a:off x="871111" y="717648"/>
                <a:ext cx="6006086" cy="322800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de-DE" sz="2400" b="0" i="1" smtClean="0">
                          <a:latin typeface="Cambria Math" panose="02040503050406030204" pitchFamily="18" charset="0"/>
                        </a:rPr>
                        <m:t>𝑖</m:t>
                      </m:r>
                      <m:r>
                        <a:rPr lang="de-DE" sz="2400" b="0" i="1" smtClean="0">
                          <a:latin typeface="Cambria Math" panose="02040503050406030204" pitchFamily="18" charset="0"/>
                        </a:rPr>
                        <m:t>=</m:t>
                      </m:r>
                      <m:r>
                        <a:rPr lang="de-DE" sz="2400" b="0" i="1" smtClean="0">
                          <a:latin typeface="Cambria Math" panose="02040503050406030204" pitchFamily="18" charset="0"/>
                        </a:rPr>
                        <m:t>𝑙𝑒𝑛</m:t>
                      </m:r>
                      <m:d>
                        <m:dPr>
                          <m:ctrlPr>
                            <a:rPr lang="de-DE" sz="2400" b="0" i="1" smtClean="0">
                              <a:latin typeface="Cambria Math" panose="02040503050406030204" pitchFamily="18" charset="0"/>
                            </a:rPr>
                          </m:ctrlPr>
                        </m:dPr>
                        <m:e>
                          <m:r>
                            <a:rPr lang="de-DE" sz="2400" b="1" i="1" smtClean="0">
                              <a:latin typeface="Cambria Math" panose="02040503050406030204" pitchFamily="18" charset="0"/>
                            </a:rPr>
                            <m:t>𝑴</m:t>
                          </m:r>
                        </m:e>
                      </m:d>
                    </m:oMath>
                  </m:oMathPara>
                </a14:m>
                <a:endParaRPr lang="en-US" sz="2400" b="0" dirty="0"/>
              </a:p>
              <a:p>
                <a14:m>
                  <m:oMath xmlns:m="http://schemas.openxmlformats.org/officeDocument/2006/math">
                    <m:r>
                      <a:rPr lang="de-DE" sz="2400" b="0" i="1" smtClean="0">
                        <a:latin typeface="Cambria Math" panose="02040503050406030204" pitchFamily="18" charset="0"/>
                      </a:rPr>
                      <m:t>𝑒</m:t>
                    </m:r>
                    <m:r>
                      <a:rPr lang="de-DE" sz="2400" b="0" i="1" smtClean="0">
                        <a:latin typeface="Cambria Math" panose="02040503050406030204" pitchFamily="18" charset="0"/>
                      </a:rPr>
                      <m:t>=</m:t>
                    </m:r>
                    <m:r>
                      <a:rPr lang="de-DE" sz="2400" b="0" i="1" smtClean="0">
                        <a:latin typeface="Cambria Math" panose="02040503050406030204" pitchFamily="18" charset="0"/>
                      </a:rPr>
                      <m:t>𝑙𝑐𝑚</m:t>
                    </m:r>
                    <m:r>
                      <a:rPr lang="de-DE" sz="2400" b="0" i="1" smtClean="0">
                        <a:latin typeface="Cambria Math" panose="02040503050406030204" pitchFamily="18" charset="0"/>
                      </a:rPr>
                      <m:t>(</m:t>
                    </m:r>
                    <m:r>
                      <a:rPr lang="de-DE" sz="2400" b="0" i="1" smtClean="0">
                        <a:latin typeface="Cambria Math" panose="02040503050406030204" pitchFamily="18" charset="0"/>
                      </a:rPr>
                      <m:t>𝑏𝑙𝑜𝑐𝑘𝑠𝑖𝑧𝑒</m:t>
                    </m:r>
                    <m:d>
                      <m:dPr>
                        <m:ctrlPr>
                          <a:rPr lang="de-DE" sz="2400" b="0" i="1" smtClean="0">
                            <a:latin typeface="Cambria Math" panose="02040503050406030204" pitchFamily="18" charset="0"/>
                          </a:rPr>
                        </m:ctrlPr>
                      </m:dPr>
                      <m:e>
                        <m:sSup>
                          <m:sSupPr>
                            <m:ctrlPr>
                              <a:rPr lang="de-DE" sz="2400" b="0" i="1" smtClean="0">
                                <a:latin typeface="Cambria Math" panose="02040503050406030204" pitchFamily="18" charset="0"/>
                              </a:rPr>
                            </m:ctrlPr>
                          </m:sSupPr>
                          <m:e>
                            <m:r>
                              <a:rPr lang="de-DE" sz="2400" b="0" i="1" smtClean="0">
                                <a:latin typeface="Cambria Math" panose="02040503050406030204" pitchFamily="18" charset="0"/>
                              </a:rPr>
                              <m:t>𝐸</m:t>
                            </m:r>
                          </m:e>
                          <m:sup>
                            <m:r>
                              <a:rPr lang="de-DE" sz="2400" b="0" i="1" smtClean="0">
                                <a:latin typeface="Cambria Math" panose="02040503050406030204" pitchFamily="18" charset="0"/>
                              </a:rPr>
                              <m:t>𝐾</m:t>
                            </m:r>
                          </m:sup>
                        </m:sSup>
                      </m:e>
                    </m:d>
                    <m:r>
                      <a:rPr lang="de-DE" sz="2400" b="0" i="1" smtClean="0">
                        <a:latin typeface="Cambria Math" panose="02040503050406030204" pitchFamily="18" charset="0"/>
                      </a:rPr>
                      <m:t>,</m:t>
                    </m:r>
                    <m:r>
                      <a:rPr lang="de-DE" sz="2400" b="0" i="1" smtClean="0">
                        <a:latin typeface="Cambria Math" panose="02040503050406030204" pitchFamily="18" charset="0"/>
                      </a:rPr>
                      <m:t>𝑛</m:t>
                    </m:r>
                  </m:oMath>
                </a14:m>
                <a:r>
                  <a:rPr lang="de-DE" sz="2400" b="0" dirty="0"/>
                  <a:t>)</a:t>
                </a:r>
              </a:p>
              <a:p>
                <a:pPr/>
                <a14:m>
                  <m:oMathPara xmlns:m="http://schemas.openxmlformats.org/officeDocument/2006/math">
                    <m:oMathParaPr>
                      <m:jc m:val="left"/>
                    </m:oMathParaPr>
                    <m:oMath xmlns:m="http://schemas.openxmlformats.org/officeDocument/2006/math">
                      <m:r>
                        <a:rPr lang="de-DE" sz="2400" b="0" i="1" smtClean="0">
                          <a:latin typeface="Cambria Math" panose="02040503050406030204" pitchFamily="18" charset="0"/>
                        </a:rPr>
                        <m:t>𝑙</m:t>
                      </m:r>
                      <m:r>
                        <a:rPr lang="de-DE" sz="2400" b="0" i="1" smtClean="0">
                          <a:latin typeface="Cambria Math" panose="02040503050406030204" pitchFamily="18" charset="0"/>
                        </a:rPr>
                        <m:t>= </m:t>
                      </m:r>
                      <m:d>
                        <m:dPr>
                          <m:begChr m:val="⌈"/>
                          <m:endChr m:val="⌉"/>
                          <m:ctrlPr>
                            <a:rPr lang="de-DE" sz="2400" b="0" i="1" smtClean="0">
                              <a:latin typeface="Cambria Math" panose="02040503050406030204" pitchFamily="18" charset="0"/>
                            </a:rPr>
                          </m:ctrlPr>
                        </m:dPr>
                        <m:e>
                          <m:f>
                            <m:fPr>
                              <m:ctrlPr>
                                <a:rPr lang="de-DE" sz="2400" b="0" i="1" smtClean="0">
                                  <a:latin typeface="Cambria Math" panose="02040503050406030204" pitchFamily="18" charset="0"/>
                                </a:rPr>
                              </m:ctrlPr>
                            </m:fPr>
                            <m:num>
                              <m:r>
                                <a:rPr lang="de-DE" sz="2400" b="0" i="1" smtClean="0">
                                  <a:latin typeface="Cambria Math" panose="02040503050406030204" pitchFamily="18" charset="0"/>
                                </a:rPr>
                                <m:t>𝑖</m:t>
                              </m:r>
                              <m:r>
                                <a:rPr lang="de-DE" sz="2400" b="0" i="1" smtClean="0">
                                  <a:latin typeface="Cambria Math" panose="02040503050406030204" pitchFamily="18" charset="0"/>
                                </a:rPr>
                                <m:t>+4+</m:t>
                              </m:r>
                              <m:r>
                                <a:rPr lang="de-DE" sz="2400" b="0" i="1" smtClean="0">
                                  <a:latin typeface="Cambria Math" panose="02040503050406030204" pitchFamily="18" charset="0"/>
                                </a:rPr>
                                <m:t>𝐶</m:t>
                              </m:r>
                              <m:r>
                                <a:rPr lang="de-DE" sz="2400" b="0" i="1" smtClean="0">
                                  <a:latin typeface="Cambria Math" panose="02040503050406030204" pitchFamily="18" charset="0"/>
                                </a:rPr>
                                <m:t>2</m:t>
                              </m:r>
                            </m:num>
                            <m:den>
                              <m:r>
                                <a:rPr lang="de-DE" sz="2400" b="0" i="1" smtClean="0">
                                  <a:latin typeface="Cambria Math" panose="02040503050406030204" pitchFamily="18" charset="0"/>
                                </a:rPr>
                                <m:t>𝑒</m:t>
                              </m:r>
                            </m:den>
                          </m:f>
                        </m:e>
                      </m:d>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rPr>
                        <m:t>𝑒</m:t>
                      </m:r>
                    </m:oMath>
                  </m:oMathPara>
                </a14:m>
                <a:endParaRPr lang="de-DE" sz="2400" b="0" dirty="0"/>
              </a:p>
              <a:p>
                <a:pPr/>
                <a14:m>
                  <m:oMathPara xmlns:m="http://schemas.openxmlformats.org/officeDocument/2006/math">
                    <m:oMathParaPr>
                      <m:jc m:val="left"/>
                    </m:oMathParaPr>
                    <m:oMath xmlns:m="http://schemas.openxmlformats.org/officeDocument/2006/math">
                      <m:r>
                        <a:rPr lang="de-DE" sz="2400" b="0" i="1" smtClean="0">
                          <a:latin typeface="Cambria Math" panose="02040503050406030204" pitchFamily="18" charset="0"/>
                        </a:rPr>
                        <m:t>𝑝</m:t>
                      </m:r>
                      <m:r>
                        <a:rPr lang="de-DE" sz="2400" b="0" i="1" smtClean="0">
                          <a:latin typeface="Cambria Math" panose="02040503050406030204" pitchFamily="18" charset="0"/>
                        </a:rPr>
                        <m:t>=</m:t>
                      </m:r>
                      <m:r>
                        <a:rPr lang="de-DE" sz="2400" b="0" i="1" smtClean="0">
                          <a:latin typeface="Cambria Math" panose="02040503050406030204" pitchFamily="18" charset="0"/>
                        </a:rPr>
                        <m:t>𝑖</m:t>
                      </m:r>
                      <m:r>
                        <a:rPr lang="de-DE" sz="2400" b="0" i="1" smtClean="0">
                          <a:latin typeface="Cambria Math" panose="02040503050406030204" pitchFamily="18" charset="0"/>
                        </a:rPr>
                        <m:t>+ </m:t>
                      </m:r>
                      <m:d>
                        <m:dPr>
                          <m:ctrlPr>
                            <a:rPr lang="de-DE" sz="2400" b="0" i="1" smtClean="0">
                              <a:latin typeface="Cambria Math" panose="02040503050406030204" pitchFamily="18" charset="0"/>
                            </a:rPr>
                          </m:ctrlPr>
                        </m:dPr>
                        <m:e>
                          <m:r>
                            <a:rPr lang="de-DE" sz="2400" b="0" i="1" smtClean="0">
                              <a:latin typeface="Cambria Math" panose="02040503050406030204" pitchFamily="18" charset="0"/>
                            </a:rPr>
                            <m:t>𝐶</m:t>
                          </m:r>
                          <m:r>
                            <a:rPr lang="de-DE" sz="2400" b="0" i="1" smtClean="0">
                              <a:latin typeface="Cambria Math" panose="02040503050406030204" pitchFamily="18" charset="0"/>
                            </a:rPr>
                            <m:t>1∙</m:t>
                          </m:r>
                          <m:r>
                            <a:rPr lang="de-DE" sz="2400" b="0" i="1" smtClean="0">
                              <a:latin typeface="Cambria Math" panose="02040503050406030204" pitchFamily="18" charset="0"/>
                              <a:ea typeface="Cambria Math" panose="02040503050406030204" pitchFamily="18" charset="0"/>
                            </a:rPr>
                            <m:t>𝑙</m:t>
                          </m:r>
                          <m:r>
                            <a:rPr lang="de-DE" sz="2400" b="0" i="1" smtClean="0">
                              <a:latin typeface="Cambria Math" panose="02040503050406030204" pitchFamily="18" charset="0"/>
                              <a:ea typeface="Cambria Math" panose="02040503050406030204" pitchFamily="18" charset="0"/>
                            </a:rPr>
                            <m:t> </m:t>
                          </m:r>
                          <m:d>
                            <m:dPr>
                              <m:ctrlPr>
                                <a:rPr lang="de-DE" sz="2400" b="0" i="1" smtClean="0">
                                  <a:latin typeface="Cambria Math" panose="02040503050406030204" pitchFamily="18" charset="0"/>
                                  <a:ea typeface="Cambria Math" panose="02040503050406030204" pitchFamily="18" charset="0"/>
                                </a:rPr>
                              </m:ctrlPr>
                            </m:dPr>
                            <m:e>
                              <m:r>
                                <a:rPr lang="de-DE" sz="2400" b="0" i="1" smtClean="0">
                                  <a:latin typeface="Cambria Math" panose="02040503050406030204" pitchFamily="18" charset="0"/>
                                  <a:ea typeface="Cambria Math" panose="02040503050406030204" pitchFamily="18" charset="0"/>
                                </a:rPr>
                                <m:t>𝑚𝑜𝑑</m:t>
                              </m:r>
                              <m:r>
                                <a:rPr lang="de-DE" sz="2400" b="0" i="1" smtClean="0">
                                  <a:latin typeface="Cambria Math" panose="02040503050406030204" pitchFamily="18" charset="0"/>
                                  <a:ea typeface="Cambria Math" panose="02040503050406030204" pitchFamily="18" charset="0"/>
                                </a:rPr>
                                <m:t> </m:t>
                              </m:r>
                              <m:d>
                                <m:dPr>
                                  <m:begChr m:val="⌊"/>
                                  <m:endChr m:val="⌋"/>
                                  <m:ctrlPr>
                                    <a:rPr lang="de-DE" sz="2400" b="0" i="1" smtClean="0">
                                      <a:latin typeface="Cambria Math" panose="02040503050406030204" pitchFamily="18" charset="0"/>
                                      <a:ea typeface="Cambria Math" panose="02040503050406030204" pitchFamily="18" charset="0"/>
                                    </a:rPr>
                                  </m:ctrlPr>
                                </m:dPr>
                                <m:e>
                                  <m:f>
                                    <m:fPr>
                                      <m:ctrlPr>
                                        <a:rPr lang="de-DE" sz="2400" b="0" i="1" smtClean="0">
                                          <a:latin typeface="Cambria Math" panose="02040503050406030204" pitchFamily="18" charset="0"/>
                                          <a:ea typeface="Cambria Math" panose="02040503050406030204" pitchFamily="18" charset="0"/>
                                        </a:rPr>
                                      </m:ctrlPr>
                                    </m:fPr>
                                    <m:num>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2</m:t>
                                          </m:r>
                                        </m:e>
                                        <m:sup>
                                          <m:r>
                                            <a:rPr lang="de-DE" sz="2400" b="0" i="1" smtClean="0">
                                              <a:latin typeface="Cambria Math" panose="02040503050406030204" pitchFamily="18" charset="0"/>
                                              <a:ea typeface="Cambria Math" panose="02040503050406030204" pitchFamily="18" charset="0"/>
                                            </a:rPr>
                                            <m:t>32</m:t>
                                          </m:r>
                                        </m:sup>
                                      </m:sSup>
                                      <m:r>
                                        <a:rPr lang="de-DE" sz="2400" b="0" i="1" smtClean="0">
                                          <a:latin typeface="Cambria Math" panose="02040503050406030204" pitchFamily="18" charset="0"/>
                                          <a:ea typeface="Cambria Math" panose="02040503050406030204" pitchFamily="18" charset="0"/>
                                        </a:rPr>
                                        <m:t>−1−</m:t>
                                      </m:r>
                                      <m:r>
                                        <a:rPr lang="de-DE" sz="2400" b="0" i="1" smtClean="0">
                                          <a:latin typeface="Cambria Math" panose="02040503050406030204" pitchFamily="18" charset="0"/>
                                          <a:ea typeface="Cambria Math" panose="02040503050406030204" pitchFamily="18" charset="0"/>
                                        </a:rPr>
                                        <m:t>𝑖</m:t>
                                      </m:r>
                                    </m:num>
                                    <m:den>
                                      <m:r>
                                        <a:rPr lang="de-DE" sz="2400" b="0" i="1" smtClean="0">
                                          <a:latin typeface="Cambria Math" panose="02040503050406030204" pitchFamily="18" charset="0"/>
                                          <a:ea typeface="Cambria Math" panose="02040503050406030204" pitchFamily="18" charset="0"/>
                                        </a:rPr>
                                        <m:t>𝑙</m:t>
                                      </m:r>
                                    </m:den>
                                  </m:f>
                                </m:e>
                              </m:d>
                              <m:r>
                                <a:rPr lang="de-DE" sz="2400" b="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𝑙</m:t>
                              </m:r>
                            </m:e>
                          </m:d>
                        </m:e>
                      </m:d>
                    </m:oMath>
                  </m:oMathPara>
                </a14:m>
                <a:endParaRPr lang="de-DE" sz="2400" b="0" dirty="0"/>
              </a:p>
              <a:p>
                <a:pPr/>
                <a14:m>
                  <m:oMathPara xmlns:m="http://schemas.openxmlformats.org/officeDocument/2006/math">
                    <m:oMathParaPr>
                      <m:jc m:val="left"/>
                    </m:oMathParaPr>
                    <m:oMath xmlns:m="http://schemas.openxmlformats.org/officeDocument/2006/math">
                      <m:r>
                        <a:rPr lang="de-DE" sz="2400" b="0" i="1" smtClean="0">
                          <a:latin typeface="Cambria Math" panose="02040503050406030204" pitchFamily="18" charset="0"/>
                        </a:rPr>
                        <m:t>𝑋</m:t>
                      </m:r>
                      <m:r>
                        <a:rPr lang="de-DE" sz="2400" b="0" i="1" smtClean="0">
                          <a:latin typeface="Cambria Math" panose="02040503050406030204" pitchFamily="18" charset="0"/>
                        </a:rPr>
                        <m:t>  = </m:t>
                      </m:r>
                      <m:d>
                        <m:dPr>
                          <m:begChr m:val="⟨"/>
                          <m:endChr m:val="⟩"/>
                          <m:ctrlPr>
                            <a:rPr lang="de-DE" sz="2400" b="0" i="1" smtClean="0">
                              <a:latin typeface="Cambria Math" panose="02040503050406030204" pitchFamily="18" charset="0"/>
                            </a:rPr>
                          </m:ctrlPr>
                        </m:dPr>
                        <m:e>
                          <m:r>
                            <a:rPr lang="de-DE" sz="2400" b="0" i="1" smtClean="0">
                              <a:latin typeface="Cambria Math" panose="02040503050406030204" pitchFamily="18" charset="0"/>
                            </a:rPr>
                            <m:t>𝑝</m:t>
                          </m:r>
                          <m:r>
                            <a:rPr lang="de-DE" sz="2400" b="0" i="1" smtClean="0">
                              <a:latin typeface="Cambria Math" panose="02040503050406030204" pitchFamily="18" charset="0"/>
                            </a:rPr>
                            <m:t>,</m:t>
                          </m:r>
                          <m:r>
                            <a:rPr lang="de-DE" sz="2400" b="1" i="1" smtClean="0">
                              <a:latin typeface="Cambria Math" panose="02040503050406030204" pitchFamily="18" charset="0"/>
                            </a:rPr>
                            <m:t>𝑴</m:t>
                          </m:r>
                          <m:r>
                            <a:rPr lang="de-DE" sz="2400" b="0" i="1" smtClean="0">
                              <a:latin typeface="Cambria Math" panose="02040503050406030204" pitchFamily="18" charset="0"/>
                            </a:rPr>
                            <m:t>, </m:t>
                          </m:r>
                          <m:r>
                            <a:rPr lang="de-DE" sz="2400" b="0" i="1" smtClean="0">
                              <a:latin typeface="Cambria Math" panose="02040503050406030204" pitchFamily="18" charset="0"/>
                            </a:rPr>
                            <m:t>𝑅</m:t>
                          </m:r>
                          <m:d>
                            <m:dPr>
                              <m:ctrlPr>
                                <a:rPr lang="de-DE" sz="2400" b="0" i="1" smtClean="0">
                                  <a:latin typeface="Cambria Math" panose="02040503050406030204" pitchFamily="18" charset="0"/>
                                </a:rPr>
                              </m:ctrlPr>
                            </m:dPr>
                            <m:e>
                              <m:r>
                                <a:rPr lang="de-DE" sz="2400" b="0" i="1" smtClean="0">
                                  <a:latin typeface="Cambria Math" panose="02040503050406030204" pitchFamily="18" charset="0"/>
                                </a:rPr>
                                <m:t>𝑠</m:t>
                              </m:r>
                              <m:r>
                                <a:rPr lang="de-DE" sz="2400" b="0" i="1" smtClean="0">
                                  <a:latin typeface="Cambria Math" panose="02040503050406030204" pitchFamily="18" charset="0"/>
                                </a:rPr>
                                <m:t>,</m:t>
                              </m:r>
                              <m:r>
                                <a:rPr lang="de-DE" sz="2400" b="0" i="1" smtClean="0">
                                  <a:latin typeface="Cambria Math" panose="02040503050406030204" pitchFamily="18" charset="0"/>
                                </a:rPr>
                                <m:t>𝑙</m:t>
                              </m:r>
                              <m:r>
                                <a:rPr lang="de-DE" sz="2400" b="0" i="1" smtClean="0">
                                  <a:latin typeface="Cambria Math" panose="02040503050406030204" pitchFamily="18" charset="0"/>
                                </a:rPr>
                                <m:t>−</m:t>
                              </m:r>
                              <m:r>
                                <a:rPr lang="de-DE" sz="2400" b="0" i="1" smtClean="0">
                                  <a:latin typeface="Cambria Math" panose="02040503050406030204" pitchFamily="18" charset="0"/>
                                </a:rPr>
                                <m:t>𝑖</m:t>
                              </m:r>
                            </m:e>
                          </m:d>
                        </m:e>
                      </m:d>
                      <m:r>
                        <a:rPr lang="de-DE" sz="2400" b="0" i="1" smtClean="0">
                          <a:latin typeface="Cambria Math" panose="02040503050406030204" pitchFamily="18" charset="0"/>
                        </a:rPr>
                        <m:t> </m:t>
                      </m:r>
                    </m:oMath>
                  </m:oMathPara>
                </a14:m>
                <a:endParaRPr lang="de-DE" sz="2400" b="0" i="1" dirty="0">
                  <a:latin typeface="Cambria Math" panose="02040503050406030204" pitchFamily="18" charset="0"/>
                </a:endParaRPr>
              </a:p>
              <a:p>
                <a:r>
                  <a:rPr lang="de-DE" sz="2400" i="1" dirty="0">
                    <a:latin typeface="Cambria Math" panose="02040503050406030204" pitchFamily="18" charset="0"/>
                  </a:rPr>
                  <a:t>	</a:t>
                </a:r>
                <a14:m>
                  <m:oMath xmlns:m="http://schemas.openxmlformats.org/officeDocument/2006/math">
                    <m:r>
                      <a:rPr lang="de-DE" sz="2400" b="0" i="1" smtClean="0">
                        <a:latin typeface="Cambria Math" panose="02040503050406030204" pitchFamily="18" charset="0"/>
                      </a:rPr>
                      <m:t>=</m:t>
                    </m:r>
                    <m:d>
                      <m:dPr>
                        <m:begChr m:val="⟨"/>
                        <m:endChr m:val="⟩"/>
                        <m:ctrlPr>
                          <a:rPr lang="de-DE" sz="2400" i="1">
                            <a:latin typeface="Cambria Math" panose="02040503050406030204" pitchFamily="18" charset="0"/>
                          </a:rPr>
                        </m:ctrlPr>
                      </m:dPr>
                      <m:e>
                        <m:r>
                          <a:rPr lang="de-DE" sz="2400" i="1">
                            <a:latin typeface="Cambria Math" panose="02040503050406030204" pitchFamily="18" charset="0"/>
                          </a:rPr>
                          <m:t>𝑝</m:t>
                        </m:r>
                        <m:r>
                          <a:rPr lang="de-DE" sz="2400" i="1">
                            <a:latin typeface="Cambria Math" panose="02040503050406030204" pitchFamily="18" charset="0"/>
                          </a:rPr>
                          <m:t>,</m:t>
                        </m:r>
                        <m:r>
                          <a:rPr lang="de-DE" sz="2400" b="1" i="1">
                            <a:latin typeface="Cambria Math" panose="02040503050406030204" pitchFamily="18" charset="0"/>
                          </a:rPr>
                          <m:t>𝑴</m:t>
                        </m:r>
                        <m:r>
                          <a:rPr lang="de-DE" sz="2400" i="1">
                            <a:latin typeface="Cambria Math" panose="02040503050406030204" pitchFamily="18" charset="0"/>
                          </a:rPr>
                          <m:t>, </m:t>
                        </m:r>
                        <m:r>
                          <a:rPr lang="de-DE" sz="2400" i="1">
                            <a:latin typeface="Cambria Math" panose="02040503050406030204" pitchFamily="18" charset="0"/>
                          </a:rPr>
                          <m:t>𝑅</m:t>
                        </m:r>
                        <m:d>
                          <m:dPr>
                            <m:ctrlPr>
                              <a:rPr lang="de-DE" sz="2400" i="1">
                                <a:latin typeface="Cambria Math" panose="02040503050406030204" pitchFamily="18" charset="0"/>
                              </a:rPr>
                            </m:ctrlPr>
                          </m:dPr>
                          <m:e>
                            <m:r>
                              <a:rPr lang="de-DE" sz="2400" i="1">
                                <a:latin typeface="Cambria Math" panose="02040503050406030204" pitchFamily="18" charset="0"/>
                              </a:rPr>
                              <m:t>𝑠</m:t>
                            </m:r>
                            <m:r>
                              <a:rPr lang="de-DE" sz="2400" i="1">
                                <a:latin typeface="Cambria Math" panose="02040503050406030204" pitchFamily="18" charset="0"/>
                              </a:rPr>
                              <m:t>,</m:t>
                            </m:r>
                            <m:r>
                              <a:rPr lang="de-DE" sz="2400" b="0" i="1" smtClean="0">
                                <a:latin typeface="Cambria Math" panose="02040503050406030204" pitchFamily="18" charset="0"/>
                              </a:rPr>
                              <m:t>𝑙</m:t>
                            </m:r>
                            <m:r>
                              <a:rPr lang="de-DE" sz="2400" b="0" i="1" smtClean="0">
                                <a:latin typeface="Cambria Math" panose="02040503050406030204" pitchFamily="18" charset="0"/>
                              </a:rPr>
                              <m:t>−(</m:t>
                            </m:r>
                            <m:r>
                              <a:rPr lang="de-DE" sz="2400" i="1">
                                <a:latin typeface="Cambria Math" panose="02040503050406030204" pitchFamily="18" charset="0"/>
                              </a:rPr>
                              <m:t>𝑝</m:t>
                            </m:r>
                            <m:r>
                              <a:rPr lang="de-DE" sz="2400" i="1">
                                <a:latin typeface="Cambria Math" panose="02040503050406030204" pitchFamily="18" charset="0"/>
                              </a:rPr>
                              <m:t> </m:t>
                            </m:r>
                            <m:r>
                              <a:rPr lang="de-DE" sz="2400" i="1">
                                <a:latin typeface="Cambria Math" panose="02040503050406030204" pitchFamily="18" charset="0"/>
                              </a:rPr>
                              <m:t>𝑚𝑜𝑑</m:t>
                            </m:r>
                            <m:r>
                              <a:rPr lang="de-DE" sz="2400" i="1">
                                <a:latin typeface="Cambria Math" panose="02040503050406030204" pitchFamily="18" charset="0"/>
                              </a:rPr>
                              <m:t> (</m:t>
                            </m:r>
                            <m:r>
                              <a:rPr lang="de-DE" sz="2400" i="1">
                                <a:latin typeface="Cambria Math" panose="02040503050406030204" pitchFamily="18" charset="0"/>
                              </a:rPr>
                              <m:t>𝑙𝑒𝑛</m:t>
                            </m:r>
                            <m:r>
                              <a:rPr lang="de-DE" sz="2400" i="1">
                                <a:latin typeface="Cambria Math" panose="02040503050406030204" pitchFamily="18" charset="0"/>
                              </a:rPr>
                              <m:t>(</m:t>
                            </m:r>
                            <m:r>
                              <a:rPr lang="de-DE" sz="2400" b="1" i="1">
                                <a:latin typeface="Cambria Math" panose="02040503050406030204" pitchFamily="18" charset="0"/>
                              </a:rPr>
                              <m:t>𝑿</m:t>
                            </m:r>
                            <m:r>
                              <a:rPr lang="de-DE" sz="2400" i="1">
                                <a:latin typeface="Cambria Math" panose="02040503050406030204" pitchFamily="18" charset="0"/>
                              </a:rPr>
                              <m:t>)−4</m:t>
                            </m:r>
                          </m:e>
                        </m:d>
                        <m:r>
                          <a:rPr lang="de-DE" sz="2400" b="0" i="1" smtClean="0">
                            <a:latin typeface="Cambria Math" panose="02040503050406030204" pitchFamily="18" charset="0"/>
                          </a:rPr>
                          <m:t>)</m:t>
                        </m:r>
                      </m:e>
                    </m:d>
                  </m:oMath>
                </a14:m>
                <a:endParaRPr lang="de-DE" sz="2400" b="0" dirty="0"/>
              </a:p>
            </p:txBody>
          </p:sp>
        </mc:Choice>
        <mc:Fallback xmlns="">
          <p:sp>
            <p:nvSpPr>
              <p:cNvPr id="16" name="Textfeld 15">
                <a:extLst>
                  <a:ext uri="{FF2B5EF4-FFF2-40B4-BE49-F238E27FC236}">
                    <a16:creationId xmlns:a16="http://schemas.microsoft.com/office/drawing/2014/main" id="{30643A71-9253-47FD-8DBC-94066B0371F0}"/>
                  </a:ext>
                </a:extLst>
              </p:cNvPr>
              <p:cNvSpPr txBox="1">
                <a:spLocks noRot="1" noChangeAspect="1" noMove="1" noResize="1" noEditPoints="1" noAdjustHandles="1" noChangeArrowheads="1" noChangeShapeType="1" noTextEdit="1"/>
              </p:cNvSpPr>
              <p:nvPr/>
            </p:nvSpPr>
            <p:spPr>
              <a:xfrm>
                <a:off x="871111" y="717648"/>
                <a:ext cx="6006086" cy="3228000"/>
              </a:xfrm>
              <a:prstGeom prst="rect">
                <a:avLst/>
              </a:prstGeom>
              <a:blipFill>
                <a:blip r:embed="rId4"/>
                <a:stretch>
                  <a:fillRect l="-305" b="-2079"/>
                </a:stretch>
              </a:blipFill>
            </p:spPr>
            <p:txBody>
              <a:bodyPr/>
              <a:lstStyle/>
              <a:p>
                <a:r>
                  <a:rPr lang="en-US">
                    <a:noFill/>
                  </a:rPr>
                  <a:t> </a:t>
                </a:r>
              </a:p>
            </p:txBody>
          </p:sp>
        </mc:Fallback>
      </mc:AlternateContent>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a:t>
            </a:r>
            <a:r>
              <a:rPr lang="de-CH" sz="1800" cap="none" dirty="0" err="1"/>
              <a:t>addRedundancy</a:t>
            </a:r>
            <a:r>
              <a:rPr lang="de-CH" sz="1800" dirty="0"/>
              <a:t> </a:t>
            </a:r>
            <a:r>
              <a:rPr lang="de-CH" sz="1800" dirty="0" err="1"/>
              <a:t>operation</a:t>
            </a:r>
            <a:r>
              <a:rPr lang="de-CH" sz="1800" dirty="0"/>
              <a:t> (3)</a:t>
            </a:r>
            <a:endParaRPr lang="en-US" dirty="0"/>
          </a:p>
        </p:txBody>
      </p:sp>
      <p:cxnSp>
        <p:nvCxnSpPr>
          <p:cNvPr id="25" name="Gerade Verbindung mit Pfeil 24">
            <a:extLst>
              <a:ext uri="{FF2B5EF4-FFF2-40B4-BE49-F238E27FC236}">
                <a16:creationId xmlns:a16="http://schemas.microsoft.com/office/drawing/2014/main" id="{028E1EE4-4FE7-4712-A2B6-A05085279FCA}"/>
              </a:ext>
            </a:extLst>
          </p:cNvPr>
          <p:cNvCxnSpPr>
            <a:cxnSpLocks/>
            <a:stCxn id="27" idx="1"/>
          </p:cNvCxnSpPr>
          <p:nvPr/>
        </p:nvCxnSpPr>
        <p:spPr>
          <a:xfrm rot="10800000">
            <a:off x="4534928" y="1359244"/>
            <a:ext cx="2816844" cy="1414003"/>
          </a:xfrm>
          <a:prstGeom prst="bentConnector3">
            <a:avLst>
              <a:gd name="adj1" fmla="val 17099"/>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B2CB7B63-1744-4995-9762-66DB6116A7D8}"/>
              </a:ext>
            </a:extLst>
          </p:cNvPr>
          <p:cNvSpPr txBox="1"/>
          <p:nvPr/>
        </p:nvSpPr>
        <p:spPr>
          <a:xfrm>
            <a:off x="7351772" y="2311581"/>
            <a:ext cx="4580021"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a:t>Block </a:t>
            </a:r>
            <a:r>
              <a:rPr lang="de-DE" dirty="0" err="1"/>
              <a:t>size</a:t>
            </a:r>
            <a:r>
              <a:rPr lang="de-DE" dirty="0"/>
              <a:t> </a:t>
            </a:r>
            <a:r>
              <a:rPr lang="de-DE" dirty="0" err="1"/>
              <a:t>of</a:t>
            </a:r>
            <a:r>
              <a:rPr lang="de-DE" dirty="0"/>
              <a:t> </a:t>
            </a:r>
            <a:r>
              <a:rPr lang="de-DE" dirty="0" err="1"/>
              <a:t>the</a:t>
            </a:r>
            <a:r>
              <a:rPr lang="de-DE" dirty="0"/>
              <a:t> </a:t>
            </a:r>
            <a:r>
              <a:rPr lang="de-DE" dirty="0" err="1"/>
              <a:t>operation</a:t>
            </a:r>
            <a:r>
              <a:rPr lang="de-DE" dirty="0"/>
              <a:t> (</a:t>
            </a:r>
            <a:r>
              <a:rPr lang="de-DE" dirty="0" err="1"/>
              <a:t>dependent</a:t>
            </a:r>
            <a:r>
              <a:rPr lang="de-DE" dirty="0"/>
              <a:t> on </a:t>
            </a:r>
            <a:r>
              <a:rPr lang="de-DE" dirty="0" err="1"/>
              <a:t>the</a:t>
            </a:r>
            <a:r>
              <a:rPr lang="de-DE" dirty="0"/>
              <a:t> </a:t>
            </a:r>
            <a:r>
              <a:rPr lang="de-DE" dirty="0" err="1"/>
              <a:t>number</a:t>
            </a:r>
            <a:r>
              <a:rPr lang="de-DE" dirty="0"/>
              <a:t> </a:t>
            </a:r>
            <a:r>
              <a:rPr lang="de-DE" dirty="0" err="1"/>
              <a:t>of</a:t>
            </a:r>
            <a:r>
              <a:rPr lang="de-DE" dirty="0"/>
              <a:t> </a:t>
            </a:r>
            <a:r>
              <a:rPr lang="de-DE" dirty="0" err="1"/>
              <a:t>stripes</a:t>
            </a:r>
            <a:r>
              <a:rPr lang="de-DE" dirty="0"/>
              <a:t> and </a:t>
            </a:r>
            <a:r>
              <a:rPr lang="de-DE" dirty="0" err="1"/>
              <a:t>the</a:t>
            </a:r>
            <a:r>
              <a:rPr lang="de-DE" dirty="0"/>
              <a:t> </a:t>
            </a:r>
            <a:r>
              <a:rPr lang="de-DE" dirty="0" err="1"/>
              <a:t>cipher</a:t>
            </a:r>
            <a:r>
              <a:rPr lang="de-DE" dirty="0"/>
              <a:t> block </a:t>
            </a:r>
            <a:r>
              <a:rPr lang="de-DE" dirty="0" err="1"/>
              <a:t>size</a:t>
            </a:r>
            <a:r>
              <a:rPr lang="de-DE" dirty="0"/>
              <a:t>)</a:t>
            </a:r>
          </a:p>
        </p:txBody>
      </p:sp>
      <p:cxnSp>
        <p:nvCxnSpPr>
          <p:cNvPr id="35" name="Gerade Verbindung mit Pfeil 34">
            <a:extLst>
              <a:ext uri="{FF2B5EF4-FFF2-40B4-BE49-F238E27FC236}">
                <a16:creationId xmlns:a16="http://schemas.microsoft.com/office/drawing/2014/main" id="{2D083E8A-C4CD-472A-BBCE-1C6362564B04}"/>
              </a:ext>
            </a:extLst>
          </p:cNvPr>
          <p:cNvCxnSpPr>
            <a:cxnSpLocks/>
            <a:stCxn id="38" idx="1"/>
          </p:cNvCxnSpPr>
          <p:nvPr/>
        </p:nvCxnSpPr>
        <p:spPr>
          <a:xfrm rot="10800000">
            <a:off x="4590562" y="854593"/>
            <a:ext cx="2772363" cy="1"/>
          </a:xfrm>
          <a:prstGeom prst="bentConnector3">
            <a:avLst>
              <a:gd name="adj1" fmla="val 50000"/>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404C9A3C-2B70-4554-9236-8AC203FA98D1}"/>
              </a:ext>
            </a:extLst>
          </p:cNvPr>
          <p:cNvSpPr/>
          <p:nvPr/>
        </p:nvSpPr>
        <p:spPr>
          <a:xfrm>
            <a:off x="7362924" y="531427"/>
            <a:ext cx="2469749"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a:spAutoFit/>
          </a:bodyPr>
          <a:lstStyle/>
          <a:p>
            <a:r>
              <a:rPr lang="de-DE" dirty="0"/>
              <a:t>The </a:t>
            </a:r>
            <a:r>
              <a:rPr lang="de-DE" dirty="0" err="1"/>
              <a:t>length</a:t>
            </a:r>
            <a:r>
              <a:rPr lang="de-DE" dirty="0"/>
              <a:t> </a:t>
            </a:r>
            <a:r>
              <a:rPr lang="de-DE" dirty="0" err="1"/>
              <a:t>of</a:t>
            </a:r>
            <a:r>
              <a:rPr lang="de-DE" dirty="0"/>
              <a:t> </a:t>
            </a:r>
            <a:r>
              <a:rPr lang="de-DE" dirty="0" err="1"/>
              <a:t>the</a:t>
            </a:r>
            <a:r>
              <a:rPr lang="de-DE" dirty="0"/>
              <a:t> original </a:t>
            </a:r>
            <a:r>
              <a:rPr lang="de-DE" dirty="0" err="1"/>
              <a:t>message</a:t>
            </a:r>
            <a:endParaRPr lang="en-US" dirty="0"/>
          </a:p>
        </p:txBody>
      </p:sp>
      <p:cxnSp>
        <p:nvCxnSpPr>
          <p:cNvPr id="55" name="Gerade Verbindung mit Pfeil 54">
            <a:extLst>
              <a:ext uri="{FF2B5EF4-FFF2-40B4-BE49-F238E27FC236}">
                <a16:creationId xmlns:a16="http://schemas.microsoft.com/office/drawing/2014/main" id="{48410394-CF42-460E-A56A-4C2AFB6D3653}"/>
              </a:ext>
            </a:extLst>
          </p:cNvPr>
          <p:cNvCxnSpPr>
            <a:cxnSpLocks/>
            <a:stCxn id="57" idx="1"/>
          </p:cNvCxnSpPr>
          <p:nvPr/>
        </p:nvCxnSpPr>
        <p:spPr>
          <a:xfrm rot="10800000">
            <a:off x="4529358" y="1916189"/>
            <a:ext cx="2822415" cy="2078288"/>
          </a:xfrm>
          <a:prstGeom prst="bentConnector3">
            <a:avLst>
              <a:gd name="adj1" fmla="val 2592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7" name="Textfeld 56">
                <a:extLst>
                  <a:ext uri="{FF2B5EF4-FFF2-40B4-BE49-F238E27FC236}">
                    <a16:creationId xmlns:a16="http://schemas.microsoft.com/office/drawing/2014/main" id="{5C85CDD0-6669-4F1E-9BCE-8470011D984B}"/>
                  </a:ext>
                </a:extLst>
              </p:cNvPr>
              <p:cNvSpPr txBox="1"/>
              <p:nvPr/>
            </p:nvSpPr>
            <p:spPr>
              <a:xfrm>
                <a:off x="7351772" y="3532812"/>
                <a:ext cx="4580021"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a:solidFill>
                      <a:schemeClr val="tx1"/>
                    </a:solidFill>
                  </a:rPr>
                  <a:t>Length </a:t>
                </a:r>
                <a:r>
                  <a:rPr lang="de-DE" dirty="0" err="1">
                    <a:solidFill>
                      <a:schemeClr val="tx1"/>
                    </a:solidFill>
                  </a:rPr>
                  <a:t>of</a:t>
                </a:r>
                <a:r>
                  <a:rPr lang="de-DE" dirty="0">
                    <a:solidFill>
                      <a:schemeClr val="tx1"/>
                    </a:solidFill>
                  </a:rPr>
                  <a:t> </a:t>
                </a:r>
                <a:r>
                  <a:rPr lang="de-DE" dirty="0" err="1">
                    <a:solidFill>
                      <a:schemeClr val="tx1"/>
                    </a:solidFill>
                  </a:rPr>
                  <a:t>padded</a:t>
                </a:r>
                <a:r>
                  <a:rPr lang="de-DE" dirty="0">
                    <a:solidFill>
                      <a:schemeClr val="tx1"/>
                    </a:solidFill>
                  </a:rPr>
                  <a:t> stream len(</a:t>
                </a:r>
                <a14:m>
                  <m:oMath xmlns:m="http://schemas.openxmlformats.org/officeDocument/2006/math">
                    <m:d>
                      <m:dPr>
                        <m:begChr m:val="⟨"/>
                        <m:endChr m:val="⟩"/>
                        <m:ctrlPr>
                          <a:rPr lang="de-DE" i="1">
                            <a:solidFill>
                              <a:schemeClr val="tx1"/>
                            </a:solidFill>
                            <a:latin typeface="Cambria Math" panose="02040503050406030204" pitchFamily="18" charset="0"/>
                          </a:rPr>
                        </m:ctrlPr>
                      </m:dPr>
                      <m:e>
                        <m:r>
                          <a:rPr lang="de-DE" b="1" i="1">
                            <a:solidFill>
                              <a:schemeClr val="tx1"/>
                            </a:solidFill>
                            <a:latin typeface="Cambria Math" panose="02040503050406030204" pitchFamily="18" charset="0"/>
                          </a:rPr>
                          <m:t>𝑴</m:t>
                        </m:r>
                        <m:r>
                          <a:rPr lang="de-DE" i="1">
                            <a:solidFill>
                              <a:schemeClr val="tx1"/>
                            </a:solidFill>
                            <a:latin typeface="Cambria Math" panose="02040503050406030204" pitchFamily="18" charset="0"/>
                          </a:rPr>
                          <m:t>, </m:t>
                        </m:r>
                        <m:r>
                          <a:rPr lang="de-DE" i="1">
                            <a:solidFill>
                              <a:schemeClr val="tx1"/>
                            </a:solidFill>
                            <a:latin typeface="Cambria Math" panose="02040503050406030204" pitchFamily="18" charset="0"/>
                          </a:rPr>
                          <m:t>𝑅</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𝑠</m:t>
                            </m:r>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rPr>
                              <m:t>𝑙</m:t>
                            </m:r>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rPr>
                              <m:t>𝑖</m:t>
                            </m:r>
                          </m:e>
                        </m:d>
                      </m:e>
                    </m:d>
                    <m:r>
                      <a:rPr lang="de-DE" b="0" i="1" smtClean="0">
                        <a:solidFill>
                          <a:schemeClr val="tx1"/>
                        </a:solidFill>
                        <a:latin typeface="Cambria Math" panose="02040503050406030204" pitchFamily="18" charset="0"/>
                      </a:rPr>
                      <m:t>)</m:t>
                    </m:r>
                  </m:oMath>
                </a14:m>
                <a:r>
                  <a:rPr lang="de-DE" dirty="0">
                    <a:solidFill>
                      <a:schemeClr val="tx1"/>
                    </a:solidFill>
                  </a:rPr>
                  <a:t> </a:t>
                </a:r>
                <a:r>
                  <a:rPr lang="de-DE" dirty="0" err="1">
                    <a:solidFill>
                      <a:schemeClr val="tx1"/>
                    </a:solidFill>
                  </a:rPr>
                  <a:t>without</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padding</a:t>
                </a:r>
                <a:r>
                  <a:rPr lang="de-DE" dirty="0">
                    <a:solidFill>
                      <a:schemeClr val="tx1"/>
                    </a:solidFill>
                  </a:rPr>
                  <a:t> </a:t>
                </a:r>
                <a:r>
                  <a:rPr lang="de-DE" dirty="0" err="1">
                    <a:solidFill>
                      <a:schemeClr val="tx1"/>
                    </a:solidFill>
                  </a:rPr>
                  <a:t>itself</a:t>
                </a:r>
                <a:endParaRPr lang="de-DE" dirty="0">
                  <a:solidFill>
                    <a:schemeClr val="tx1"/>
                  </a:solidFill>
                </a:endParaRPr>
              </a:p>
            </p:txBody>
          </p:sp>
        </mc:Choice>
        <mc:Fallback>
          <p:sp>
            <p:nvSpPr>
              <p:cNvPr id="57" name="Textfeld 56">
                <a:extLst>
                  <a:ext uri="{FF2B5EF4-FFF2-40B4-BE49-F238E27FC236}">
                    <a16:creationId xmlns:a16="http://schemas.microsoft.com/office/drawing/2014/main" id="{5C85CDD0-6669-4F1E-9BCE-8470011D984B}"/>
                  </a:ext>
                </a:extLst>
              </p:cNvPr>
              <p:cNvSpPr txBox="1">
                <a:spLocks noRot="1" noChangeAspect="1" noMove="1" noResize="1" noEditPoints="1" noAdjustHandles="1" noChangeArrowheads="1" noChangeShapeType="1" noTextEdit="1"/>
              </p:cNvSpPr>
              <p:nvPr/>
            </p:nvSpPr>
            <p:spPr>
              <a:xfrm>
                <a:off x="7351772" y="3532812"/>
                <a:ext cx="4580021" cy="923330"/>
              </a:xfrm>
              <a:prstGeom prst="rect">
                <a:avLst/>
              </a:prstGeom>
              <a:blipFill>
                <a:blip r:embed="rId5"/>
                <a:stretch>
                  <a:fillRect/>
                </a:stretch>
              </a:blipFill>
              <a:ln>
                <a:solidFill>
                  <a:schemeClr val="bg1"/>
                </a:solidFill>
              </a:ln>
              <a:effectLst>
                <a:outerShdw blurRad="50800" dist="38100" dir="2700000" algn="tl" rotWithShape="0">
                  <a:prstClr val="black">
                    <a:alpha val="40000"/>
                  </a:prstClr>
                </a:outerShdw>
              </a:effectLst>
            </p:spPr>
            <p:txBody>
              <a:bodyPr/>
              <a:lstStyle/>
              <a:p>
                <a:r>
                  <a:rPr lang="de-CH">
                    <a:noFill/>
                  </a:rPr>
                  <a:t> </a:t>
                </a:r>
              </a:p>
            </p:txBody>
          </p:sp>
        </mc:Fallback>
      </mc:AlternateContent>
      <p:sp>
        <p:nvSpPr>
          <p:cNvPr id="23" name="Ellipse 22">
            <a:extLst>
              <a:ext uri="{FF2B5EF4-FFF2-40B4-BE49-F238E27FC236}">
                <a16:creationId xmlns:a16="http://schemas.microsoft.com/office/drawing/2014/main" id="{E584B435-BD27-4C39-84EA-789849435450}"/>
              </a:ext>
            </a:extLst>
          </p:cNvPr>
          <p:cNvSpPr/>
          <p:nvPr/>
        </p:nvSpPr>
        <p:spPr>
          <a:xfrm>
            <a:off x="10046208" y="577694"/>
            <a:ext cx="2048256" cy="202593"/>
          </a:xfrm>
          <a:prstGeom prst="ellipse">
            <a:avLst/>
          </a:prstGeom>
          <a:solidFill>
            <a:schemeClr val="accent6">
              <a:alpha val="56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81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8" grpId="0" animBg="1"/>
      <p:bldP spid="5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2F368675-EFAE-4F22-8375-62FB1332D3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2673" y="23515"/>
            <a:ext cx="2475325" cy="2157650"/>
          </a:xfrm>
          <a:prstGeom prst="rect">
            <a:avLst/>
          </a:prstGeom>
        </p:spPr>
      </p:pic>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04A6F49B-1BF3-431E-BDAD-2551FCD46532}"/>
                  </a:ext>
                </a:extLst>
              </p:cNvPr>
              <p:cNvSpPr txBox="1"/>
              <p:nvPr/>
            </p:nvSpPr>
            <p:spPr>
              <a:xfrm>
                <a:off x="464775" y="717648"/>
                <a:ext cx="5771901" cy="359733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de-DE" sz="2400" b="0" i="1" smtClean="0">
                          <a:latin typeface="Cambria Math" panose="02040503050406030204" pitchFamily="18" charset="0"/>
                        </a:rPr>
                        <m:t>𝑖</m:t>
                      </m:r>
                      <m:r>
                        <m:rPr>
                          <m:aln/>
                        </m:rPr>
                        <a:rPr lang="de-DE" sz="2400" b="0" i="1" smtClean="0">
                          <a:latin typeface="Cambria Math" panose="02040503050406030204" pitchFamily="18" charset="0"/>
                        </a:rPr>
                        <m:t>=</m:t>
                      </m:r>
                      <m:r>
                        <a:rPr lang="de-DE" sz="2400" b="0" i="1" smtClean="0">
                          <a:latin typeface="Cambria Math" panose="02040503050406030204" pitchFamily="18" charset="0"/>
                        </a:rPr>
                        <m:t>𝑙𝑒𝑛</m:t>
                      </m:r>
                      <m:d>
                        <m:dPr>
                          <m:ctrlPr>
                            <a:rPr lang="de-DE" sz="2400" b="0" i="1" smtClean="0">
                              <a:latin typeface="Cambria Math" panose="02040503050406030204" pitchFamily="18" charset="0"/>
                            </a:rPr>
                          </m:ctrlPr>
                        </m:dPr>
                        <m:e>
                          <m:r>
                            <a:rPr lang="de-DE" sz="2400" b="1" i="1" smtClean="0">
                              <a:latin typeface="Cambria Math" panose="02040503050406030204" pitchFamily="18" charset="0"/>
                            </a:rPr>
                            <m:t>𝑴</m:t>
                          </m:r>
                        </m:e>
                      </m:d>
                    </m:oMath>
                    <m:oMath xmlns:m="http://schemas.openxmlformats.org/officeDocument/2006/math">
                      <m:r>
                        <a:rPr lang="de-DE" sz="2400" i="1">
                          <a:latin typeface="Cambria Math" panose="02040503050406030204" pitchFamily="18" charset="0"/>
                        </a:rPr>
                        <m:t>𝑒</m:t>
                      </m:r>
                      <m:r>
                        <m:rPr>
                          <m:aln/>
                        </m:rPr>
                        <a:rPr lang="de-DE" sz="2400" i="1">
                          <a:latin typeface="Cambria Math" panose="02040503050406030204" pitchFamily="18" charset="0"/>
                        </a:rPr>
                        <m:t>=</m:t>
                      </m:r>
                      <m:r>
                        <a:rPr lang="de-DE" sz="2400" b="0" i="1" smtClean="0">
                          <a:latin typeface="Cambria Math" panose="02040503050406030204" pitchFamily="18" charset="0"/>
                        </a:rPr>
                        <m:t>𝑙𝑐𝑚</m:t>
                      </m:r>
                      <m:r>
                        <a:rPr lang="de-DE" sz="2400" b="0" i="1" smtClean="0">
                          <a:latin typeface="Cambria Math" panose="02040503050406030204" pitchFamily="18" charset="0"/>
                        </a:rPr>
                        <m:t>(</m:t>
                      </m:r>
                      <m:r>
                        <a:rPr lang="de-DE" sz="2400" i="1">
                          <a:latin typeface="Cambria Math" panose="02040503050406030204" pitchFamily="18" charset="0"/>
                        </a:rPr>
                        <m:t>𝑏𝑙𝑜𝑐𝑘𝑠𝑖𝑧𝑒</m:t>
                      </m:r>
                      <m:d>
                        <m:dPr>
                          <m:ctrlPr>
                            <a:rPr lang="de-DE" sz="2400" i="1">
                              <a:latin typeface="Cambria Math" panose="02040503050406030204" pitchFamily="18" charset="0"/>
                            </a:rPr>
                          </m:ctrlPr>
                        </m:dPr>
                        <m:e>
                          <m:sSup>
                            <m:sSupPr>
                              <m:ctrlPr>
                                <a:rPr lang="de-DE" sz="2400" i="1">
                                  <a:latin typeface="Cambria Math" panose="02040503050406030204" pitchFamily="18" charset="0"/>
                                </a:rPr>
                              </m:ctrlPr>
                            </m:sSupPr>
                            <m:e>
                              <m:r>
                                <a:rPr lang="de-DE" sz="2400" i="1">
                                  <a:latin typeface="Cambria Math" panose="02040503050406030204" pitchFamily="18" charset="0"/>
                                </a:rPr>
                                <m:t>𝐸</m:t>
                              </m:r>
                            </m:e>
                            <m:sup>
                              <m:r>
                                <a:rPr lang="de-DE" sz="2400" i="1">
                                  <a:latin typeface="Cambria Math" panose="02040503050406030204" pitchFamily="18" charset="0"/>
                                </a:rPr>
                                <m:t>𝐾</m:t>
                              </m:r>
                            </m:sup>
                          </m:sSup>
                        </m:e>
                      </m:d>
                      <m:r>
                        <a:rPr lang="de-DE" sz="2400" b="0" i="1" smtClean="0">
                          <a:latin typeface="Cambria Math" panose="02040503050406030204" pitchFamily="18" charset="0"/>
                        </a:rPr>
                        <m:t>,</m:t>
                      </m:r>
                      <m:r>
                        <a:rPr lang="de-DE" sz="2400" i="1">
                          <a:latin typeface="Cambria Math" panose="02040503050406030204" pitchFamily="18" charset="0"/>
                        </a:rPr>
                        <m:t>𝑛</m:t>
                      </m:r>
                      <m:r>
                        <a:rPr lang="de-DE" sz="2400" b="0" i="1" smtClean="0">
                          <a:latin typeface="Cambria Math" panose="02040503050406030204" pitchFamily="18" charset="0"/>
                        </a:rPr>
                        <m:t>)</m:t>
                      </m:r>
                    </m:oMath>
                    <m:oMath xmlns:m="http://schemas.openxmlformats.org/officeDocument/2006/math">
                      <m:r>
                        <a:rPr lang="de-DE" sz="2400" i="1">
                          <a:latin typeface="Cambria Math" panose="02040503050406030204" pitchFamily="18" charset="0"/>
                        </a:rPr>
                        <m:t>𝑙</m:t>
                      </m:r>
                      <m:r>
                        <m:rPr>
                          <m:aln/>
                        </m:rPr>
                        <a:rPr lang="de-DE" sz="2400" i="1">
                          <a:latin typeface="Cambria Math" panose="02040503050406030204" pitchFamily="18" charset="0"/>
                        </a:rPr>
                        <m:t>=</m:t>
                      </m:r>
                      <m:r>
                        <a:rPr lang="de-DE" sz="2400" i="1">
                          <a:latin typeface="Cambria Math" panose="02040503050406030204" pitchFamily="18" charset="0"/>
                        </a:rPr>
                        <m:t> </m:t>
                      </m:r>
                      <m:d>
                        <m:dPr>
                          <m:begChr m:val="⌈"/>
                          <m:endChr m:val="⌉"/>
                          <m:ctrlPr>
                            <a:rPr lang="de-DE" sz="2400" i="1">
                              <a:latin typeface="Cambria Math" panose="02040503050406030204" pitchFamily="18" charset="0"/>
                            </a:rPr>
                          </m:ctrlPr>
                        </m:dPr>
                        <m:e>
                          <m:f>
                            <m:fPr>
                              <m:ctrlPr>
                                <a:rPr lang="de-DE" sz="2400" i="1">
                                  <a:latin typeface="Cambria Math" panose="02040503050406030204" pitchFamily="18" charset="0"/>
                                </a:rPr>
                              </m:ctrlPr>
                            </m:fPr>
                            <m:num>
                              <m:r>
                                <a:rPr lang="de-DE" sz="2400" i="1">
                                  <a:latin typeface="Cambria Math" panose="02040503050406030204" pitchFamily="18" charset="0"/>
                                </a:rPr>
                                <m:t>𝑖</m:t>
                              </m:r>
                              <m:r>
                                <a:rPr lang="de-DE" sz="2400" i="1">
                                  <a:latin typeface="Cambria Math" panose="02040503050406030204" pitchFamily="18" charset="0"/>
                                </a:rPr>
                                <m:t>+</m:t>
                              </m:r>
                              <m:r>
                                <a:rPr lang="de-DE" sz="2400" i="1">
                                  <a:latin typeface="Cambria Math" panose="02040503050406030204" pitchFamily="18" charset="0"/>
                                </a:rPr>
                                <m:t>𝐶</m:t>
                              </m:r>
                              <m:r>
                                <a:rPr lang="de-DE" sz="2400" i="1">
                                  <a:latin typeface="Cambria Math" panose="02040503050406030204" pitchFamily="18" charset="0"/>
                                </a:rPr>
                                <m:t>2</m:t>
                              </m:r>
                            </m:num>
                            <m:den>
                              <m:r>
                                <a:rPr lang="de-DE" sz="2400" i="1">
                                  <a:latin typeface="Cambria Math" panose="02040503050406030204" pitchFamily="18" charset="0"/>
                                </a:rPr>
                                <m:t>𝑒</m:t>
                              </m:r>
                            </m:den>
                          </m:f>
                        </m:e>
                      </m:d>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rPr>
                        <m:t>𝑒</m:t>
                      </m:r>
                    </m:oMath>
                    <m:oMath xmlns:m="http://schemas.openxmlformats.org/officeDocument/2006/math">
                      <m:r>
                        <a:rPr lang="de-DE" sz="2400" i="1">
                          <a:latin typeface="Cambria Math" panose="02040503050406030204" pitchFamily="18" charset="0"/>
                        </a:rPr>
                        <m:t>𝑝</m:t>
                      </m:r>
                      <m:r>
                        <m:rPr>
                          <m:aln/>
                        </m:rPr>
                        <a:rPr lang="de-DE" sz="2400" i="1">
                          <a:latin typeface="Cambria Math" panose="02040503050406030204" pitchFamily="18" charset="0"/>
                        </a:rPr>
                        <m:t>=</m:t>
                      </m:r>
                      <m:r>
                        <a:rPr lang="de-DE" sz="2400" i="1">
                          <a:latin typeface="Cambria Math" panose="02040503050406030204" pitchFamily="18" charset="0"/>
                        </a:rPr>
                        <m:t>𝑖</m:t>
                      </m:r>
                      <m:r>
                        <a:rPr lang="de-DE" sz="2400" i="1">
                          <a:latin typeface="Cambria Math" panose="02040503050406030204" pitchFamily="18" charset="0"/>
                        </a:rPr>
                        <m:t>+ </m:t>
                      </m:r>
                      <m:d>
                        <m:dPr>
                          <m:ctrlPr>
                            <a:rPr lang="de-DE" sz="2400" i="1">
                              <a:latin typeface="Cambria Math" panose="02040503050406030204" pitchFamily="18" charset="0"/>
                            </a:rPr>
                          </m:ctrlPr>
                        </m:dPr>
                        <m:e>
                          <m:r>
                            <a:rPr lang="de-DE" sz="2400" i="1">
                              <a:latin typeface="Cambria Math" panose="02040503050406030204" pitchFamily="18" charset="0"/>
                            </a:rPr>
                            <m:t>𝐶</m:t>
                          </m:r>
                          <m:r>
                            <a:rPr lang="de-DE" sz="2400" i="1">
                              <a:latin typeface="Cambria Math" panose="02040503050406030204" pitchFamily="18" charset="0"/>
                            </a:rPr>
                            <m:t>1∙</m:t>
                          </m:r>
                          <m:r>
                            <a:rPr lang="de-DE" sz="2400" i="1">
                              <a:latin typeface="Cambria Math" panose="02040503050406030204" pitchFamily="18" charset="0"/>
                              <a:ea typeface="Cambria Math" panose="02040503050406030204" pitchFamily="18" charset="0"/>
                            </a:rPr>
                            <m:t>𝑙</m:t>
                          </m:r>
                          <m:r>
                            <a:rPr lang="de-DE" sz="2400" i="1">
                              <a:latin typeface="Cambria Math" panose="02040503050406030204" pitchFamily="18" charset="0"/>
                              <a:ea typeface="Cambria Math" panose="02040503050406030204" pitchFamily="18" charset="0"/>
                            </a:rPr>
                            <m:t> </m:t>
                          </m:r>
                          <m:d>
                            <m:dPr>
                              <m:ctrlPr>
                                <a:rPr lang="de-DE" sz="2400" i="1">
                                  <a:latin typeface="Cambria Math" panose="02040503050406030204" pitchFamily="18" charset="0"/>
                                  <a:ea typeface="Cambria Math" panose="02040503050406030204" pitchFamily="18" charset="0"/>
                                </a:rPr>
                              </m:ctrlPr>
                            </m:dPr>
                            <m:e>
                              <m:r>
                                <a:rPr lang="de-DE" sz="2400" i="1">
                                  <a:latin typeface="Cambria Math" panose="02040503050406030204" pitchFamily="18" charset="0"/>
                                  <a:ea typeface="Cambria Math" panose="02040503050406030204" pitchFamily="18" charset="0"/>
                                </a:rPr>
                                <m:t>𝑚𝑜𝑑</m:t>
                              </m:r>
                              <m:r>
                                <a:rPr lang="de-DE" sz="2400" i="1">
                                  <a:latin typeface="Cambria Math" panose="02040503050406030204" pitchFamily="18" charset="0"/>
                                  <a:ea typeface="Cambria Math" panose="02040503050406030204" pitchFamily="18" charset="0"/>
                                </a:rPr>
                                <m:t> </m:t>
                              </m:r>
                              <m:d>
                                <m:dPr>
                                  <m:begChr m:val="⌊"/>
                                  <m:endChr m:val="⌋"/>
                                  <m:ctrlPr>
                                    <a:rPr lang="de-DE" sz="2400" i="1">
                                      <a:latin typeface="Cambria Math" panose="02040503050406030204" pitchFamily="18" charset="0"/>
                                      <a:ea typeface="Cambria Math" panose="02040503050406030204" pitchFamily="18" charset="0"/>
                                    </a:rPr>
                                  </m:ctrlPr>
                                </m:dPr>
                                <m:e>
                                  <m:f>
                                    <m:fPr>
                                      <m:ctrlPr>
                                        <a:rPr lang="de-DE" sz="2400" i="1">
                                          <a:latin typeface="Cambria Math" panose="02040503050406030204" pitchFamily="18" charset="0"/>
                                          <a:ea typeface="Cambria Math" panose="02040503050406030204" pitchFamily="18" charset="0"/>
                                        </a:rPr>
                                      </m:ctrlPr>
                                    </m:fPr>
                                    <m:num>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2</m:t>
                                          </m:r>
                                        </m:e>
                                        <m:sup>
                                          <m:r>
                                            <a:rPr lang="de-DE" sz="2400" i="1">
                                              <a:latin typeface="Cambria Math" panose="02040503050406030204" pitchFamily="18" charset="0"/>
                                              <a:ea typeface="Cambria Math" panose="02040503050406030204" pitchFamily="18" charset="0"/>
                                            </a:rPr>
                                            <m:t>32</m:t>
                                          </m:r>
                                        </m:sup>
                                      </m:sSup>
                                      <m:r>
                                        <a:rPr lang="de-DE" sz="2400" i="1">
                                          <a:latin typeface="Cambria Math" panose="02040503050406030204" pitchFamily="18" charset="0"/>
                                          <a:ea typeface="Cambria Math" panose="02040503050406030204" pitchFamily="18" charset="0"/>
                                        </a:rPr>
                                        <m:t>−1−</m:t>
                                      </m:r>
                                      <m:r>
                                        <a:rPr lang="de-DE" sz="2400" i="1">
                                          <a:latin typeface="Cambria Math" panose="02040503050406030204" pitchFamily="18" charset="0"/>
                                          <a:ea typeface="Cambria Math" panose="02040503050406030204" pitchFamily="18" charset="0"/>
                                        </a:rPr>
                                        <m:t>𝑖</m:t>
                                      </m:r>
                                    </m:num>
                                    <m:den>
                                      <m:r>
                                        <a:rPr lang="de-DE" sz="2400" i="1">
                                          <a:latin typeface="Cambria Math" panose="02040503050406030204" pitchFamily="18" charset="0"/>
                                          <a:ea typeface="Cambria Math" panose="02040503050406030204" pitchFamily="18" charset="0"/>
                                        </a:rPr>
                                        <m:t>𝑙</m:t>
                                      </m:r>
                                    </m:den>
                                  </m:f>
                                </m:e>
                              </m:d>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𝑙</m:t>
                              </m:r>
                            </m:e>
                          </m:d>
                        </m:e>
                      </m:d>
                    </m:oMath>
                    <m:oMath xmlns:m="http://schemas.openxmlformats.org/officeDocument/2006/math">
                      <m:r>
                        <a:rPr lang="de-DE" sz="2400" i="1">
                          <a:latin typeface="Cambria Math" panose="02040503050406030204" pitchFamily="18" charset="0"/>
                        </a:rPr>
                        <m:t>𝑋</m:t>
                      </m:r>
                      <m:r>
                        <m:rPr>
                          <m:aln/>
                        </m:rPr>
                        <a:rPr lang="de-DE" sz="2400" i="1">
                          <a:latin typeface="Cambria Math" panose="02040503050406030204" pitchFamily="18" charset="0"/>
                        </a:rPr>
                        <m:t>=</m:t>
                      </m:r>
                      <m:r>
                        <a:rPr lang="de-DE" sz="2400" i="1">
                          <a:latin typeface="Cambria Math" panose="02040503050406030204" pitchFamily="18" charset="0"/>
                        </a:rPr>
                        <m:t> </m:t>
                      </m:r>
                      <m:d>
                        <m:dPr>
                          <m:begChr m:val="⟨"/>
                          <m:endChr m:val="⟩"/>
                          <m:ctrlPr>
                            <a:rPr lang="de-DE" sz="2400" i="1">
                              <a:latin typeface="Cambria Math" panose="02040503050406030204" pitchFamily="18" charset="0"/>
                            </a:rPr>
                          </m:ctrlPr>
                        </m:dPr>
                        <m:e>
                          <m:r>
                            <a:rPr lang="de-DE" sz="2400" i="1">
                              <a:latin typeface="Cambria Math" panose="02040503050406030204" pitchFamily="18" charset="0"/>
                            </a:rPr>
                            <m:t>𝑝</m:t>
                          </m:r>
                          <m:r>
                            <a:rPr lang="de-DE" sz="2400" i="1">
                              <a:latin typeface="Cambria Math" panose="02040503050406030204" pitchFamily="18" charset="0"/>
                            </a:rPr>
                            <m:t>,</m:t>
                          </m:r>
                          <m:r>
                            <a:rPr lang="de-DE" sz="2400" b="1" i="1">
                              <a:latin typeface="Cambria Math" panose="02040503050406030204" pitchFamily="18" charset="0"/>
                            </a:rPr>
                            <m:t>𝑴</m:t>
                          </m:r>
                          <m:r>
                            <a:rPr lang="de-DE" sz="2400" i="1">
                              <a:latin typeface="Cambria Math" panose="02040503050406030204" pitchFamily="18" charset="0"/>
                            </a:rPr>
                            <m:t>, </m:t>
                          </m:r>
                          <m:r>
                            <a:rPr lang="de-DE" sz="2400" i="1">
                              <a:latin typeface="Cambria Math" panose="02040503050406030204" pitchFamily="18" charset="0"/>
                            </a:rPr>
                            <m:t>𝑅</m:t>
                          </m:r>
                          <m:d>
                            <m:dPr>
                              <m:ctrlPr>
                                <a:rPr lang="de-DE" sz="2400" i="1">
                                  <a:latin typeface="Cambria Math" panose="02040503050406030204" pitchFamily="18" charset="0"/>
                                </a:rPr>
                              </m:ctrlPr>
                            </m:dPr>
                            <m:e>
                              <m:r>
                                <a:rPr lang="de-DE" sz="2400" i="1">
                                  <a:latin typeface="Cambria Math" panose="02040503050406030204" pitchFamily="18" charset="0"/>
                                </a:rPr>
                                <m:t>𝑠</m:t>
                              </m:r>
                              <m:r>
                                <a:rPr lang="de-DE" sz="2400" i="1">
                                  <a:latin typeface="Cambria Math" panose="02040503050406030204" pitchFamily="18" charset="0"/>
                                </a:rPr>
                                <m:t>,</m:t>
                              </m:r>
                              <m:r>
                                <a:rPr lang="de-DE" sz="2400" i="1">
                                  <a:latin typeface="Cambria Math" panose="02040503050406030204" pitchFamily="18" charset="0"/>
                                </a:rPr>
                                <m:t>𝑙</m:t>
                              </m:r>
                              <m:r>
                                <a:rPr lang="de-DE" sz="2400" i="1">
                                  <a:latin typeface="Cambria Math" panose="02040503050406030204" pitchFamily="18" charset="0"/>
                                </a:rPr>
                                <m:t>−</m:t>
                              </m:r>
                              <m:r>
                                <a:rPr lang="de-DE" sz="2400" i="1">
                                  <a:latin typeface="Cambria Math" panose="02040503050406030204" pitchFamily="18" charset="0"/>
                                </a:rPr>
                                <m:t>𝑖</m:t>
                              </m:r>
                            </m:e>
                          </m:d>
                        </m:e>
                      </m:d>
                    </m:oMath>
                    <m:oMath xmlns:m="http://schemas.openxmlformats.org/officeDocument/2006/math">
                      <m:r>
                        <m:rPr>
                          <m:aln/>
                        </m:rPr>
                        <a:rPr lang="de-DE" sz="2400" i="1">
                          <a:latin typeface="Cambria Math" panose="02040503050406030204" pitchFamily="18" charset="0"/>
                        </a:rPr>
                        <m:t>=</m:t>
                      </m:r>
                      <m:d>
                        <m:dPr>
                          <m:begChr m:val="⟨"/>
                          <m:endChr m:val="⟩"/>
                          <m:ctrlPr>
                            <a:rPr lang="de-DE" sz="2400" i="1">
                              <a:latin typeface="Cambria Math" panose="02040503050406030204" pitchFamily="18" charset="0"/>
                            </a:rPr>
                          </m:ctrlPr>
                        </m:dPr>
                        <m:e>
                          <m:r>
                            <a:rPr lang="de-DE" sz="2400" i="1">
                              <a:latin typeface="Cambria Math" panose="02040503050406030204" pitchFamily="18" charset="0"/>
                            </a:rPr>
                            <m:t>𝑝</m:t>
                          </m:r>
                          <m:r>
                            <a:rPr lang="de-DE" sz="2400" i="1">
                              <a:latin typeface="Cambria Math" panose="02040503050406030204" pitchFamily="18" charset="0"/>
                            </a:rPr>
                            <m:t>,</m:t>
                          </m:r>
                          <m:r>
                            <a:rPr lang="de-DE" sz="2400" b="1" i="1">
                              <a:latin typeface="Cambria Math" panose="02040503050406030204" pitchFamily="18" charset="0"/>
                            </a:rPr>
                            <m:t>𝑴</m:t>
                          </m:r>
                          <m:r>
                            <a:rPr lang="de-DE" sz="2400" i="1">
                              <a:latin typeface="Cambria Math" panose="02040503050406030204" pitchFamily="18" charset="0"/>
                            </a:rPr>
                            <m:t>, </m:t>
                          </m:r>
                          <m:r>
                            <a:rPr lang="de-DE" sz="2400" i="1">
                              <a:latin typeface="Cambria Math" panose="02040503050406030204" pitchFamily="18" charset="0"/>
                            </a:rPr>
                            <m:t>𝑅</m:t>
                          </m:r>
                          <m:d>
                            <m:dPr>
                              <m:ctrlPr>
                                <a:rPr lang="de-DE" sz="2400" i="1">
                                  <a:latin typeface="Cambria Math" panose="02040503050406030204" pitchFamily="18" charset="0"/>
                                </a:rPr>
                              </m:ctrlPr>
                            </m:dPr>
                            <m:e>
                              <m:r>
                                <a:rPr lang="de-DE" sz="2400" i="1">
                                  <a:latin typeface="Cambria Math" panose="02040503050406030204" pitchFamily="18" charset="0"/>
                                </a:rPr>
                                <m:t>𝑠</m:t>
                              </m:r>
                              <m:r>
                                <a:rPr lang="de-DE" sz="2400" i="1">
                                  <a:latin typeface="Cambria Math" panose="02040503050406030204" pitchFamily="18" charset="0"/>
                                </a:rPr>
                                <m:t>,</m:t>
                              </m:r>
                              <m:r>
                                <a:rPr lang="de-DE" sz="2400" b="0" i="1" smtClean="0">
                                  <a:latin typeface="Cambria Math" panose="02040503050406030204" pitchFamily="18" charset="0"/>
                                </a:rPr>
                                <m:t>𝑙</m:t>
                              </m:r>
                              <m:r>
                                <a:rPr lang="de-DE" sz="2400" b="0" i="1" smtClean="0">
                                  <a:latin typeface="Cambria Math" panose="02040503050406030204" pitchFamily="18" charset="0"/>
                                </a:rPr>
                                <m:t>−(</m:t>
                              </m:r>
                              <m:r>
                                <a:rPr lang="de-DE" sz="2400" i="1">
                                  <a:latin typeface="Cambria Math" panose="02040503050406030204" pitchFamily="18" charset="0"/>
                                </a:rPr>
                                <m:t>𝑝</m:t>
                              </m:r>
                              <m:r>
                                <a:rPr lang="de-DE" sz="2400" i="1">
                                  <a:latin typeface="Cambria Math" panose="02040503050406030204" pitchFamily="18" charset="0"/>
                                </a:rPr>
                                <m:t> </m:t>
                              </m:r>
                              <m:r>
                                <a:rPr lang="de-DE" sz="2400" i="1">
                                  <a:latin typeface="Cambria Math" panose="02040503050406030204" pitchFamily="18" charset="0"/>
                                </a:rPr>
                                <m:t>𝑚𝑜𝑑</m:t>
                              </m:r>
                              <m:r>
                                <a:rPr lang="de-DE" sz="2400" i="1">
                                  <a:latin typeface="Cambria Math" panose="02040503050406030204" pitchFamily="18" charset="0"/>
                                </a:rPr>
                                <m:t> (</m:t>
                              </m:r>
                              <m:r>
                                <a:rPr lang="de-DE" sz="2400" i="1">
                                  <a:latin typeface="Cambria Math" panose="02040503050406030204" pitchFamily="18" charset="0"/>
                                </a:rPr>
                                <m:t>𝑙𝑒𝑛</m:t>
                              </m:r>
                              <m:r>
                                <a:rPr lang="de-DE" sz="2400" i="1">
                                  <a:latin typeface="Cambria Math" panose="02040503050406030204" pitchFamily="18" charset="0"/>
                                </a:rPr>
                                <m:t>(</m:t>
                              </m:r>
                              <m:r>
                                <a:rPr lang="de-DE" sz="2400" b="1" i="1">
                                  <a:latin typeface="Cambria Math" panose="02040503050406030204" pitchFamily="18" charset="0"/>
                                </a:rPr>
                                <m:t>𝑿</m:t>
                              </m:r>
                              <m:r>
                                <a:rPr lang="de-DE" sz="2400" i="1">
                                  <a:latin typeface="Cambria Math" panose="02040503050406030204" pitchFamily="18" charset="0"/>
                                </a:rPr>
                                <m:t>)−4</m:t>
                              </m:r>
                              <m:r>
                                <a:rPr lang="de-DE" sz="2400" b="0" i="1" smtClean="0">
                                  <a:latin typeface="Cambria Math" panose="02040503050406030204" pitchFamily="18" charset="0"/>
                                </a:rPr>
                                <m:t>)</m:t>
                              </m:r>
                            </m:e>
                          </m:d>
                        </m:e>
                      </m:d>
                    </m:oMath>
                  </m:oMathPara>
                </a14:m>
                <a:endParaRPr lang="de-DE" sz="2400" dirty="0"/>
              </a:p>
              <a:p>
                <a:endParaRPr lang="de-DE" sz="2400" b="0" dirty="0"/>
              </a:p>
            </p:txBody>
          </p:sp>
        </mc:Choice>
        <mc:Fallback xmlns="">
          <p:sp>
            <p:nvSpPr>
              <p:cNvPr id="3" name="Textfeld 2">
                <a:extLst>
                  <a:ext uri="{FF2B5EF4-FFF2-40B4-BE49-F238E27FC236}">
                    <a16:creationId xmlns:a16="http://schemas.microsoft.com/office/drawing/2014/main" id="{04A6F49B-1BF3-431E-BDAD-2551FCD46532}"/>
                  </a:ext>
                </a:extLst>
              </p:cNvPr>
              <p:cNvSpPr txBox="1">
                <a:spLocks noRot="1" noChangeAspect="1" noMove="1" noResize="1" noEditPoints="1" noAdjustHandles="1" noChangeArrowheads="1" noChangeShapeType="1" noTextEdit="1"/>
              </p:cNvSpPr>
              <p:nvPr/>
            </p:nvSpPr>
            <p:spPr>
              <a:xfrm>
                <a:off x="464775" y="717648"/>
                <a:ext cx="5771901" cy="3597331"/>
              </a:xfrm>
              <a:prstGeom prst="rect">
                <a:avLst/>
              </a:prstGeom>
              <a:blipFill>
                <a:blip r:embed="rId4"/>
                <a:stretch>
                  <a:fillRect l="-211"/>
                </a:stretch>
              </a:blipFill>
            </p:spPr>
            <p:txBody>
              <a:bodyPr/>
              <a:lstStyle/>
              <a:p>
                <a:r>
                  <a:rPr lang="en-US">
                    <a:noFill/>
                  </a:rPr>
                  <a:t> </a:t>
                </a:r>
              </a:p>
            </p:txBody>
          </p:sp>
        </mc:Fallback>
      </mc:AlternateContent>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a:t>
            </a:r>
            <a:r>
              <a:rPr lang="de-CH" sz="1800" cap="none" dirty="0" err="1"/>
              <a:t>addRedundancy</a:t>
            </a:r>
            <a:r>
              <a:rPr lang="de-CH" sz="1800" dirty="0"/>
              <a:t> </a:t>
            </a:r>
            <a:r>
              <a:rPr lang="de-CH" sz="1800" dirty="0" err="1"/>
              <a:t>operation</a:t>
            </a:r>
            <a:r>
              <a:rPr lang="de-CH" sz="1800" dirty="0"/>
              <a:t> (3)</a:t>
            </a:r>
            <a:endParaRPr lang="en-US" dirty="0"/>
          </a:p>
        </p:txBody>
      </p:sp>
      <mc:AlternateContent xmlns:mc="http://schemas.openxmlformats.org/markup-compatibility/2006" xmlns:a14="http://schemas.microsoft.com/office/drawing/2010/main">
        <mc:Choice Requires="a14">
          <p:sp>
            <p:nvSpPr>
              <p:cNvPr id="27" name="Textfeld 26">
                <a:extLst>
                  <a:ext uri="{FF2B5EF4-FFF2-40B4-BE49-F238E27FC236}">
                    <a16:creationId xmlns:a16="http://schemas.microsoft.com/office/drawing/2014/main" id="{B2CB7B63-1744-4995-9762-66DB6116A7D8}"/>
                  </a:ext>
                </a:extLst>
              </p:cNvPr>
              <p:cNvSpPr txBox="1"/>
              <p:nvPr/>
            </p:nvSpPr>
            <p:spPr>
              <a:xfrm>
                <a:off x="6432871" y="2200019"/>
                <a:ext cx="5573341" cy="923330"/>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r>
                  <a:rPr lang="de-DE" i="1" dirty="0">
                    <a:solidFill>
                      <a:schemeClr val="tx1"/>
                    </a:solidFill>
                  </a:rPr>
                  <a:t>C1</a:t>
                </a:r>
                <a:r>
                  <a:rPr lang="de-DE" dirty="0">
                    <a:solidFill>
                      <a:schemeClr val="tx1"/>
                    </a:solidFill>
                  </a:rPr>
                  <a:t> </a:t>
                </a:r>
                <a:r>
                  <a:rPr lang="de-DE" dirty="0" err="1">
                    <a:solidFill>
                      <a:schemeClr val="tx1"/>
                    </a:solidFill>
                  </a:rPr>
                  <a:t>is</a:t>
                </a:r>
                <a:r>
                  <a:rPr lang="de-DE" dirty="0">
                    <a:solidFill>
                      <a:schemeClr val="tx1"/>
                    </a:solidFill>
                  </a:rPr>
                  <a:t> a </a:t>
                </a:r>
                <a:r>
                  <a:rPr lang="de-DE" dirty="0" err="1">
                    <a:solidFill>
                      <a:schemeClr val="tx1"/>
                    </a:solidFill>
                  </a:rPr>
                  <a:t>generator</a:t>
                </a:r>
                <a:r>
                  <a:rPr lang="de-DE" dirty="0">
                    <a:solidFill>
                      <a:schemeClr val="tx1"/>
                    </a:solidFill>
                  </a:rPr>
                  <a:t> </a:t>
                </a:r>
                <a:r>
                  <a:rPr lang="de-DE" dirty="0" err="1">
                    <a:solidFill>
                      <a:schemeClr val="tx1"/>
                    </a:solidFill>
                  </a:rPr>
                  <a:t>for</a:t>
                </a:r>
                <a:r>
                  <a:rPr lang="de-DE" dirty="0">
                    <a:solidFill>
                      <a:schemeClr val="tx1"/>
                    </a:solidFill>
                  </a:rPr>
                  <a:t>  multiples </a:t>
                </a:r>
                <a:r>
                  <a:rPr lang="de-DE" dirty="0" err="1">
                    <a:solidFill>
                      <a:schemeClr val="tx1"/>
                    </a:solidFill>
                  </a:rPr>
                  <a:t>of</a:t>
                </a:r>
                <a:r>
                  <a:rPr lang="de-DE" dirty="0">
                    <a:solidFill>
                      <a:schemeClr val="tx1"/>
                    </a:solidFill>
                  </a:rPr>
                  <a:t> </a:t>
                </a:r>
                <a:r>
                  <a:rPr lang="de-DE" i="1" dirty="0">
                    <a:solidFill>
                      <a:schemeClr val="tx1"/>
                    </a:solidFill>
                  </a:rPr>
                  <a:t>l</a:t>
                </a:r>
                <a:r>
                  <a:rPr lang="de-DE" dirty="0">
                    <a:solidFill>
                      <a:schemeClr val="tx1"/>
                    </a:solidFill>
                  </a:rPr>
                  <a:t> and </a:t>
                </a:r>
                <a:r>
                  <a:rPr lang="de-DE" dirty="0" err="1">
                    <a:solidFill>
                      <a:schemeClr val="tx1"/>
                    </a:solidFill>
                  </a:rPr>
                  <a:t>guarantees</a:t>
                </a:r>
                <a:r>
                  <a:rPr lang="de-DE" dirty="0">
                    <a:solidFill>
                      <a:schemeClr val="tx1"/>
                    </a:solidFill>
                  </a:rPr>
                  <a:t> </a:t>
                </a:r>
                <a:r>
                  <a:rPr lang="de-DE" dirty="0" err="1">
                    <a:solidFill>
                      <a:schemeClr val="tx1"/>
                    </a:solidFill>
                  </a:rPr>
                  <a:t>that</a:t>
                </a:r>
                <a:r>
                  <a:rPr lang="de-DE" dirty="0">
                    <a:solidFill>
                      <a:schemeClr val="tx1"/>
                    </a:solidFill>
                  </a:rPr>
                  <a:t> </a:t>
                </a:r>
                <a:r>
                  <a:rPr lang="de-DE" dirty="0" err="1">
                    <a:solidFill>
                      <a:schemeClr val="tx1"/>
                    </a:solidFill>
                  </a:rPr>
                  <a:t>any</a:t>
                </a:r>
                <a:r>
                  <a:rPr lang="de-DE" dirty="0">
                    <a:solidFill>
                      <a:schemeClr val="tx1"/>
                    </a:solidFill>
                  </a:rPr>
                  <a:t> </a:t>
                </a:r>
                <a14:m>
                  <m:oMath xmlns:m="http://schemas.openxmlformats.org/officeDocument/2006/math">
                    <m:r>
                      <a:rPr lang="de-DE" b="0" i="1" smtClean="0">
                        <a:solidFill>
                          <a:schemeClr val="tx1"/>
                        </a:solidFill>
                        <a:latin typeface="Cambria Math" panose="02040503050406030204" pitchFamily="18" charset="0"/>
                      </a:rPr>
                      <m:t>𝑝</m:t>
                    </m:r>
                    <m:r>
                      <a:rPr lang="de-DE" b="0" i="1" smtClean="0">
                        <a:solidFill>
                          <a:schemeClr val="tx1"/>
                        </a:solidFill>
                        <a:latin typeface="Cambria Math" panose="02040503050406030204" pitchFamily="18" charset="0"/>
                      </a:rPr>
                      <m:t>&gt;</m:t>
                    </m:r>
                    <m:r>
                      <a:rPr lang="de-DE" b="0" i="1" smtClean="0">
                        <a:solidFill>
                          <a:schemeClr val="tx1"/>
                        </a:solidFill>
                        <a:latin typeface="Cambria Math" panose="02040503050406030204" pitchFamily="18" charset="0"/>
                      </a:rPr>
                      <m:t>𝑙𝑒𝑛</m:t>
                    </m:r>
                    <m:d>
                      <m:dPr>
                        <m:ctrlPr>
                          <a:rPr lang="de-DE" b="0" i="1" smtClean="0">
                            <a:solidFill>
                              <a:schemeClr val="tx1"/>
                            </a:solidFill>
                            <a:latin typeface="Cambria Math" panose="02040503050406030204" pitchFamily="18" charset="0"/>
                          </a:rPr>
                        </m:ctrlPr>
                      </m:dPr>
                      <m:e>
                        <m:r>
                          <a:rPr lang="de-DE" b="1" i="1" smtClean="0">
                            <a:solidFill>
                              <a:schemeClr val="tx1"/>
                            </a:solidFill>
                            <a:latin typeface="Cambria Math" panose="02040503050406030204" pitchFamily="18" charset="0"/>
                          </a:rPr>
                          <m:t>𝑿</m:t>
                        </m:r>
                      </m:e>
                    </m:d>
                    <m:r>
                      <a:rPr lang="de-DE" b="0" i="1" smtClean="0">
                        <a:solidFill>
                          <a:schemeClr val="tx1"/>
                        </a:solidFill>
                        <a:latin typeface="Cambria Math" panose="02040503050406030204" pitchFamily="18" charset="0"/>
                      </a:rPr>
                      <m:t>−4</m:t>
                    </m:r>
                  </m:oMath>
                </a14:m>
                <a:r>
                  <a:rPr lang="de-DE" dirty="0">
                    <a:solidFill>
                      <a:schemeClr val="tx1"/>
                    </a:solidFill>
                  </a:rPr>
                  <a:t> </a:t>
                </a:r>
                <a:r>
                  <a:rPr lang="de-DE" dirty="0" err="1">
                    <a:solidFill>
                      <a:schemeClr val="tx1"/>
                    </a:solidFill>
                  </a:rPr>
                  <a:t>is</a:t>
                </a:r>
                <a:r>
                  <a:rPr lang="de-DE" dirty="0">
                    <a:solidFill>
                      <a:schemeClr val="tx1"/>
                    </a:solidFill>
                  </a:rPr>
                  <a:t> valid </a:t>
                </a:r>
                <a:r>
                  <a:rPr lang="de-DE" dirty="0" err="1">
                    <a:solidFill>
                      <a:schemeClr val="tx1"/>
                    </a:solidFill>
                  </a:rPr>
                  <a:t>as</a:t>
                </a:r>
                <a:r>
                  <a:rPr lang="de-DE" dirty="0">
                    <a:solidFill>
                      <a:schemeClr val="tx1"/>
                    </a:solidFill>
                  </a:rPr>
                  <a:t> </a:t>
                </a:r>
                <a:r>
                  <a:rPr lang="de-DE" dirty="0" err="1">
                    <a:solidFill>
                      <a:schemeClr val="tx1"/>
                    </a:solidFill>
                  </a:rPr>
                  <a:t>well</a:t>
                </a:r>
                <a:r>
                  <a:rPr lang="de-DE" dirty="0">
                    <a:solidFill>
                      <a:schemeClr val="tx1"/>
                    </a:solidFill>
                  </a:rPr>
                  <a:t>.</a:t>
                </a:r>
                <a:endParaRPr lang="en-US" dirty="0">
                  <a:solidFill>
                    <a:schemeClr val="tx1"/>
                  </a:solidFill>
                </a:endParaRPr>
              </a:p>
            </p:txBody>
          </p:sp>
        </mc:Choice>
        <mc:Fallback xmlns="">
          <p:sp>
            <p:nvSpPr>
              <p:cNvPr id="27" name="Textfeld 26">
                <a:extLst>
                  <a:ext uri="{FF2B5EF4-FFF2-40B4-BE49-F238E27FC236}">
                    <a16:creationId xmlns:a16="http://schemas.microsoft.com/office/drawing/2014/main" id="{B2CB7B63-1744-4995-9762-66DB6116A7D8}"/>
                  </a:ext>
                </a:extLst>
              </p:cNvPr>
              <p:cNvSpPr txBox="1">
                <a:spLocks noRot="1" noChangeAspect="1" noMove="1" noResize="1" noEditPoints="1" noAdjustHandles="1" noChangeArrowheads="1" noChangeShapeType="1" noTextEdit="1"/>
              </p:cNvSpPr>
              <p:nvPr/>
            </p:nvSpPr>
            <p:spPr>
              <a:xfrm>
                <a:off x="6432871" y="2200019"/>
                <a:ext cx="5573341" cy="923330"/>
              </a:xfrm>
              <a:prstGeom prst="rect">
                <a:avLst/>
              </a:prstGeom>
              <a:blipFill>
                <a:blip r:embed="rId7"/>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8" name="Ellipse 27">
            <a:extLst>
              <a:ext uri="{FF2B5EF4-FFF2-40B4-BE49-F238E27FC236}">
                <a16:creationId xmlns:a16="http://schemas.microsoft.com/office/drawing/2014/main" id="{AAFC1297-FE74-4090-A73D-CBA324A8A5CE}"/>
              </a:ext>
            </a:extLst>
          </p:cNvPr>
          <p:cNvSpPr/>
          <p:nvPr/>
        </p:nvSpPr>
        <p:spPr>
          <a:xfrm>
            <a:off x="1642586" y="2035145"/>
            <a:ext cx="4126196" cy="1252094"/>
          </a:xfrm>
          <a:prstGeom prst="ellipse">
            <a:avLst/>
          </a:prstGeom>
          <a:solidFill>
            <a:schemeClr val="tx1">
              <a:lumMod val="85000"/>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4" name="Ellipse 33">
            <a:extLst>
              <a:ext uri="{FF2B5EF4-FFF2-40B4-BE49-F238E27FC236}">
                <a16:creationId xmlns:a16="http://schemas.microsoft.com/office/drawing/2014/main" id="{13DBDED8-2A5E-41D8-9826-FBF8393457F2}"/>
              </a:ext>
            </a:extLst>
          </p:cNvPr>
          <p:cNvSpPr/>
          <p:nvPr/>
        </p:nvSpPr>
        <p:spPr>
          <a:xfrm>
            <a:off x="1701339" y="1426464"/>
            <a:ext cx="551332" cy="435797"/>
          </a:xfrm>
          <a:prstGeom prst="ellipse">
            <a:avLst/>
          </a:prstGeom>
          <a:solidFill>
            <a:schemeClr val="tx1">
              <a:lumMod val="85000"/>
              <a:alpha val="33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8" name="Rechteck 37">
                <a:extLst>
                  <a:ext uri="{FF2B5EF4-FFF2-40B4-BE49-F238E27FC236}">
                    <a16:creationId xmlns:a16="http://schemas.microsoft.com/office/drawing/2014/main" id="{404C9A3C-2B70-4554-9236-8AC203FA98D1}"/>
                  </a:ext>
                </a:extLst>
              </p:cNvPr>
              <p:cNvSpPr/>
              <p:nvPr/>
            </p:nvSpPr>
            <p:spPr>
              <a:xfrm>
                <a:off x="6436046" y="367855"/>
                <a:ext cx="3396627" cy="1477328"/>
              </a:xfrm>
              <a:prstGeom prst="rect">
                <a:avLst/>
              </a:prstGeom>
              <a:solidFill>
                <a:schemeClr val="bg2"/>
              </a:solidFill>
              <a:effectLst>
                <a:outerShdw blurRad="50800" dist="38100" dir="2700000" algn="tl" rotWithShape="0">
                  <a:prstClr val="black">
                    <a:alpha val="40000"/>
                  </a:prstClr>
                </a:outerShdw>
              </a:effectLst>
            </p:spPr>
            <p:txBody>
              <a:bodyPr wrap="square">
                <a:spAutoFit/>
              </a:bodyPr>
              <a:lstStyle/>
              <a:p>
                <a:r>
                  <a:rPr lang="de-DE" i="1" dirty="0">
                    <a:solidFill>
                      <a:schemeClr val="tx1"/>
                    </a:solidFill>
                  </a:rPr>
                  <a:t>C2</a:t>
                </a:r>
                <a:r>
                  <a:rPr lang="de-DE" dirty="0">
                    <a:solidFill>
                      <a:schemeClr val="tx1"/>
                    </a:solidFill>
                  </a:rPr>
                  <a:t> </a:t>
                </a:r>
                <a:r>
                  <a:rPr lang="de-DE" dirty="0" err="1">
                    <a:solidFill>
                      <a:schemeClr val="tx1"/>
                    </a:solidFill>
                  </a:rPr>
                  <a:t>is</a:t>
                </a:r>
                <a:r>
                  <a:rPr lang="de-DE" dirty="0">
                    <a:solidFill>
                      <a:schemeClr val="tx1"/>
                    </a:solidFill>
                  </a:rPr>
                  <a:t> a </a:t>
                </a:r>
                <a:r>
                  <a:rPr lang="de-DE" dirty="0" err="1">
                    <a:solidFill>
                      <a:schemeClr val="tx1"/>
                    </a:solidFill>
                  </a:rPr>
                  <a:t>fixed</a:t>
                </a:r>
                <a:r>
                  <a:rPr lang="de-DE" dirty="0">
                    <a:solidFill>
                      <a:schemeClr val="tx1"/>
                    </a:solidFill>
                  </a:rPr>
                  <a:t> </a:t>
                </a:r>
                <a:r>
                  <a:rPr lang="de-DE" dirty="0" err="1">
                    <a:solidFill>
                      <a:schemeClr val="tx1"/>
                    </a:solidFill>
                  </a:rPr>
                  <a:t>value</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bytes</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be</a:t>
                </a:r>
                <a:r>
                  <a:rPr lang="de-DE" dirty="0">
                    <a:solidFill>
                      <a:schemeClr val="tx1"/>
                    </a:solidFill>
                  </a:rPr>
                  <a:t> </a:t>
                </a:r>
                <a:r>
                  <a:rPr lang="de-DE" dirty="0" err="1">
                    <a:solidFill>
                      <a:schemeClr val="tx1"/>
                    </a:solidFill>
                  </a:rPr>
                  <a:t>added</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message</a:t>
                </a:r>
                <a:r>
                  <a:rPr lang="de-DE" dirty="0">
                    <a:solidFill>
                      <a:schemeClr val="tx1"/>
                    </a:solidFill>
                  </a:rPr>
                  <a:t>. By </a:t>
                </a:r>
                <a:r>
                  <a:rPr lang="de-DE" dirty="0" err="1">
                    <a:solidFill>
                      <a:schemeClr val="tx1"/>
                    </a:solidFill>
                  </a:rPr>
                  <a:t>adding</a:t>
                </a:r>
                <a:r>
                  <a:rPr lang="de-DE" dirty="0">
                    <a:solidFill>
                      <a:schemeClr val="tx1"/>
                    </a:solidFill>
                  </a:rPr>
                  <a:t> </a:t>
                </a:r>
                <a:r>
                  <a:rPr lang="de-DE" i="1" dirty="0">
                    <a:solidFill>
                      <a:schemeClr val="tx1"/>
                    </a:solidFill>
                  </a:rPr>
                  <a:t>C2</a:t>
                </a:r>
                <a:r>
                  <a:rPr lang="de-DE" dirty="0">
                    <a:solidFill>
                      <a:schemeClr val="tx1"/>
                    </a:solidFill>
                  </a:rPr>
                  <a:t>, </a:t>
                </a:r>
                <a:r>
                  <a:rPr lang="de-DE" dirty="0" err="1">
                    <a:solidFill>
                      <a:schemeClr val="tx1"/>
                    </a:solidFill>
                  </a:rPr>
                  <a:t>we</a:t>
                </a:r>
                <a:r>
                  <a:rPr lang="de-DE" dirty="0">
                    <a:solidFill>
                      <a:schemeClr val="tx1"/>
                    </a:solidFill>
                  </a:rPr>
                  <a:t> </a:t>
                </a:r>
                <a:r>
                  <a:rPr lang="de-DE" dirty="0" err="1">
                    <a:solidFill>
                      <a:schemeClr val="tx1"/>
                    </a:solidFill>
                  </a:rPr>
                  <a:t>make</a:t>
                </a:r>
                <a:r>
                  <a:rPr lang="de-DE" dirty="0">
                    <a:solidFill>
                      <a:schemeClr val="tx1"/>
                    </a:solidFill>
                  </a:rPr>
                  <a:t> </a:t>
                </a:r>
                <a:r>
                  <a:rPr lang="de-DE" dirty="0" err="1">
                    <a:solidFill>
                      <a:schemeClr val="tx1"/>
                    </a:solidFill>
                  </a:rPr>
                  <a:t>it</a:t>
                </a:r>
                <a:r>
                  <a:rPr lang="de-DE" dirty="0">
                    <a:solidFill>
                      <a:schemeClr val="tx1"/>
                    </a:solidFill>
                  </a:rPr>
                  <a:t> possible, </a:t>
                </a:r>
                <a:r>
                  <a:rPr lang="de-DE" dirty="0" err="1">
                    <a:solidFill>
                      <a:schemeClr val="tx1"/>
                    </a:solidFill>
                  </a:rPr>
                  <a:t>that</a:t>
                </a:r>
                <a:r>
                  <a:rPr lang="de-DE" dirty="0">
                    <a:solidFill>
                      <a:schemeClr val="tx1"/>
                    </a:solidFill>
                  </a:rPr>
                  <a:t> </a:t>
                </a:r>
                <a:r>
                  <a:rPr lang="de-DE" dirty="0" err="1">
                    <a:solidFill>
                      <a:schemeClr val="tx1"/>
                    </a:solidFill>
                  </a:rPr>
                  <a:t>value</a:t>
                </a:r>
                <a:r>
                  <a:rPr lang="de-DE" dirty="0">
                    <a:solidFill>
                      <a:schemeClr val="tx1"/>
                    </a:solidFill>
                  </a:rPr>
                  <a:t> </a:t>
                </a:r>
                <a14:m>
                  <m:oMath xmlns:m="http://schemas.openxmlformats.org/officeDocument/2006/math">
                    <m:r>
                      <a:rPr lang="de-DE" b="0" i="1" smtClean="0">
                        <a:solidFill>
                          <a:schemeClr val="tx1"/>
                        </a:solidFill>
                        <a:latin typeface="Cambria Math" panose="02040503050406030204" pitchFamily="18" charset="0"/>
                      </a:rPr>
                      <m:t>𝑝</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𝑙𝑒𝑛</m:t>
                    </m:r>
                    <m:d>
                      <m:dPr>
                        <m:ctrlPr>
                          <a:rPr lang="de-DE" b="0" i="1" smtClean="0">
                            <a:solidFill>
                              <a:schemeClr val="tx1"/>
                            </a:solidFill>
                            <a:latin typeface="Cambria Math" panose="02040503050406030204" pitchFamily="18" charset="0"/>
                          </a:rPr>
                        </m:ctrlPr>
                      </m:dPr>
                      <m:e>
                        <m:r>
                          <a:rPr lang="de-DE" b="1" i="1" smtClean="0">
                            <a:solidFill>
                              <a:schemeClr val="tx1"/>
                            </a:solidFill>
                            <a:latin typeface="Cambria Math" panose="02040503050406030204" pitchFamily="18" charset="0"/>
                          </a:rPr>
                          <m:t>𝑿</m:t>
                        </m:r>
                      </m:e>
                    </m:d>
                    <m:r>
                      <a:rPr lang="de-DE" b="0" i="1" smtClean="0">
                        <a:solidFill>
                          <a:schemeClr val="tx1"/>
                        </a:solidFill>
                        <a:latin typeface="Cambria Math" panose="02040503050406030204" pitchFamily="18" charset="0"/>
                      </a:rPr>
                      <m:t>−4</m:t>
                    </m:r>
                  </m:oMath>
                </a14:m>
                <a:r>
                  <a:rPr lang="de-DE" dirty="0">
                    <a:solidFill>
                      <a:schemeClr val="tx1"/>
                    </a:solidFill>
                  </a:rPr>
                  <a:t> </a:t>
                </a:r>
                <a:r>
                  <a:rPr lang="de-DE" dirty="0" err="1">
                    <a:solidFill>
                      <a:schemeClr val="tx1"/>
                    </a:solidFill>
                  </a:rPr>
                  <a:t>is</a:t>
                </a:r>
                <a:r>
                  <a:rPr lang="de-DE" dirty="0">
                    <a:solidFill>
                      <a:schemeClr val="tx1"/>
                    </a:solidFill>
                  </a:rPr>
                  <a:t> valid.</a:t>
                </a:r>
                <a:endParaRPr lang="en-US" dirty="0">
                  <a:solidFill>
                    <a:schemeClr val="tx1"/>
                  </a:solidFill>
                </a:endParaRPr>
              </a:p>
            </p:txBody>
          </p:sp>
        </mc:Choice>
        <mc:Fallback>
          <p:sp>
            <p:nvSpPr>
              <p:cNvPr id="38" name="Rechteck 37">
                <a:extLst>
                  <a:ext uri="{FF2B5EF4-FFF2-40B4-BE49-F238E27FC236}">
                    <a16:creationId xmlns:a16="http://schemas.microsoft.com/office/drawing/2014/main" id="{404C9A3C-2B70-4554-9236-8AC203FA98D1}"/>
                  </a:ext>
                </a:extLst>
              </p:cNvPr>
              <p:cNvSpPr>
                <a:spLocks noRot="1" noChangeAspect="1" noMove="1" noResize="1" noEditPoints="1" noAdjustHandles="1" noChangeArrowheads="1" noChangeShapeType="1" noTextEdit="1"/>
              </p:cNvSpPr>
              <p:nvPr/>
            </p:nvSpPr>
            <p:spPr>
              <a:xfrm>
                <a:off x="6436046" y="367855"/>
                <a:ext cx="3396627" cy="1477328"/>
              </a:xfrm>
              <a:prstGeom prst="rect">
                <a:avLst/>
              </a:prstGeom>
              <a:blipFill>
                <a:blip r:embed="rId8"/>
                <a:stretch>
                  <a:fillRect/>
                </a:stretch>
              </a:blipFill>
              <a:effectLst>
                <a:outerShdw blurRad="50800" dist="38100" dir="2700000" algn="tl" rotWithShape="0">
                  <a:prstClr val="black">
                    <a:alpha val="40000"/>
                  </a:prstClr>
                </a:outerShdw>
              </a:effectLst>
            </p:spPr>
            <p:txBody>
              <a:bodyPr/>
              <a:lstStyle/>
              <a:p>
                <a:r>
                  <a:rPr lang="de-CH">
                    <a:noFill/>
                  </a:rPr>
                  <a:t> </a:t>
                </a:r>
              </a:p>
            </p:txBody>
          </p:sp>
        </mc:Fallback>
      </mc:AlternateContent>
      <p:sp>
        <p:nvSpPr>
          <p:cNvPr id="12" name="Textfeld 11">
            <a:extLst>
              <a:ext uri="{FF2B5EF4-FFF2-40B4-BE49-F238E27FC236}">
                <a16:creationId xmlns:a16="http://schemas.microsoft.com/office/drawing/2014/main" id="{3BE9C6C3-EF98-45E5-8AFC-BBAC7BF41911}"/>
              </a:ext>
            </a:extLst>
          </p:cNvPr>
          <p:cNvSpPr txBox="1"/>
          <p:nvPr/>
        </p:nvSpPr>
        <p:spPr>
          <a:xfrm>
            <a:off x="6431942" y="4273425"/>
            <a:ext cx="5573342" cy="646331"/>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r>
              <a:rPr lang="en-US" dirty="0"/>
              <a:t>We do NOT require the values for successful decoding.</a:t>
            </a:r>
          </a:p>
        </p:txBody>
      </p:sp>
      <p:cxnSp>
        <p:nvCxnSpPr>
          <p:cNvPr id="15" name="Verbinder: gewinkelt 14">
            <a:extLst>
              <a:ext uri="{FF2B5EF4-FFF2-40B4-BE49-F238E27FC236}">
                <a16:creationId xmlns:a16="http://schemas.microsoft.com/office/drawing/2014/main" id="{E1540C12-7669-4ACE-B127-D1CAAB61EEB1}"/>
              </a:ext>
            </a:extLst>
          </p:cNvPr>
          <p:cNvCxnSpPr>
            <a:cxnSpLocks/>
            <a:stCxn id="38" idx="1"/>
            <a:endCxn id="34" idx="6"/>
          </p:cNvCxnSpPr>
          <p:nvPr/>
        </p:nvCxnSpPr>
        <p:spPr>
          <a:xfrm rot="10800000" flipV="1">
            <a:off x="2252672" y="1106519"/>
            <a:ext cx="4183375" cy="537844"/>
          </a:xfrm>
          <a:prstGeom prst="bentConnector3">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Verbinder: gewinkelt 28">
            <a:extLst>
              <a:ext uri="{FF2B5EF4-FFF2-40B4-BE49-F238E27FC236}">
                <a16:creationId xmlns:a16="http://schemas.microsoft.com/office/drawing/2014/main" id="{14BADFFB-0E4E-4583-A941-C7DC15D2A747}"/>
              </a:ext>
            </a:extLst>
          </p:cNvPr>
          <p:cNvCxnSpPr>
            <a:cxnSpLocks/>
            <a:stCxn id="27" idx="1"/>
            <a:endCxn id="28" idx="6"/>
          </p:cNvCxnSpPr>
          <p:nvPr/>
        </p:nvCxnSpPr>
        <p:spPr>
          <a:xfrm rot="10800000">
            <a:off x="5768783" y="2661192"/>
            <a:ext cx="664089" cy="492"/>
          </a:xfrm>
          <a:prstGeom prst="bentConnector3">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8AC8DC8E-6557-4F84-918F-7C7100FE8973}"/>
              </a:ext>
            </a:extLst>
          </p:cNvPr>
          <p:cNvSpPr/>
          <p:nvPr/>
        </p:nvSpPr>
        <p:spPr>
          <a:xfrm>
            <a:off x="10046208" y="577694"/>
            <a:ext cx="2048256" cy="202593"/>
          </a:xfrm>
          <a:prstGeom prst="ellipse">
            <a:avLst/>
          </a:prstGeom>
          <a:solidFill>
            <a:schemeClr val="accent6">
              <a:alpha val="56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60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4" grpId="0" animBg="1"/>
      <p:bldP spid="38"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5F79A67-EF80-404E-A7AA-A7DB7730A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2673" y="23515"/>
            <a:ext cx="2475325" cy="2157650"/>
          </a:xfrm>
          <a:prstGeom prst="rect">
            <a:avLst/>
          </a:prstGeom>
        </p:spPr>
      </p:pic>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a:xfrm>
            <a:off x="684213" y="4487863"/>
            <a:ext cx="8534400" cy="1506537"/>
          </a:xfrm>
        </p:spPr>
        <p:txBody>
          <a:bodyPr/>
          <a:lstStyle/>
          <a:p>
            <a:r>
              <a:rPr lang="en-US" dirty="0"/>
              <a:t>MessageVortex</a:t>
            </a:r>
            <a:br>
              <a:rPr lang="en-US" dirty="0"/>
            </a:br>
            <a:r>
              <a:rPr lang="de-CH" sz="1800" dirty="0"/>
              <a:t>The </a:t>
            </a:r>
            <a:r>
              <a:rPr lang="de-CH" sz="1800" cap="none" dirty="0" err="1"/>
              <a:t>addRedundancy</a:t>
            </a:r>
            <a:r>
              <a:rPr lang="de-CH" sz="1800" dirty="0"/>
              <a:t> </a:t>
            </a:r>
            <a:r>
              <a:rPr lang="de-CH" sz="1800" dirty="0" err="1"/>
              <a:t>operation</a:t>
            </a:r>
            <a:r>
              <a:rPr lang="de-CH" sz="1800" dirty="0"/>
              <a:t> (4)</a:t>
            </a:r>
            <a:endParaRPr lang="en-US" dirty="0"/>
          </a:p>
        </p:txBody>
      </p:sp>
      <p:sp>
        <p:nvSpPr>
          <p:cNvPr id="3" name="Textfeld 2">
            <a:extLst>
              <a:ext uri="{FF2B5EF4-FFF2-40B4-BE49-F238E27FC236}">
                <a16:creationId xmlns:a16="http://schemas.microsoft.com/office/drawing/2014/main" id="{124B192B-31A9-4A6B-B329-787AD0DF1B75}"/>
              </a:ext>
            </a:extLst>
          </p:cNvPr>
          <p:cNvSpPr txBox="1"/>
          <p:nvPr/>
        </p:nvSpPr>
        <p:spPr>
          <a:xfrm>
            <a:off x="504825" y="485775"/>
            <a:ext cx="9316699" cy="424731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de-DE" dirty="0"/>
              <a:t>Up </a:t>
            </a:r>
            <a:r>
              <a:rPr lang="de-DE" dirty="0" err="1"/>
              <a:t>until</a:t>
            </a:r>
            <a:r>
              <a:rPr lang="de-DE" dirty="0"/>
              <a:t> </a:t>
            </a:r>
            <a:r>
              <a:rPr lang="de-DE" dirty="0" err="1"/>
              <a:t>now</a:t>
            </a:r>
            <a:r>
              <a:rPr lang="de-DE" dirty="0"/>
              <a:t> </a:t>
            </a:r>
            <a:r>
              <a:rPr lang="de-DE" dirty="0" err="1"/>
              <a:t>we</a:t>
            </a:r>
            <a:r>
              <a:rPr lang="de-DE" dirty="0"/>
              <a:t> </a:t>
            </a:r>
            <a:r>
              <a:rPr lang="de-DE" dirty="0" err="1"/>
              <a:t>have</a:t>
            </a:r>
            <a:r>
              <a:rPr lang="de-DE" dirty="0"/>
              <a:t> </a:t>
            </a:r>
            <a:r>
              <a:rPr lang="de-DE" dirty="0" err="1"/>
              <a:t>padded</a:t>
            </a:r>
            <a:r>
              <a:rPr lang="de-DE" dirty="0"/>
              <a:t> </a:t>
            </a:r>
            <a:r>
              <a:rPr lang="de-DE" dirty="0" err="1"/>
              <a:t>the</a:t>
            </a:r>
            <a:r>
              <a:rPr lang="de-DE" dirty="0"/>
              <a:t> </a:t>
            </a:r>
            <a:r>
              <a:rPr lang="de-DE" dirty="0" err="1"/>
              <a:t>message</a:t>
            </a:r>
            <a:r>
              <a:rPr lang="de-DE" dirty="0"/>
              <a:t> </a:t>
            </a:r>
            <a:r>
              <a:rPr lang="de-DE" dirty="0" err="1"/>
              <a:t>with</a:t>
            </a:r>
            <a:r>
              <a:rPr lang="de-DE" dirty="0"/>
              <a:t> </a:t>
            </a:r>
            <a:r>
              <a:rPr lang="de-DE" dirty="0" err="1"/>
              <a:t>the</a:t>
            </a:r>
            <a:r>
              <a:rPr lang="de-DE" dirty="0"/>
              <a:t> </a:t>
            </a:r>
            <a:r>
              <a:rPr lang="de-DE" dirty="0" err="1"/>
              <a:t>following</a:t>
            </a:r>
            <a:r>
              <a:rPr lang="de-DE" dirty="0"/>
              <a:t> </a:t>
            </a:r>
            <a:r>
              <a:rPr lang="de-DE" dirty="0" err="1"/>
              <a:t>properties</a:t>
            </a:r>
            <a:r>
              <a:rPr lang="de-DE" dirty="0"/>
              <a:t>:</a:t>
            </a:r>
          </a:p>
          <a:p>
            <a:pPr marL="742950" lvl="1" indent="-285750">
              <a:buFont typeface="Arial" panose="020B0604020202020204" pitchFamily="34" charset="0"/>
              <a:buChar char="•"/>
            </a:pPr>
            <a:r>
              <a:rPr lang="de-DE" dirty="0"/>
              <a:t>The </a:t>
            </a:r>
            <a:r>
              <a:rPr lang="de-DE" dirty="0" err="1"/>
              <a:t>message</a:t>
            </a:r>
            <a:r>
              <a:rPr lang="de-DE" dirty="0"/>
              <a:t> </a:t>
            </a:r>
            <a:r>
              <a:rPr lang="de-DE" dirty="0" err="1"/>
              <a:t>has</a:t>
            </a:r>
            <a:r>
              <a:rPr lang="de-DE" dirty="0"/>
              <a:t> a </a:t>
            </a:r>
            <a:r>
              <a:rPr lang="de-DE" dirty="0" err="1"/>
              <a:t>perfect</a:t>
            </a:r>
            <a:r>
              <a:rPr lang="de-DE" dirty="0"/>
              <a:t> </a:t>
            </a:r>
            <a:r>
              <a:rPr lang="de-DE" dirty="0" err="1"/>
              <a:t>length</a:t>
            </a:r>
            <a:r>
              <a:rPr lang="de-DE" dirty="0"/>
              <a:t> </a:t>
            </a:r>
            <a:r>
              <a:rPr lang="de-DE" dirty="0" err="1"/>
              <a:t>to</a:t>
            </a:r>
            <a:r>
              <a:rPr lang="de-DE" dirty="0"/>
              <a:t> </a:t>
            </a:r>
            <a:r>
              <a:rPr lang="de-DE" dirty="0" err="1"/>
              <a:t>allow</a:t>
            </a:r>
            <a:r>
              <a:rPr lang="de-DE" dirty="0"/>
              <a:t>:</a:t>
            </a:r>
          </a:p>
          <a:p>
            <a:pPr marL="1200150" lvl="2" indent="-285750">
              <a:buFont typeface="Arial" panose="020B0604020202020204" pitchFamily="34" charset="0"/>
              <a:buChar char="•"/>
            </a:pPr>
            <a:r>
              <a:rPr lang="de-DE" dirty="0" err="1"/>
              <a:t>Apply</a:t>
            </a:r>
            <a:r>
              <a:rPr lang="de-DE" dirty="0"/>
              <a:t> </a:t>
            </a:r>
            <a:r>
              <a:rPr lang="de-DE" dirty="0" err="1"/>
              <a:t>the</a:t>
            </a:r>
            <a:r>
              <a:rPr lang="de-DE" dirty="0"/>
              <a:t> Read-Solomon </a:t>
            </a:r>
            <a:r>
              <a:rPr lang="de-DE" dirty="0" err="1"/>
              <a:t>operation</a:t>
            </a:r>
            <a:r>
              <a:rPr lang="de-DE" dirty="0"/>
              <a:t> </a:t>
            </a:r>
            <a:r>
              <a:rPr lang="de-DE" dirty="0" err="1"/>
              <a:t>without</a:t>
            </a:r>
            <a:r>
              <a:rPr lang="de-DE" dirty="0"/>
              <a:t> </a:t>
            </a:r>
            <a:r>
              <a:rPr lang="de-DE" dirty="0" err="1"/>
              <a:t>further</a:t>
            </a:r>
            <a:r>
              <a:rPr lang="de-DE" dirty="0"/>
              <a:t> </a:t>
            </a:r>
            <a:r>
              <a:rPr lang="de-DE" dirty="0" err="1"/>
              <a:t>padding</a:t>
            </a:r>
            <a:endParaRPr lang="de-DE" dirty="0"/>
          </a:p>
          <a:p>
            <a:pPr marL="1200150" lvl="2" indent="-285750">
              <a:buFont typeface="Arial" panose="020B0604020202020204" pitchFamily="34" charset="0"/>
              <a:buChar char="•"/>
            </a:pPr>
            <a:r>
              <a:rPr lang="de-DE" dirty="0" err="1"/>
              <a:t>Apply</a:t>
            </a:r>
            <a:r>
              <a:rPr lang="de-DE" dirty="0"/>
              <a:t> </a:t>
            </a:r>
            <a:r>
              <a:rPr lang="de-DE" dirty="0" err="1"/>
              <a:t>the</a:t>
            </a:r>
            <a:r>
              <a:rPr lang="de-DE" dirty="0"/>
              <a:t> </a:t>
            </a:r>
            <a:r>
              <a:rPr lang="de-DE" dirty="0" err="1"/>
              <a:t>encryption</a:t>
            </a:r>
            <a:r>
              <a:rPr lang="de-DE" dirty="0"/>
              <a:t> </a:t>
            </a:r>
            <a:r>
              <a:rPr lang="de-DE" dirty="0" err="1"/>
              <a:t>without</a:t>
            </a:r>
            <a:r>
              <a:rPr lang="de-DE" dirty="0"/>
              <a:t> </a:t>
            </a:r>
            <a:r>
              <a:rPr lang="de-DE" dirty="0" err="1"/>
              <a:t>further</a:t>
            </a:r>
            <a:r>
              <a:rPr lang="de-DE" dirty="0"/>
              <a:t> </a:t>
            </a:r>
            <a:r>
              <a:rPr lang="de-DE" dirty="0" err="1"/>
              <a:t>padding</a:t>
            </a:r>
            <a:endParaRPr lang="de-DE" dirty="0"/>
          </a:p>
          <a:p>
            <a:pPr marL="742950" lvl="1" indent="-285750">
              <a:buFont typeface="Arial" panose="020B0604020202020204" pitchFamily="34" charset="0"/>
              <a:buChar char="•"/>
            </a:pPr>
            <a:r>
              <a:rPr lang="de-DE" dirty="0"/>
              <a:t>Any </a:t>
            </a:r>
            <a:r>
              <a:rPr lang="de-DE" dirty="0" err="1"/>
              <a:t>value</a:t>
            </a:r>
            <a:r>
              <a:rPr lang="de-DE" dirty="0"/>
              <a:t> </a:t>
            </a:r>
            <a:r>
              <a:rPr lang="de-DE" dirty="0" err="1"/>
              <a:t>of</a:t>
            </a:r>
            <a:r>
              <a:rPr lang="de-DE" dirty="0"/>
              <a:t> p </a:t>
            </a:r>
            <a:r>
              <a:rPr lang="de-DE" dirty="0" err="1"/>
              <a:t>may</a:t>
            </a:r>
            <a:r>
              <a:rPr lang="de-DE" dirty="0"/>
              <a:t> </a:t>
            </a:r>
            <a:r>
              <a:rPr lang="de-DE" dirty="0" err="1"/>
              <a:t>reflect</a:t>
            </a:r>
            <a:r>
              <a:rPr lang="de-DE" dirty="0"/>
              <a:t> a valid </a:t>
            </a:r>
            <a:r>
              <a:rPr lang="de-DE" dirty="0" err="1"/>
              <a:t>padding</a:t>
            </a:r>
            <a:endParaRPr lang="de-DE" dirty="0"/>
          </a:p>
          <a:p>
            <a:pPr marL="1200150" lvl="2" indent="-285750">
              <a:buFont typeface="Arial" panose="020B0604020202020204" pitchFamily="34" charset="0"/>
              <a:buChar char="•"/>
            </a:pPr>
            <a:endParaRPr lang="de-DE" dirty="0"/>
          </a:p>
          <a:p>
            <a:pPr marL="1200150" lvl="2" indent="-285750">
              <a:buFont typeface="Arial" panose="020B0604020202020204" pitchFamily="34" charset="0"/>
              <a:buChar char="•"/>
            </a:pPr>
            <a:endParaRPr lang="de-DE" dirty="0"/>
          </a:p>
          <a:p>
            <a:pPr marL="1200150" lvl="2" indent="-285750">
              <a:buFont typeface="Arial" panose="020B0604020202020204" pitchFamily="34" charset="0"/>
              <a:buChar char="•"/>
            </a:pPr>
            <a:endParaRPr lang="de-DE" dirty="0"/>
          </a:p>
          <a:p>
            <a:pPr marL="1200150" lvl="2" indent="-285750">
              <a:buFont typeface="Arial" panose="020B0604020202020204" pitchFamily="34" charset="0"/>
              <a:buChar char="•"/>
            </a:pPr>
            <a:endParaRPr lang="de-DE" dirty="0"/>
          </a:p>
          <a:p>
            <a:pPr marL="1200150" lvl="2" indent="-285750">
              <a:buFont typeface="Arial" panose="020B0604020202020204" pitchFamily="34" charset="0"/>
              <a:buChar char="•"/>
            </a:pPr>
            <a:endParaRPr lang="de-DE" dirty="0"/>
          </a:p>
          <a:p>
            <a:pPr marL="1200150" lvl="2" indent="-285750">
              <a:buFont typeface="Arial" panose="020B0604020202020204" pitchFamily="34" charset="0"/>
              <a:buChar char="•"/>
            </a:pPr>
            <a:endParaRPr lang="de-DE" dirty="0"/>
          </a:p>
          <a:p>
            <a:pPr marL="1200150" lvl="2" indent="-285750">
              <a:buFont typeface="Arial" panose="020B0604020202020204" pitchFamily="34" charset="0"/>
              <a:buChar char="•"/>
            </a:pPr>
            <a:endParaRPr lang="de-DE" dirty="0"/>
          </a:p>
          <a:p>
            <a:pPr marL="1200150" lvl="2" indent="-285750">
              <a:buFont typeface="Arial" panose="020B0604020202020204" pitchFamily="34" charset="0"/>
              <a:buChar char="•"/>
            </a:pPr>
            <a:endParaRPr lang="de-DE" dirty="0"/>
          </a:p>
          <a:p>
            <a:pPr lvl="2"/>
            <a:endParaRPr lang="de-DE" dirty="0"/>
          </a:p>
          <a:p>
            <a:r>
              <a:rPr lang="de-DE" dirty="0">
                <a:sym typeface="Wingdings" panose="05000000000000000000" pitchFamily="2" charset="2"/>
              </a:rPr>
              <a:t> </a:t>
            </a:r>
            <a:r>
              <a:rPr lang="de-DE" dirty="0" err="1">
                <a:sym typeface="Wingdings" panose="05000000000000000000" pitchFamily="2" charset="2"/>
              </a:rPr>
              <a:t>Let‘s</a:t>
            </a:r>
            <a:r>
              <a:rPr lang="de-DE" dirty="0">
                <a:sym typeface="Wingdings" panose="05000000000000000000" pitchFamily="2" charset="2"/>
              </a:rPr>
              <a:t> </a:t>
            </a:r>
            <a:r>
              <a:rPr lang="de-DE" dirty="0" err="1">
                <a:sym typeface="Wingdings" panose="05000000000000000000" pitchFamily="2" charset="2"/>
              </a:rPr>
              <a:t>apply</a:t>
            </a:r>
            <a:r>
              <a:rPr lang="de-DE" dirty="0">
                <a:sym typeface="Wingdings" panose="05000000000000000000" pitchFamily="2" charset="2"/>
              </a:rPr>
              <a:t> Reed-Solomon</a:t>
            </a:r>
            <a:endParaRPr lang="en-US" dirty="0"/>
          </a:p>
        </p:txBody>
      </p:sp>
      <p:sp>
        <p:nvSpPr>
          <p:cNvPr id="13" name="Textfeld 12">
            <a:extLst>
              <a:ext uri="{FF2B5EF4-FFF2-40B4-BE49-F238E27FC236}">
                <a16:creationId xmlns:a16="http://schemas.microsoft.com/office/drawing/2014/main" id="{E6C67A8E-5633-49C5-B392-872B7344DF38}"/>
              </a:ext>
            </a:extLst>
          </p:cNvPr>
          <p:cNvSpPr txBox="1"/>
          <p:nvPr/>
        </p:nvSpPr>
        <p:spPr>
          <a:xfrm>
            <a:off x="1476756" y="2370137"/>
            <a:ext cx="7848600" cy="1754326"/>
          </a:xfrm>
          <a:prstGeom prst="rect">
            <a:avLst/>
          </a:prstGeom>
          <a:solidFill>
            <a:schemeClr val="bg2">
              <a:lumMod val="75000"/>
            </a:schemeClr>
          </a:solidFill>
          <a:effectLst>
            <a:outerShdw blurRad="50800" dist="38100" dir="2700000" algn="tl" rotWithShape="0">
              <a:prstClr val="black">
                <a:alpha val="40000"/>
              </a:prstClr>
            </a:outerShdw>
          </a:effectLst>
        </p:spPr>
        <p:txBody>
          <a:bodyPr wrap="square" rtlCol="0">
            <a:spAutoFit/>
          </a:bodyPr>
          <a:lstStyle/>
          <a:p>
            <a:r>
              <a:rPr lang="de-DE" dirty="0" err="1"/>
              <a:t>Interlude</a:t>
            </a:r>
            <a:r>
              <a:rPr lang="de-DE" dirty="0"/>
              <a:t>:</a:t>
            </a:r>
            <a:br>
              <a:rPr lang="de-DE" dirty="0"/>
            </a:br>
            <a:r>
              <a:rPr lang="de-DE" dirty="0"/>
              <a:t>Reed Solomon (RS) </a:t>
            </a:r>
            <a:r>
              <a:rPr lang="de-DE" dirty="0" err="1"/>
              <a:t>is</a:t>
            </a:r>
            <a:r>
              <a:rPr lang="de-DE" dirty="0"/>
              <a:t> a code </a:t>
            </a:r>
            <a:r>
              <a:rPr lang="de-DE" dirty="0" err="1"/>
              <a:t>used</a:t>
            </a:r>
            <a:r>
              <a:rPr lang="de-DE" dirty="0"/>
              <a:t> </a:t>
            </a:r>
            <a:r>
              <a:rPr lang="de-DE" dirty="0" err="1"/>
              <a:t>typically</a:t>
            </a:r>
            <a:r>
              <a:rPr lang="de-DE" dirty="0"/>
              <a:t> </a:t>
            </a:r>
            <a:r>
              <a:rPr lang="de-DE" dirty="0" err="1"/>
              <a:t>for</a:t>
            </a:r>
            <a:r>
              <a:rPr lang="de-DE" dirty="0"/>
              <a:t> </a:t>
            </a:r>
            <a:r>
              <a:rPr lang="de-DE" dirty="0" err="1"/>
              <a:t>error</a:t>
            </a:r>
            <a:r>
              <a:rPr lang="de-DE" dirty="0"/>
              <a:t> </a:t>
            </a:r>
            <a:r>
              <a:rPr lang="de-DE" dirty="0" err="1"/>
              <a:t>correction</a:t>
            </a:r>
            <a:r>
              <a:rPr lang="de-DE" dirty="0"/>
              <a:t>. </a:t>
            </a:r>
          </a:p>
          <a:p>
            <a:r>
              <a:rPr lang="de-DE" dirty="0" err="1"/>
              <a:t>It</a:t>
            </a:r>
            <a:r>
              <a:rPr lang="de-DE" dirty="0"/>
              <a:t> </a:t>
            </a:r>
            <a:r>
              <a:rPr lang="de-DE" dirty="0" err="1"/>
              <a:t>adds</a:t>
            </a:r>
            <a:r>
              <a:rPr lang="de-DE" dirty="0"/>
              <a:t> a </a:t>
            </a:r>
            <a:r>
              <a:rPr lang="de-DE" dirty="0" err="1"/>
              <a:t>constant</a:t>
            </a:r>
            <a:r>
              <a:rPr lang="de-DE" dirty="0"/>
              <a:t> but </a:t>
            </a:r>
            <a:r>
              <a:rPr lang="de-DE" dirty="0" err="1"/>
              <a:t>selectable</a:t>
            </a:r>
            <a:r>
              <a:rPr lang="de-DE" dirty="0"/>
              <a:t> </a:t>
            </a:r>
            <a:r>
              <a:rPr lang="de-DE" dirty="0" err="1"/>
              <a:t>error</a:t>
            </a:r>
            <a:r>
              <a:rPr lang="de-DE" dirty="0"/>
              <a:t> </a:t>
            </a:r>
            <a:r>
              <a:rPr lang="de-DE" dirty="0" err="1"/>
              <a:t>correction</a:t>
            </a:r>
            <a:r>
              <a:rPr lang="de-DE" dirty="0"/>
              <a:t> </a:t>
            </a:r>
            <a:r>
              <a:rPr lang="de-DE" dirty="0" err="1"/>
              <a:t>information</a:t>
            </a:r>
            <a:r>
              <a:rPr lang="de-DE" dirty="0"/>
              <a:t> </a:t>
            </a:r>
            <a:r>
              <a:rPr lang="de-DE" dirty="0" err="1"/>
              <a:t>to</a:t>
            </a:r>
            <a:r>
              <a:rPr lang="de-DE" dirty="0"/>
              <a:t> </a:t>
            </a:r>
            <a:r>
              <a:rPr lang="de-DE" dirty="0" err="1"/>
              <a:t>the</a:t>
            </a:r>
            <a:r>
              <a:rPr lang="de-DE" dirty="0"/>
              <a:t> </a:t>
            </a:r>
            <a:r>
              <a:rPr lang="de-DE" dirty="0" err="1"/>
              <a:t>data</a:t>
            </a:r>
            <a:r>
              <a:rPr lang="de-DE" dirty="0"/>
              <a:t>, </a:t>
            </a:r>
            <a:r>
              <a:rPr lang="de-DE" dirty="0" err="1"/>
              <a:t>allowing</a:t>
            </a:r>
            <a:r>
              <a:rPr lang="de-DE" dirty="0"/>
              <a:t> m out </a:t>
            </a:r>
            <a:r>
              <a:rPr lang="de-DE" dirty="0" err="1"/>
              <a:t>of</a:t>
            </a:r>
            <a:r>
              <a:rPr lang="de-DE" dirty="0"/>
              <a:t> n </a:t>
            </a:r>
            <a:r>
              <a:rPr lang="de-DE" dirty="0" err="1"/>
              <a:t>data</a:t>
            </a:r>
            <a:r>
              <a:rPr lang="de-DE" dirty="0"/>
              <a:t> </a:t>
            </a:r>
            <a:r>
              <a:rPr lang="de-DE" dirty="0" err="1"/>
              <a:t>chunks</a:t>
            </a:r>
            <a:r>
              <a:rPr lang="de-DE" dirty="0"/>
              <a:t> </a:t>
            </a:r>
            <a:r>
              <a:rPr lang="de-DE" dirty="0" err="1"/>
              <a:t>to</a:t>
            </a:r>
            <a:r>
              <a:rPr lang="de-DE" dirty="0"/>
              <a:t> fail.</a:t>
            </a:r>
          </a:p>
          <a:p>
            <a:r>
              <a:rPr lang="de-DE" dirty="0"/>
              <a:t>In </a:t>
            </a:r>
            <a:r>
              <a:rPr lang="de-DE" dirty="0" err="1"/>
              <a:t>the</a:t>
            </a:r>
            <a:r>
              <a:rPr lang="de-DE" dirty="0"/>
              <a:t> real </a:t>
            </a:r>
            <a:r>
              <a:rPr lang="de-DE" dirty="0" err="1"/>
              <a:t>world</a:t>
            </a:r>
            <a:r>
              <a:rPr lang="de-DE" dirty="0"/>
              <a:t>, RS </a:t>
            </a:r>
            <a:r>
              <a:rPr lang="de-DE" dirty="0" err="1"/>
              <a:t>is</a:t>
            </a:r>
            <a:r>
              <a:rPr lang="de-DE" dirty="0"/>
              <a:t> </a:t>
            </a:r>
            <a:r>
              <a:rPr lang="de-DE" dirty="0" err="1"/>
              <a:t>typically</a:t>
            </a:r>
            <a:r>
              <a:rPr lang="de-DE" dirty="0"/>
              <a:t> </a:t>
            </a:r>
            <a:r>
              <a:rPr lang="de-DE" dirty="0" err="1"/>
              <a:t>used</a:t>
            </a:r>
            <a:r>
              <a:rPr lang="de-DE" dirty="0"/>
              <a:t> in a </a:t>
            </a:r>
            <a:r>
              <a:rPr lang="de-DE" dirty="0" err="1"/>
              <a:t>stripped</a:t>
            </a:r>
            <a:r>
              <a:rPr lang="de-DE" dirty="0"/>
              <a:t> </a:t>
            </a:r>
            <a:r>
              <a:rPr lang="de-DE" dirty="0" err="1"/>
              <a:t>manner</a:t>
            </a:r>
            <a:r>
              <a:rPr lang="de-DE" dirty="0"/>
              <a:t> in RAID6 </a:t>
            </a:r>
            <a:r>
              <a:rPr lang="de-DE" dirty="0" err="1"/>
              <a:t>systems</a:t>
            </a:r>
            <a:r>
              <a:rPr lang="de-DE" dirty="0"/>
              <a:t> </a:t>
            </a:r>
            <a:r>
              <a:rPr lang="de-DE" dirty="0" err="1"/>
              <a:t>to</a:t>
            </a:r>
            <a:r>
              <a:rPr lang="de-DE" dirty="0"/>
              <a:t> </a:t>
            </a:r>
            <a:r>
              <a:rPr lang="de-DE" dirty="0" err="1"/>
              <a:t>allow</a:t>
            </a:r>
            <a:r>
              <a:rPr lang="de-DE" dirty="0"/>
              <a:t> multiple </a:t>
            </a:r>
            <a:r>
              <a:rPr lang="de-DE" dirty="0" err="1"/>
              <a:t>disks</a:t>
            </a:r>
            <a:r>
              <a:rPr lang="de-DE" dirty="0"/>
              <a:t> </a:t>
            </a:r>
            <a:r>
              <a:rPr lang="de-DE" dirty="0" err="1"/>
              <a:t>to</a:t>
            </a:r>
            <a:r>
              <a:rPr lang="de-DE" dirty="0"/>
              <a:t> fail </a:t>
            </a:r>
            <a:r>
              <a:rPr lang="de-DE" dirty="0" err="1"/>
              <a:t>without</a:t>
            </a:r>
            <a:r>
              <a:rPr lang="de-DE" dirty="0"/>
              <a:t> </a:t>
            </a:r>
            <a:r>
              <a:rPr lang="de-DE" dirty="0" err="1"/>
              <a:t>losing</a:t>
            </a:r>
            <a:r>
              <a:rPr lang="de-DE" dirty="0"/>
              <a:t> </a:t>
            </a:r>
            <a:r>
              <a:rPr lang="de-DE" dirty="0" err="1"/>
              <a:t>data</a:t>
            </a:r>
            <a:r>
              <a:rPr lang="de-DE" dirty="0"/>
              <a:t>. </a:t>
            </a:r>
            <a:endParaRPr lang="en-US" dirty="0"/>
          </a:p>
        </p:txBody>
      </p:sp>
      <p:sp>
        <p:nvSpPr>
          <p:cNvPr id="2" name="Ellipse 1">
            <a:extLst>
              <a:ext uri="{FF2B5EF4-FFF2-40B4-BE49-F238E27FC236}">
                <a16:creationId xmlns:a16="http://schemas.microsoft.com/office/drawing/2014/main" id="{B56D2BB9-1F70-4935-AED7-F3A6840676AF}"/>
              </a:ext>
            </a:extLst>
          </p:cNvPr>
          <p:cNvSpPr/>
          <p:nvPr/>
        </p:nvSpPr>
        <p:spPr>
          <a:xfrm>
            <a:off x="10046208" y="577694"/>
            <a:ext cx="2048256" cy="202593"/>
          </a:xfrm>
          <a:prstGeom prst="ellipse">
            <a:avLst/>
          </a:prstGeom>
          <a:solidFill>
            <a:schemeClr val="accent6">
              <a:alpha val="56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7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Table of Content</a:t>
            </a:r>
          </a:p>
        </p:txBody>
      </p:sp>
      <p:sp>
        <p:nvSpPr>
          <p:cNvPr id="3" name="Inhaltsplatzhalter 2"/>
          <p:cNvSpPr>
            <a:spLocks noGrp="1"/>
          </p:cNvSpPr>
          <p:nvPr>
            <p:ph idx="1"/>
          </p:nvPr>
        </p:nvSpPr>
        <p:spPr>
          <a:xfrm>
            <a:off x="5975540" y="685799"/>
            <a:ext cx="5691600" cy="5308600"/>
          </a:xfrm>
          <a:solidFill>
            <a:schemeClr val="bg2"/>
          </a:solidFill>
          <a:effectLst>
            <a:outerShdw blurRad="50800" dist="38100" dir="2700000" algn="tl" rotWithShape="0">
              <a:prstClr val="black">
                <a:alpha val="40000"/>
              </a:prstClr>
            </a:outerShdw>
          </a:effectLst>
        </p:spPr>
        <p:txBody>
          <a:bodyPr>
            <a:normAutofit/>
          </a:bodyPr>
          <a:lstStyle/>
          <a:p>
            <a:r>
              <a:rPr lang="en-US" dirty="0">
                <a:solidFill>
                  <a:schemeClr val="tx1"/>
                </a:solidFill>
              </a:rPr>
              <a:t>Why do we need it?</a:t>
            </a:r>
          </a:p>
          <a:p>
            <a:r>
              <a:rPr lang="en-US" dirty="0">
                <a:solidFill>
                  <a:schemeClr val="tx1"/>
                </a:solidFill>
              </a:rPr>
              <a:t>Existing systems and their problems</a:t>
            </a:r>
          </a:p>
          <a:p>
            <a:r>
              <a:rPr lang="en-US" dirty="0" err="1">
                <a:solidFill>
                  <a:schemeClr val="tx1"/>
                </a:solidFill>
              </a:rPr>
              <a:t>MessageVortex</a:t>
            </a:r>
            <a:endParaRPr lang="en-US" dirty="0">
              <a:solidFill>
                <a:schemeClr val="tx1"/>
              </a:solidFill>
            </a:endParaRPr>
          </a:p>
          <a:p>
            <a:pPr lvl="1"/>
            <a:r>
              <a:rPr lang="en-US" dirty="0">
                <a:solidFill>
                  <a:schemeClr val="tx1"/>
                </a:solidFill>
              </a:rPr>
              <a:t>Design principles</a:t>
            </a:r>
          </a:p>
          <a:p>
            <a:pPr lvl="1"/>
            <a:r>
              <a:rPr lang="en-US" dirty="0">
                <a:solidFill>
                  <a:schemeClr val="tx1"/>
                </a:solidFill>
              </a:rPr>
              <a:t>Inner Workings</a:t>
            </a:r>
          </a:p>
          <a:p>
            <a:pPr lvl="1"/>
            <a:r>
              <a:rPr lang="en-US" dirty="0">
                <a:solidFill>
                  <a:schemeClr val="tx1"/>
                </a:solidFill>
              </a:rPr>
              <a:t>Message Components </a:t>
            </a:r>
          </a:p>
          <a:p>
            <a:pPr lvl="1"/>
            <a:r>
              <a:rPr lang="en-US" dirty="0">
                <a:solidFill>
                  <a:schemeClr val="tx1"/>
                </a:solidFill>
              </a:rPr>
              <a:t>Operations</a:t>
            </a:r>
          </a:p>
          <a:p>
            <a:r>
              <a:rPr lang="en-US" dirty="0">
                <a:solidFill>
                  <a:schemeClr val="tx1"/>
                </a:solidFill>
              </a:rPr>
              <a:t>Analysis</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pic>
        <p:nvPicPr>
          <p:cNvPr id="6" name="Inhaltsplatzhalter 6">
            <a:extLst>
              <a:ext uri="{FF2B5EF4-FFF2-40B4-BE49-F238E27FC236}">
                <a16:creationId xmlns:a16="http://schemas.microsoft.com/office/drawing/2014/main" id="{EEF35A9C-9D9F-4A66-B31E-0B46AA6B683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187" r="55562" b="53641"/>
          <a:stretch/>
        </p:blipFill>
        <p:spPr>
          <a:xfrm>
            <a:off x="1224286" y="863601"/>
            <a:ext cx="3256424" cy="3799002"/>
          </a:xfrm>
          <a:prstGeom prst="rect">
            <a:avLst/>
          </a:prstGeom>
        </p:spPr>
      </p:pic>
    </p:spTree>
    <p:extLst>
      <p:ext uri="{BB962C8B-B14F-4D97-AF65-F5344CB8AC3E}">
        <p14:creationId xmlns:p14="http://schemas.microsoft.com/office/powerpoint/2010/main" val="3475308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020C5F85-5182-4968-B5CE-914D8E1CA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2673" y="23515"/>
            <a:ext cx="2475325" cy="2157650"/>
          </a:xfrm>
          <a:prstGeom prst="rect">
            <a:avLst/>
          </a:prstGeom>
        </p:spPr>
      </p:pic>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dirty="0"/>
              <a:t>The </a:t>
            </a:r>
            <a:r>
              <a:rPr lang="de-CH" sz="1800" cap="none" dirty="0" err="1"/>
              <a:t>addRedundancy</a:t>
            </a:r>
            <a:r>
              <a:rPr lang="de-CH" sz="1800" dirty="0"/>
              <a:t> </a:t>
            </a:r>
            <a:r>
              <a:rPr lang="de-CH" sz="1800" dirty="0" err="1"/>
              <a:t>operation</a:t>
            </a:r>
            <a:r>
              <a:rPr lang="de-CH" sz="1800" dirty="0"/>
              <a:t> (2)</a:t>
            </a:r>
            <a:endParaRPr lang="en-US" dirty="0"/>
          </a:p>
        </p:txBody>
      </p:sp>
      <mc:AlternateContent xmlns:mc="http://schemas.openxmlformats.org/markup-compatibility/2006">
        <mc:Choice xmlns:a14="http://schemas.microsoft.com/office/drawing/2010/main" Requires="a14">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563034"/>
                <a:ext cx="4011356" cy="3615267"/>
              </a:xfrm>
            </p:spPr>
            <p:txBody>
              <a:bodyPr/>
              <a:lstStyle/>
              <a:p>
                <a:r>
                  <a:rPr lang="de-CH" b="0" i="1" dirty="0">
                    <a:latin typeface="Cambria Math" panose="02040503050406030204" pitchFamily="18" charset="0"/>
                  </a:rPr>
                  <a:t>X=</a:t>
                </a:r>
                <a:r>
                  <a:rPr lang="de-CH" b="0" i="1" dirty="0" err="1">
                    <a:latin typeface="Cambria Math" panose="02040503050406030204" pitchFamily="18" charset="0"/>
                  </a:rPr>
                  <a:t>pad</a:t>
                </a:r>
                <a:r>
                  <a:rPr lang="de-CH" b="0" i="1" dirty="0">
                    <a:latin typeface="Cambria Math" panose="02040503050406030204" pitchFamily="18" charset="0"/>
                  </a:rPr>
                  <a:t>(I)</a:t>
                </a:r>
              </a:p>
              <a:p>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m:t>
                    </m:r>
                    <m:r>
                      <a:rPr lang="de-DE" b="0" i="1" smtClean="0">
                        <a:latin typeface="Cambria Math" panose="02040503050406030204" pitchFamily="18" charset="0"/>
                      </a:rPr>
                      <m:t>𝑛</m:t>
                    </m:r>
                    <m:r>
                      <a:rPr lang="de-DE" b="0" i="1" smtClean="0">
                        <a:latin typeface="Cambria Math" panose="02040503050406030204" pitchFamily="18" charset="0"/>
                      </a:rPr>
                      <m:t>−1</m:t>
                    </m:r>
                  </m:oMath>
                </a14:m>
                <a:endParaRPr lang="de-DE" b="0" dirty="0"/>
              </a:p>
              <a:p>
                <a14:m>
                  <m:oMath xmlns:m="http://schemas.openxmlformats.org/officeDocument/2006/math">
                    <m:r>
                      <a:rPr lang="de-DE" b="1" i="1" smtClean="0">
                        <a:latin typeface="Cambria Math" panose="02040503050406030204" pitchFamily="18" charset="0"/>
                      </a:rPr>
                      <m:t>𝑨</m:t>
                    </m:r>
                    <m:r>
                      <a:rPr lang="de-DE" b="0" i="1" smtClean="0">
                        <a:latin typeface="Cambria Math" panose="02040503050406030204" pitchFamily="18" charset="0"/>
                      </a:rPr>
                      <m:t>=</m:t>
                    </m:r>
                    <m:r>
                      <a:rPr lang="de-DE" b="0" i="1" smtClean="0">
                        <a:latin typeface="Cambria Math" panose="02040503050406030204" pitchFamily="18" charset="0"/>
                      </a:rPr>
                      <m:t>𝑣𝑒𝑐</m:t>
                    </m:r>
                    <m:r>
                      <a:rPr lang="de-DE" b="0" i="1" smtClean="0">
                        <a:latin typeface="Cambria Math" panose="02040503050406030204" pitchFamily="18" charset="0"/>
                      </a:rPr>
                      <m:t>2</m:t>
                    </m:r>
                    <m:r>
                      <a:rPr lang="de-DE" b="0" i="1" smtClean="0">
                        <a:latin typeface="Cambria Math" panose="02040503050406030204" pitchFamily="18" charset="0"/>
                      </a:rPr>
                      <m:t>𝑚𝑎𝑡</m:t>
                    </m:r>
                    <m:d>
                      <m:dPr>
                        <m:ctrlPr>
                          <a:rPr lang="de-DE" b="0" i="1" smtClean="0">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𝑙𝑒𝑛</m:t>
                            </m:r>
                            <m:r>
                              <a:rPr lang="de-DE" i="1">
                                <a:latin typeface="Cambria Math" panose="02040503050406030204" pitchFamily="18" charset="0"/>
                              </a:rPr>
                              <m:t>(</m:t>
                            </m:r>
                            <m:r>
                              <a:rPr lang="de-DE" b="1" i="1">
                                <a:latin typeface="Cambria Math" panose="02040503050406030204" pitchFamily="18" charset="0"/>
                              </a:rPr>
                              <m:t>𝑿</m:t>
                            </m:r>
                            <m:r>
                              <a:rPr lang="de-DE" i="1">
                                <a:latin typeface="Cambria Math" panose="02040503050406030204" pitchFamily="18" charset="0"/>
                              </a:rPr>
                              <m:t>)</m:t>
                            </m:r>
                          </m:num>
                          <m:den>
                            <m:r>
                              <a:rPr lang="de-DE" b="0" i="1" smtClean="0">
                                <a:latin typeface="Cambria Math" panose="02040503050406030204" pitchFamily="18" charset="0"/>
                              </a:rPr>
                              <m:t>𝑛</m:t>
                            </m:r>
                            <m:r>
                              <a:rPr lang="de-DE" b="0" i="1" smtClean="0">
                                <a:latin typeface="Cambria Math" panose="02040503050406030204" pitchFamily="18" charset="0"/>
                              </a:rPr>
                              <m:t>−</m:t>
                            </m:r>
                            <m:r>
                              <a:rPr lang="de-DE" b="0" i="1" smtClean="0">
                                <a:latin typeface="Cambria Math" panose="02040503050406030204" pitchFamily="18" charset="0"/>
                              </a:rPr>
                              <m:t>𝑚</m:t>
                            </m:r>
                          </m:den>
                        </m:f>
                      </m:e>
                    </m:d>
                  </m:oMath>
                </a14:m>
                <a:endParaRPr lang="en-US" dirty="0"/>
              </a:p>
              <a:p>
                <a14:m>
                  <m:oMath xmlns:m="http://schemas.openxmlformats.org/officeDocument/2006/math">
                    <m:r>
                      <a:rPr lang="de-DE" b="1" i="1" smtClean="0">
                        <a:latin typeface="Cambria Math" panose="02040503050406030204" pitchFamily="18" charset="0"/>
                      </a:rPr>
                      <m:t>𝑽</m:t>
                    </m:r>
                    <m:r>
                      <a:rPr lang="de-DE" b="0" i="1" smtClean="0">
                        <a:latin typeface="Cambria Math" panose="02040503050406030204" pitchFamily="18" charset="0"/>
                      </a:rPr>
                      <m:t>=</m:t>
                    </m:r>
                    <m:d>
                      <m:dPr>
                        <m:ctrlPr>
                          <a:rPr lang="de-DE" i="1">
                            <a:latin typeface="Cambria Math" panose="02040503050406030204" pitchFamily="18" charset="0"/>
                          </a:rPr>
                        </m:ctrlPr>
                      </m:dPr>
                      <m:e>
                        <m:m>
                          <m:mPr>
                            <m:mcs>
                              <m:mc>
                                <m:mcPr>
                                  <m:count m:val="3"/>
                                  <m:mcJc m:val="center"/>
                                </m:mcPr>
                              </m:mc>
                            </m:mcs>
                            <m:ctrlPr>
                              <a:rPr lang="de-DE" i="1">
                                <a:latin typeface="Cambria Math" panose="02040503050406030204" pitchFamily="18" charset="0"/>
                              </a:rPr>
                            </m:ctrlPr>
                          </m:mPr>
                          <m:mr>
                            <m:e>
                              <m:sSup>
                                <m:sSupPr>
                                  <m:ctrlPr>
                                    <a:rPr lang="de-DE" i="1">
                                      <a:latin typeface="Cambria Math" panose="02040503050406030204" pitchFamily="18" charset="0"/>
                                    </a:rPr>
                                  </m:ctrlPr>
                                </m:sSupPr>
                                <m:e>
                                  <m:r>
                                    <a:rPr lang="de-DE" i="1">
                                      <a:latin typeface="Cambria Math" panose="02040503050406030204" pitchFamily="18" charset="0"/>
                                    </a:rPr>
                                    <m:t>0</m:t>
                                  </m:r>
                                </m:e>
                                <m:sup>
                                  <m:r>
                                    <a:rPr lang="de-DE" i="1">
                                      <a:latin typeface="Cambria Math" panose="02040503050406030204" pitchFamily="18" charset="0"/>
                                    </a:rPr>
                                    <m:t>0</m:t>
                                  </m:r>
                                </m:sup>
                              </m:sSup>
                            </m:e>
                            <m:e>
                              <m:r>
                                <a:rPr lang="de-DE" i="1">
                                  <a:latin typeface="Cambria Math" panose="02040503050406030204" pitchFamily="18" charset="0"/>
                                </a:rPr>
                                <m:t>⋯</m:t>
                              </m:r>
                            </m:e>
                            <m:e>
                              <m:sSup>
                                <m:sSupPr>
                                  <m:ctrlPr>
                                    <a:rPr lang="de-DE" i="1">
                                      <a:latin typeface="Cambria Math" panose="02040503050406030204" pitchFamily="18" charset="0"/>
                                    </a:rPr>
                                  </m:ctrlPr>
                                </m:sSupPr>
                                <m:e>
                                  <m:r>
                                    <a:rPr lang="de-DE" i="1">
                                      <a:latin typeface="Cambria Math" panose="02040503050406030204" pitchFamily="18" charset="0"/>
                                    </a:rPr>
                                    <m:t>0</m:t>
                                  </m:r>
                                </m:e>
                                <m:sup>
                                  <m:r>
                                    <a:rPr lang="de-DE" b="0" i="1" smtClean="0">
                                      <a:latin typeface="Cambria Math" panose="02040503050406030204" pitchFamily="18" charset="0"/>
                                    </a:rPr>
                                    <m:t>𝑛</m:t>
                                  </m:r>
                                  <m:r>
                                    <a:rPr lang="de-DE" i="1">
                                      <a:latin typeface="Cambria Math" panose="02040503050406030204" pitchFamily="18" charset="0"/>
                                    </a:rPr>
                                    <m:t>−</m:t>
                                  </m:r>
                                  <m:r>
                                    <a:rPr lang="de-DE" b="0" i="1" smtClean="0">
                                      <a:latin typeface="Cambria Math" panose="02040503050406030204" pitchFamily="18" charset="0"/>
                                    </a:rPr>
                                    <m:t>𝑚</m:t>
                                  </m:r>
                                  <m:r>
                                    <a:rPr lang="de-DE" b="0" i="1" smtClean="0">
                                      <a:latin typeface="Cambria Math" panose="02040503050406030204" pitchFamily="18" charset="0"/>
                                    </a:rPr>
                                    <m:t>−1</m:t>
                                  </m:r>
                                </m:sup>
                              </m:sSup>
                            </m:e>
                          </m:mr>
                          <m:mr>
                            <m:e>
                              <m:r>
                                <a:rPr lang="de-DE" i="1">
                                  <a:latin typeface="Cambria Math" panose="02040503050406030204" pitchFamily="18" charset="0"/>
                                </a:rPr>
                                <m:t>⋮</m:t>
                              </m:r>
                            </m:e>
                            <m:e>
                              <m:r>
                                <a:rPr lang="de-DE" i="1">
                                  <a:latin typeface="Cambria Math" panose="02040503050406030204" pitchFamily="18" charset="0"/>
                                </a:rPr>
                                <m:t>⋱</m:t>
                              </m:r>
                            </m:e>
                            <m:e>
                              <m:r>
                                <a:rPr lang="de-DE" i="1">
                                  <a:latin typeface="Cambria Math" panose="02040503050406030204" pitchFamily="18" charset="0"/>
                                </a:rPr>
                                <m:t>⋮</m:t>
                              </m:r>
                            </m:e>
                          </m:mr>
                          <m:mr>
                            <m:e>
                              <m:sSup>
                                <m:sSupPr>
                                  <m:ctrlPr>
                                    <a:rPr lang="de-DE" i="1">
                                      <a:latin typeface="Cambria Math" panose="02040503050406030204" pitchFamily="18" charset="0"/>
                                    </a:rPr>
                                  </m:ctrlPr>
                                </m:sSupPr>
                                <m:e>
                                  <m:r>
                                    <a:rPr lang="de-DE" i="1">
                                      <a:latin typeface="Cambria Math" panose="02040503050406030204" pitchFamily="18" charset="0"/>
                                    </a:rPr>
                                    <m:t>𝑡</m:t>
                                  </m:r>
                                </m:e>
                                <m:sup>
                                  <m:r>
                                    <a:rPr lang="de-DE" i="1">
                                      <a:latin typeface="Cambria Math" panose="02040503050406030204" pitchFamily="18" charset="0"/>
                                    </a:rPr>
                                    <m:t>0</m:t>
                                  </m:r>
                                </m:sup>
                              </m:sSup>
                            </m:e>
                            <m:e>
                              <m:r>
                                <a:rPr lang="de-DE" i="1">
                                  <a:latin typeface="Cambria Math" panose="02040503050406030204" pitchFamily="18" charset="0"/>
                                </a:rPr>
                                <m:t>⋯</m:t>
                              </m:r>
                            </m:e>
                            <m:e>
                              <m:sSup>
                                <m:sSupPr>
                                  <m:ctrlPr>
                                    <a:rPr lang="de-DE" i="1" smtClean="0">
                                      <a:latin typeface="Cambria Math" panose="02040503050406030204" pitchFamily="18" charset="0"/>
                                    </a:rPr>
                                  </m:ctrlPr>
                                </m:sSupPr>
                                <m:e>
                                  <m:r>
                                    <a:rPr lang="de-DE" b="0" i="1" smtClean="0">
                                      <a:latin typeface="Cambria Math" panose="02040503050406030204" pitchFamily="18" charset="0"/>
                                    </a:rPr>
                                    <m:t>𝑡</m:t>
                                  </m:r>
                                </m:e>
                                <m:sup>
                                  <m:r>
                                    <a:rPr lang="de-DE" b="0" i="1" smtClean="0">
                                      <a:latin typeface="Cambria Math" panose="02040503050406030204" pitchFamily="18" charset="0"/>
                                    </a:rPr>
                                    <m:t>𝑛</m:t>
                                  </m:r>
                                  <m:r>
                                    <a:rPr lang="de-DE" b="0" i="1" smtClean="0">
                                      <a:latin typeface="Cambria Math" panose="02040503050406030204" pitchFamily="18" charset="0"/>
                                    </a:rPr>
                                    <m:t>−</m:t>
                                  </m:r>
                                  <m:r>
                                    <a:rPr lang="de-DE" b="0" i="1" smtClean="0">
                                      <a:latin typeface="Cambria Math" panose="02040503050406030204" pitchFamily="18" charset="0"/>
                                    </a:rPr>
                                    <m:t>𝑚</m:t>
                                  </m:r>
                                  <m:r>
                                    <a:rPr lang="de-DE" b="0" i="1" smtClean="0">
                                      <a:latin typeface="Cambria Math" panose="02040503050406030204" pitchFamily="18" charset="0"/>
                                    </a:rPr>
                                    <m:t>−1</m:t>
                                  </m:r>
                                </m:sup>
                              </m:sSup>
                            </m:e>
                          </m:mr>
                        </m:m>
                      </m:e>
                    </m:d>
                  </m:oMath>
                </a14:m>
                <a:endParaRPr lang="en-US" dirty="0"/>
              </a:p>
              <a:p>
                <a14:m>
                  <m:oMath xmlns:m="http://schemas.openxmlformats.org/officeDocument/2006/math">
                    <m:r>
                      <a:rPr lang="de-DE" b="1" i="1" smtClean="0">
                        <a:latin typeface="Cambria Math" panose="02040503050406030204" pitchFamily="18" charset="0"/>
                      </a:rPr>
                      <m:t>𝑷</m:t>
                    </m:r>
                    <m:r>
                      <a:rPr lang="de-DE" b="0" i="1" smtClean="0">
                        <a:latin typeface="Cambria Math" panose="02040503050406030204" pitchFamily="18" charset="0"/>
                      </a:rPr>
                      <m:t>=</m:t>
                    </m:r>
                    <m:r>
                      <a:rPr lang="de-DE" b="1" i="1" smtClean="0">
                        <a:latin typeface="Cambria Math" panose="02040503050406030204" pitchFamily="18" charset="0"/>
                      </a:rPr>
                      <m:t>𝑽</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rPr>
                      <m:t>𝑨</m:t>
                    </m:r>
                    <m:r>
                      <a:rPr lang="de-DE" b="0" i="1" smtClean="0">
                        <a:latin typeface="Cambria Math" panose="02040503050406030204" pitchFamily="18" charset="0"/>
                      </a:rPr>
                      <m:t> </m:t>
                    </m:r>
                    <m:d>
                      <m:dPr>
                        <m:ctrlPr>
                          <a:rPr lang="de-DE" b="0" i="1" smtClean="0">
                            <a:latin typeface="Cambria Math" panose="02040503050406030204" pitchFamily="18" charset="0"/>
                          </a:rPr>
                        </m:ctrlPr>
                      </m:dPr>
                      <m:e>
                        <m:r>
                          <a:rPr lang="de-DE" b="0" i="1" smtClean="0">
                            <a:latin typeface="Cambria Math" panose="02040503050406030204" pitchFamily="18" charset="0"/>
                          </a:rPr>
                          <m:t>𝐺𝐹</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2</m:t>
                                </m:r>
                              </m:e>
                              <m:sup>
                                <m:r>
                                  <a:rPr lang="de-DE" b="0" i="1" smtClean="0">
                                    <a:latin typeface="Cambria Math" panose="02040503050406030204" pitchFamily="18" charset="0"/>
                                    <a:ea typeface="Cambria Math" panose="02040503050406030204" pitchFamily="18" charset="0"/>
                                  </a:rPr>
                                  <m:t>𝜔</m:t>
                                </m:r>
                              </m:sup>
                            </m:sSup>
                          </m:e>
                        </m:d>
                      </m:e>
                    </m:d>
                  </m:oMath>
                </a14:m>
                <a:endParaRPr lang="en-US" dirty="0"/>
              </a:p>
              <a:p>
                <a14:m>
                  <m:oMath xmlns:m="http://schemas.openxmlformats.org/officeDocument/2006/math">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de-DE" b="0" i="1" smtClean="0">
                                <a:latin typeface="Cambria Math" panose="02040503050406030204" pitchFamily="18" charset="0"/>
                              </a:rPr>
                              <m:t>𝐶</m:t>
                            </m:r>
                          </m:e>
                          <m:sub>
                            <m:r>
                              <a:rPr lang="de-DE" b="0" i="1" smtClean="0">
                                <a:latin typeface="Cambria Math" panose="02040503050406030204" pitchFamily="18" charset="0"/>
                              </a:rPr>
                              <m:t>1</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𝐶</m:t>
                            </m:r>
                          </m:e>
                          <m:sub>
                            <m:r>
                              <a:rPr lang="de-DE" b="0" i="1" smtClean="0">
                                <a:latin typeface="Cambria Math" panose="02040503050406030204" pitchFamily="18" charset="0"/>
                              </a:rPr>
                              <m:t>2</m:t>
                            </m:r>
                          </m:sub>
                        </m:sSub>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𝐶</m:t>
                            </m:r>
                          </m:e>
                          <m:sub>
                            <m:r>
                              <a:rPr lang="de-DE" b="0" i="1" smtClean="0">
                                <a:latin typeface="Cambria Math" panose="02040503050406030204" pitchFamily="18" charset="0"/>
                                <a:ea typeface="Cambria Math" panose="02040503050406030204" pitchFamily="18" charset="0"/>
                              </a:rPr>
                              <m:t>𝑛</m:t>
                            </m:r>
                          </m:sub>
                        </m:sSub>
                      </m:e>
                    </m:d>
                    <m:r>
                      <a:rPr lang="de-DE" b="0" i="0" smtClean="0">
                        <a:latin typeface="Cambria Math" panose="02040503050406030204" pitchFamily="18" charset="0"/>
                      </a:rPr>
                      <m:t>=</m:t>
                    </m:r>
                    <m:r>
                      <m:rPr>
                        <m:nor/>
                      </m:rPr>
                      <a:rPr lang="en-US" dirty="0"/>
                      <m:t>row</m:t>
                    </m:r>
                    <m:r>
                      <m:rPr>
                        <m:nor/>
                      </m:rPr>
                      <a:rPr lang="en-US" dirty="0"/>
                      <m:t>2</m:t>
                    </m:r>
                    <m:r>
                      <m:rPr>
                        <m:nor/>
                      </m:rPr>
                      <a:rPr lang="en-US" dirty="0"/>
                      <m:t>ve</m:t>
                    </m:r>
                    <m:r>
                      <m:rPr>
                        <m:nor/>
                      </m:rPr>
                      <a:rPr lang="de-DE" b="0" i="0" dirty="0" smtClean="0"/>
                      <m:t>c</m:t>
                    </m:r>
                    <m:d>
                      <m:dPr>
                        <m:ctrlPr>
                          <a:rPr lang="de-DE" b="0" i="1" dirty="0" smtClean="0">
                            <a:latin typeface="Cambria Math" panose="02040503050406030204" pitchFamily="18" charset="0"/>
                          </a:rPr>
                        </m:ctrlPr>
                      </m:dPr>
                      <m:e>
                        <m:r>
                          <a:rPr lang="de-DE" b="1" i="1" dirty="0" smtClean="0">
                            <a:latin typeface="Cambria Math" panose="02040503050406030204" pitchFamily="18" charset="0"/>
                          </a:rPr>
                          <m:t>𝑷</m:t>
                        </m:r>
                      </m:e>
                    </m:d>
                  </m:oMath>
                </a14:m>
                <a:endParaRPr lang="en-US" dirty="0"/>
              </a:p>
            </p:txBody>
          </p:sp>
        </mc:Choice>
        <mc:Fallback>
          <p:sp>
            <p:nvSpPr>
              <p:cNvPr id="5" name="Inhaltsplatzhalter 4">
                <a:extLst>
                  <a:ext uri="{FF2B5EF4-FFF2-40B4-BE49-F238E27FC236}">
                    <a16:creationId xmlns:a16="http://schemas.microsoft.com/office/drawing/2014/main" id="{8513104E-105B-4964-A513-80F5BF7D62EA}"/>
                  </a:ext>
                </a:extLst>
              </p:cNvPr>
              <p:cNvSpPr>
                <a:spLocks noGrp="1" noRot="1" noChangeAspect="1" noMove="1" noResize="1" noEditPoints="1" noAdjustHandles="1" noChangeArrowheads="1" noChangeShapeType="1" noTextEdit="1"/>
              </p:cNvSpPr>
              <p:nvPr>
                <p:ph idx="1"/>
              </p:nvPr>
            </p:nvSpPr>
            <p:spPr>
              <a:xfrm>
                <a:off x="684212" y="563034"/>
                <a:ext cx="4011356" cy="3615267"/>
              </a:xfrm>
              <a:blipFill>
                <a:blip r:embed="rId4"/>
                <a:stretch>
                  <a:fillRect l="-608"/>
                </a:stretch>
              </a:blipFill>
            </p:spPr>
            <p:txBody>
              <a:bodyPr/>
              <a:lstStyle/>
              <a:p>
                <a:r>
                  <a:rPr lang="de-CH">
                    <a:noFill/>
                  </a:rPr>
                  <a:t> </a:t>
                </a:r>
              </a:p>
            </p:txBody>
          </p:sp>
        </mc:Fallback>
      </mc:AlternateContent>
      <p:sp>
        <p:nvSpPr>
          <p:cNvPr id="8" name="Textfeld 7">
            <a:extLst>
              <a:ext uri="{FF2B5EF4-FFF2-40B4-BE49-F238E27FC236}">
                <a16:creationId xmlns:a16="http://schemas.microsoft.com/office/drawing/2014/main" id="{4BD24114-9827-4424-8E36-3BF24C8EA23E}"/>
              </a:ext>
            </a:extLst>
          </p:cNvPr>
          <p:cNvSpPr txBox="1"/>
          <p:nvPr/>
        </p:nvSpPr>
        <p:spPr>
          <a:xfrm>
            <a:off x="5053265" y="1260348"/>
            <a:ext cx="4937514" cy="369332"/>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err="1"/>
              <a:t>We</a:t>
            </a:r>
            <a:r>
              <a:rPr lang="de-DE" dirty="0"/>
              <a:t> </a:t>
            </a:r>
            <a:r>
              <a:rPr lang="de-DE" dirty="0" err="1"/>
              <a:t>allign</a:t>
            </a:r>
            <a:r>
              <a:rPr lang="de-DE" dirty="0"/>
              <a:t> </a:t>
            </a:r>
            <a:r>
              <a:rPr lang="de-DE" dirty="0" err="1"/>
              <a:t>the</a:t>
            </a:r>
            <a:r>
              <a:rPr lang="de-DE" dirty="0"/>
              <a:t> </a:t>
            </a:r>
            <a:r>
              <a:rPr lang="de-DE" dirty="0" err="1"/>
              <a:t>padded</a:t>
            </a:r>
            <a:r>
              <a:rPr lang="de-DE" dirty="0"/>
              <a:t> </a:t>
            </a:r>
            <a:r>
              <a:rPr lang="de-DE" dirty="0" err="1"/>
              <a:t>data</a:t>
            </a:r>
            <a:r>
              <a:rPr lang="de-DE" dirty="0"/>
              <a:t> in a </a:t>
            </a:r>
            <a:r>
              <a:rPr lang="de-DE" dirty="0" err="1"/>
              <a:t>matrix</a:t>
            </a:r>
            <a:endParaRPr lang="en-US" dirty="0"/>
          </a:p>
        </p:txBody>
      </p:sp>
      <p:cxnSp>
        <p:nvCxnSpPr>
          <p:cNvPr id="10" name="Gerade Verbindung mit Pfeil 9">
            <a:extLst>
              <a:ext uri="{FF2B5EF4-FFF2-40B4-BE49-F238E27FC236}">
                <a16:creationId xmlns:a16="http://schemas.microsoft.com/office/drawing/2014/main" id="{0B8075A4-A0BA-41CD-AB92-6D80097435D8}"/>
              </a:ext>
            </a:extLst>
          </p:cNvPr>
          <p:cNvCxnSpPr>
            <a:cxnSpLocks/>
          </p:cNvCxnSpPr>
          <p:nvPr/>
        </p:nvCxnSpPr>
        <p:spPr>
          <a:xfrm flipH="1">
            <a:off x="3792874" y="1445424"/>
            <a:ext cx="1242846" cy="321275"/>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0D312AB4-EEB6-4B09-BB83-2AD923754DC9}"/>
              </a:ext>
            </a:extLst>
          </p:cNvPr>
          <p:cNvSpPr txBox="1"/>
          <p:nvPr/>
        </p:nvSpPr>
        <p:spPr>
          <a:xfrm>
            <a:off x="5053264" y="2049392"/>
            <a:ext cx="6000195"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err="1"/>
              <a:t>We</a:t>
            </a:r>
            <a:r>
              <a:rPr lang="de-DE" dirty="0"/>
              <a:t> </a:t>
            </a:r>
            <a:r>
              <a:rPr lang="de-DE" dirty="0" err="1"/>
              <a:t>prepare</a:t>
            </a:r>
            <a:r>
              <a:rPr lang="de-DE" dirty="0"/>
              <a:t> a </a:t>
            </a:r>
            <a:r>
              <a:rPr lang="de-DE" dirty="0" err="1"/>
              <a:t>suitable</a:t>
            </a:r>
            <a:r>
              <a:rPr lang="de-DE" dirty="0"/>
              <a:t> </a:t>
            </a:r>
            <a:r>
              <a:rPr lang="de-DE" dirty="0" err="1"/>
              <a:t>Vandermonde</a:t>
            </a:r>
            <a:r>
              <a:rPr lang="de-DE" dirty="0"/>
              <a:t> </a:t>
            </a:r>
            <a:r>
              <a:rPr lang="de-DE" dirty="0" err="1"/>
              <a:t>matrix</a:t>
            </a:r>
            <a:r>
              <a:rPr lang="de-DE" dirty="0"/>
              <a:t> (</a:t>
            </a:r>
            <a:r>
              <a:rPr lang="de-DE" i="1" dirty="0"/>
              <a:t>m</a:t>
            </a:r>
            <a:r>
              <a:rPr lang="de-DE" dirty="0"/>
              <a:t> </a:t>
            </a:r>
            <a:r>
              <a:rPr lang="de-DE" dirty="0" err="1"/>
              <a:t>rows</a:t>
            </a:r>
            <a:r>
              <a:rPr lang="de-DE" dirty="0"/>
              <a:t> and </a:t>
            </a:r>
            <a:r>
              <a:rPr lang="de-DE" i="1" dirty="0"/>
              <a:t>n</a:t>
            </a:r>
            <a:r>
              <a:rPr lang="de-DE" dirty="0"/>
              <a:t> </a:t>
            </a:r>
            <a:r>
              <a:rPr lang="de-DE" dirty="0" err="1"/>
              <a:t>colums</a:t>
            </a:r>
            <a:r>
              <a:rPr lang="de-DE" dirty="0"/>
              <a:t>)</a:t>
            </a:r>
            <a:endParaRPr lang="en-US" dirty="0"/>
          </a:p>
        </p:txBody>
      </p:sp>
      <p:cxnSp>
        <p:nvCxnSpPr>
          <p:cNvPr id="15" name="Gerade Verbindung mit Pfeil 14">
            <a:extLst>
              <a:ext uri="{FF2B5EF4-FFF2-40B4-BE49-F238E27FC236}">
                <a16:creationId xmlns:a16="http://schemas.microsoft.com/office/drawing/2014/main" id="{2BA9C364-7467-435E-807A-919C5654153E}"/>
              </a:ext>
            </a:extLst>
          </p:cNvPr>
          <p:cNvCxnSpPr>
            <a:cxnSpLocks/>
          </p:cNvCxnSpPr>
          <p:nvPr/>
        </p:nvCxnSpPr>
        <p:spPr>
          <a:xfrm flipH="1">
            <a:off x="3792874" y="2234468"/>
            <a:ext cx="1242846" cy="348094"/>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BB125488-1BB0-4E89-8B2E-03A12F5B1DD6}"/>
              </a:ext>
            </a:extLst>
          </p:cNvPr>
          <p:cNvSpPr txBox="1"/>
          <p:nvPr/>
        </p:nvSpPr>
        <p:spPr>
          <a:xfrm>
            <a:off x="5070808" y="2830519"/>
            <a:ext cx="6000195" cy="92333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err="1"/>
              <a:t>We</a:t>
            </a:r>
            <a:r>
              <a:rPr lang="de-DE" dirty="0"/>
              <a:t> </a:t>
            </a:r>
            <a:r>
              <a:rPr lang="de-DE" dirty="0" err="1"/>
              <a:t>apply</a:t>
            </a:r>
            <a:r>
              <a:rPr lang="de-DE" dirty="0"/>
              <a:t> RS</a:t>
            </a:r>
            <a:br>
              <a:rPr lang="de-DE" dirty="0"/>
            </a:br>
            <a:r>
              <a:rPr lang="de-DE" dirty="0"/>
              <a:t>The </a:t>
            </a:r>
            <a:r>
              <a:rPr lang="de-DE" dirty="0" err="1"/>
              <a:t>result</a:t>
            </a:r>
            <a:r>
              <a:rPr lang="de-DE" dirty="0"/>
              <a:t> </a:t>
            </a:r>
            <a:r>
              <a:rPr lang="de-DE" dirty="0" err="1"/>
              <a:t>is</a:t>
            </a:r>
            <a:r>
              <a:rPr lang="de-DE" dirty="0"/>
              <a:t> a </a:t>
            </a:r>
            <a:r>
              <a:rPr lang="de-DE" dirty="0" err="1"/>
              <a:t>matrix</a:t>
            </a:r>
            <a:r>
              <a:rPr lang="de-DE" dirty="0"/>
              <a:t> </a:t>
            </a:r>
            <a:r>
              <a:rPr lang="de-DE" dirty="0" err="1"/>
              <a:t>with</a:t>
            </a:r>
            <a:r>
              <a:rPr lang="de-DE" dirty="0"/>
              <a:t> </a:t>
            </a:r>
            <a:r>
              <a:rPr lang="de-DE" dirty="0" err="1"/>
              <a:t>the</a:t>
            </a:r>
            <a:r>
              <a:rPr lang="de-DE" dirty="0"/>
              <a:t> </a:t>
            </a:r>
            <a:r>
              <a:rPr lang="de-DE" dirty="0" err="1"/>
              <a:t>message</a:t>
            </a:r>
            <a:r>
              <a:rPr lang="de-DE" dirty="0"/>
              <a:t> and </a:t>
            </a:r>
            <a:r>
              <a:rPr lang="de-DE" dirty="0" err="1"/>
              <a:t>added</a:t>
            </a:r>
            <a:r>
              <a:rPr lang="de-DE" dirty="0"/>
              <a:t> </a:t>
            </a:r>
            <a:r>
              <a:rPr lang="de-DE" dirty="0" err="1"/>
              <a:t>redundancy</a:t>
            </a:r>
            <a:r>
              <a:rPr lang="de-DE" dirty="0"/>
              <a:t> </a:t>
            </a:r>
            <a:r>
              <a:rPr lang="de-DE" dirty="0" err="1"/>
              <a:t>information</a:t>
            </a:r>
            <a:r>
              <a:rPr lang="de-DE" dirty="0"/>
              <a:t>. </a:t>
            </a:r>
            <a:endParaRPr lang="en-US" dirty="0"/>
          </a:p>
        </p:txBody>
      </p:sp>
      <p:cxnSp>
        <p:nvCxnSpPr>
          <p:cNvPr id="17" name="Gerade Verbindung mit Pfeil 16">
            <a:extLst>
              <a:ext uri="{FF2B5EF4-FFF2-40B4-BE49-F238E27FC236}">
                <a16:creationId xmlns:a16="http://schemas.microsoft.com/office/drawing/2014/main" id="{5CB0827A-FD94-467A-8D6D-CDCF620D221E}"/>
              </a:ext>
            </a:extLst>
          </p:cNvPr>
          <p:cNvCxnSpPr>
            <a:cxnSpLocks/>
          </p:cNvCxnSpPr>
          <p:nvPr/>
        </p:nvCxnSpPr>
        <p:spPr>
          <a:xfrm flipH="1">
            <a:off x="3792874" y="3015595"/>
            <a:ext cx="1260390" cy="28365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2FED4933-606F-4D86-A592-DEE6FF5D505C}"/>
              </a:ext>
            </a:extLst>
          </p:cNvPr>
          <p:cNvCxnSpPr>
            <a:cxnSpLocks/>
            <a:stCxn id="19" idx="1"/>
          </p:cNvCxnSpPr>
          <p:nvPr/>
        </p:nvCxnSpPr>
        <p:spPr>
          <a:xfrm flipH="1" flipV="1">
            <a:off x="4411362" y="3957864"/>
            <a:ext cx="641902" cy="18466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B34DDDF4-2BEC-4499-B9CD-C5BF83DE52C4}"/>
              </a:ext>
            </a:extLst>
          </p:cNvPr>
          <p:cNvSpPr txBox="1"/>
          <p:nvPr/>
        </p:nvSpPr>
        <p:spPr>
          <a:xfrm>
            <a:off x="5053264" y="3957864"/>
            <a:ext cx="6000195" cy="369332"/>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err="1"/>
              <a:t>We</a:t>
            </a:r>
            <a:r>
              <a:rPr lang="de-DE" dirty="0"/>
              <a:t> </a:t>
            </a:r>
            <a:r>
              <a:rPr lang="de-DE" dirty="0" err="1"/>
              <a:t>extract</a:t>
            </a:r>
            <a:r>
              <a:rPr lang="de-DE" dirty="0"/>
              <a:t> </a:t>
            </a:r>
            <a:r>
              <a:rPr lang="de-DE" dirty="0" err="1"/>
              <a:t>the</a:t>
            </a:r>
            <a:r>
              <a:rPr lang="de-DE" dirty="0"/>
              <a:t> </a:t>
            </a:r>
            <a:r>
              <a:rPr lang="de-DE" dirty="0" err="1"/>
              <a:t>rows</a:t>
            </a:r>
            <a:r>
              <a:rPr lang="de-DE" dirty="0"/>
              <a:t> </a:t>
            </a:r>
            <a:r>
              <a:rPr lang="de-DE" dirty="0" err="1"/>
              <a:t>as</a:t>
            </a:r>
            <a:r>
              <a:rPr lang="de-DE" dirty="0"/>
              <a:t> </a:t>
            </a:r>
            <a:r>
              <a:rPr lang="de-DE" dirty="0" err="1"/>
              <a:t>vector</a:t>
            </a:r>
            <a:endParaRPr lang="en-US" dirty="0"/>
          </a:p>
        </p:txBody>
      </p:sp>
      <p:sp>
        <p:nvSpPr>
          <p:cNvPr id="2" name="Ellipse 1">
            <a:extLst>
              <a:ext uri="{FF2B5EF4-FFF2-40B4-BE49-F238E27FC236}">
                <a16:creationId xmlns:a16="http://schemas.microsoft.com/office/drawing/2014/main" id="{33341DB5-19E5-40D0-9A45-0245DF2AAD59}"/>
              </a:ext>
            </a:extLst>
          </p:cNvPr>
          <p:cNvSpPr/>
          <p:nvPr/>
        </p:nvSpPr>
        <p:spPr>
          <a:xfrm>
            <a:off x="10046875" y="909172"/>
            <a:ext cx="2048256" cy="202593"/>
          </a:xfrm>
          <a:prstGeom prst="ellipse">
            <a:avLst/>
          </a:prstGeom>
          <a:solidFill>
            <a:schemeClr val="accent6">
              <a:alpha val="56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723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6"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0FAB66BF-B5E5-4624-9E44-818B4875EE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2673" y="23515"/>
            <a:ext cx="2475325" cy="2157650"/>
          </a:xfrm>
          <a:prstGeom prst="rect">
            <a:avLst/>
          </a:prstGeom>
        </p:spPr>
      </p:pic>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dirty="0"/>
              <a:t>The </a:t>
            </a:r>
            <a:r>
              <a:rPr lang="de-CH" sz="1800" cap="none" dirty="0" err="1"/>
              <a:t>addRedundancy</a:t>
            </a:r>
            <a:r>
              <a:rPr lang="de-CH" sz="1800" dirty="0"/>
              <a:t> </a:t>
            </a:r>
            <a:r>
              <a:rPr lang="de-CH" sz="1800" dirty="0" err="1"/>
              <a:t>operation</a:t>
            </a:r>
            <a:r>
              <a:rPr lang="de-CH" sz="1800" dirty="0"/>
              <a:t> (3)</a:t>
            </a:r>
            <a:endParaRPr lang="en-US" dirty="0"/>
          </a:p>
        </p:txBody>
      </p:sp>
      <mc:AlternateContent xmlns:mc="http://schemas.openxmlformats.org/markup-compatibility/2006" xmlns:a14="http://schemas.microsoft.com/office/drawing/2010/main">
        <mc:Choice Requires="a14">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5201" y="379991"/>
                <a:ext cx="9106499" cy="1966553"/>
              </a:xfrm>
              <a:solidFill>
                <a:schemeClr val="bg2"/>
              </a:solidFill>
              <a:ln>
                <a:solidFill>
                  <a:schemeClr val="bg1"/>
                </a:solidFill>
              </a:ln>
            </p:spPr>
            <p:txBody>
              <a:bodyPr/>
              <a:lstStyle/>
              <a:p>
                <a:r>
                  <a:rPr lang="en-US" dirty="0">
                    <a:solidFill>
                      <a:schemeClr val="tx1"/>
                    </a:solidFill>
                  </a:rPr>
                  <a:t>Now we do the last step (the encryption)</a:t>
                </a:r>
              </a:p>
              <a:p>
                <a14:m>
                  <m:oMath xmlns:m="http://schemas.openxmlformats.org/officeDocument/2006/math">
                    <m:sSub>
                      <m:sSubPr>
                        <m:ctrlPr>
                          <a:rPr lang="en-US"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𝑂</m:t>
                        </m:r>
                      </m:e>
                      <m:sub>
                        <m:r>
                          <a:rPr lang="de-DE" b="0" i="1" smtClean="0">
                            <a:solidFill>
                              <a:schemeClr val="tx1"/>
                            </a:solidFill>
                            <a:latin typeface="Cambria Math" panose="02040503050406030204" pitchFamily="18" charset="0"/>
                          </a:rPr>
                          <m:t>𝑖</m:t>
                        </m:r>
                      </m:sub>
                    </m:sSub>
                    <m:r>
                      <a:rPr lang="de-DE" b="0" i="1" smtClean="0">
                        <a:solidFill>
                          <a:schemeClr val="tx1"/>
                        </a:solidFill>
                        <a:latin typeface="Cambria Math" panose="02040503050406030204" pitchFamily="18" charset="0"/>
                      </a:rPr>
                      <m:t>=</m:t>
                    </m:r>
                    <m:sSup>
                      <m:sSupPr>
                        <m:ctrlPr>
                          <a:rPr lang="de-DE" b="0" i="1" smtClean="0">
                            <a:solidFill>
                              <a:schemeClr val="tx1"/>
                            </a:solidFill>
                            <a:latin typeface="Cambria Math" panose="02040503050406030204" pitchFamily="18" charset="0"/>
                          </a:rPr>
                        </m:ctrlPr>
                      </m:sSupPr>
                      <m:e>
                        <m:r>
                          <a:rPr lang="de-DE" b="0" i="1" smtClean="0">
                            <a:solidFill>
                              <a:schemeClr val="tx1"/>
                            </a:solidFill>
                            <a:latin typeface="Cambria Math" panose="02040503050406030204" pitchFamily="18" charset="0"/>
                          </a:rPr>
                          <m:t>𝐸</m:t>
                        </m:r>
                      </m:e>
                      <m:sup>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𝐾</m:t>
                            </m:r>
                          </m:e>
                          <m:sub>
                            <m:r>
                              <a:rPr lang="de-DE" b="0" i="1" smtClean="0">
                                <a:solidFill>
                                  <a:schemeClr val="tx1"/>
                                </a:solidFill>
                                <a:latin typeface="Cambria Math" panose="02040503050406030204" pitchFamily="18" charset="0"/>
                              </a:rPr>
                              <m:t>𝑖</m:t>
                            </m:r>
                          </m:sub>
                        </m:sSub>
                      </m:sup>
                    </m:sSup>
                    <m:d>
                      <m:dPr>
                        <m:ctrlPr>
                          <a:rPr lang="de-DE" b="0" i="1" smtClean="0">
                            <a:solidFill>
                              <a:schemeClr val="tx1"/>
                            </a:solidFill>
                            <a:latin typeface="Cambria Math" panose="02040503050406030204" pitchFamily="18" charset="0"/>
                          </a:rPr>
                        </m:ctrlPr>
                      </m:dPr>
                      <m:e>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𝐶</m:t>
                            </m:r>
                          </m:e>
                          <m:sub>
                            <m:r>
                              <a:rPr lang="de-DE" b="0" i="1" smtClean="0">
                                <a:solidFill>
                                  <a:schemeClr val="tx1"/>
                                </a:solidFill>
                                <a:latin typeface="Cambria Math" panose="02040503050406030204" pitchFamily="18" charset="0"/>
                              </a:rPr>
                              <m:t>𝑖</m:t>
                            </m:r>
                          </m:sub>
                        </m:sSub>
                      </m:e>
                    </m:d>
                  </m:oMath>
                </a14:m>
                <a:endParaRPr lang="en-US" dirty="0">
                  <a:solidFill>
                    <a:schemeClr val="tx1"/>
                  </a:solidFill>
                </a:endParaRPr>
              </a:p>
              <a:p>
                <a:r>
                  <a:rPr lang="en-US" dirty="0">
                    <a:solidFill>
                      <a:schemeClr val="tx1"/>
                    </a:solidFill>
                  </a:rPr>
                  <a:t>Encryption is necessary as the chunks (</a:t>
                </a:r>
                <a14:m>
                  <m:oMath xmlns:m="http://schemas.openxmlformats.org/officeDocument/2006/math">
                    <m:sSub>
                      <m:sSubPr>
                        <m:ctrlPr>
                          <a:rPr lang="en-US"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𝑂</m:t>
                        </m:r>
                      </m:e>
                      <m:sub>
                        <m:r>
                          <a:rPr lang="de-DE" b="0" i="1" smtClean="0">
                            <a:solidFill>
                              <a:schemeClr val="tx1"/>
                            </a:solidFill>
                            <a:latin typeface="Cambria Math" panose="02040503050406030204" pitchFamily="18" charset="0"/>
                          </a:rPr>
                          <m:t>0</m:t>
                        </m:r>
                      </m:sub>
                    </m:sSub>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 </m:t>
                    </m:r>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𝑂</m:t>
                        </m:r>
                      </m:e>
                      <m:sub>
                        <m:r>
                          <a:rPr lang="de-DE" b="0" i="1" smtClean="0">
                            <a:solidFill>
                              <a:schemeClr val="tx1"/>
                            </a:solidFill>
                            <a:latin typeface="Cambria Math" panose="02040503050406030204" pitchFamily="18" charset="0"/>
                            <a:ea typeface="Cambria Math" panose="02040503050406030204" pitchFamily="18" charset="0"/>
                          </a:rPr>
                          <m:t>𝑛</m:t>
                        </m:r>
                      </m:sub>
                    </m:sSub>
                  </m:oMath>
                </a14:m>
                <a:r>
                  <a:rPr lang="en-US" dirty="0">
                    <a:solidFill>
                      <a:schemeClr val="tx1"/>
                    </a:solidFill>
                  </a:rPr>
                  <a:t>) leak parameters of the RS operation</a:t>
                </a:r>
              </a:p>
            </p:txBody>
          </p:sp>
        </mc:Choice>
        <mc:Fallback xmlns="">
          <p:sp>
            <p:nvSpPr>
              <p:cNvPr id="5" name="Inhaltsplatzhalter 4">
                <a:extLst>
                  <a:ext uri="{FF2B5EF4-FFF2-40B4-BE49-F238E27FC236}">
                    <a16:creationId xmlns:a16="http://schemas.microsoft.com/office/drawing/2014/main" id="{8513104E-105B-4964-A513-80F5BF7D62EA}"/>
                  </a:ext>
                </a:extLst>
              </p:cNvPr>
              <p:cNvSpPr>
                <a:spLocks noGrp="1" noRot="1" noChangeAspect="1" noMove="1" noResize="1" noEditPoints="1" noAdjustHandles="1" noChangeArrowheads="1" noChangeShapeType="1" noTextEdit="1"/>
              </p:cNvSpPr>
              <p:nvPr>
                <p:ph idx="1"/>
              </p:nvPr>
            </p:nvSpPr>
            <p:spPr>
              <a:xfrm>
                <a:off x="685201" y="379991"/>
                <a:ext cx="9106499" cy="1966553"/>
              </a:xfrm>
              <a:blipFill>
                <a:blip r:embed="rId4"/>
                <a:stretch>
                  <a:fillRect l="-201"/>
                </a:stretch>
              </a:blipFill>
              <a:ln>
                <a:solidFill>
                  <a:schemeClr val="bg1"/>
                </a:solidFill>
              </a:ln>
            </p:spPr>
            <p:txBody>
              <a:bodyPr/>
              <a:lstStyle/>
              <a:p>
                <a:r>
                  <a:rPr lang="en-US">
                    <a:noFill/>
                  </a:rPr>
                  <a:t> </a:t>
                </a:r>
              </a:p>
            </p:txBody>
          </p:sp>
        </mc:Fallback>
      </mc:AlternateContent>
      <p:pic>
        <p:nvPicPr>
          <p:cNvPr id="11" name="Grafik 10">
            <a:extLst>
              <a:ext uri="{FF2B5EF4-FFF2-40B4-BE49-F238E27FC236}">
                <a16:creationId xmlns:a16="http://schemas.microsoft.com/office/drawing/2014/main" id="{6634E276-5C14-48E7-8C80-A984D0A647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0800" y="2635297"/>
            <a:ext cx="4273984" cy="3367791"/>
          </a:xfrm>
          <a:prstGeom prst="rect">
            <a:avLst/>
          </a:prstGeom>
        </p:spPr>
      </p:pic>
      <p:cxnSp>
        <p:nvCxnSpPr>
          <p:cNvPr id="20" name="Gerade Verbindung mit Pfeil 19">
            <a:extLst>
              <a:ext uri="{FF2B5EF4-FFF2-40B4-BE49-F238E27FC236}">
                <a16:creationId xmlns:a16="http://schemas.microsoft.com/office/drawing/2014/main" id="{A1A0F822-533E-47DF-9D16-87DBD7581902}"/>
              </a:ext>
            </a:extLst>
          </p:cNvPr>
          <p:cNvCxnSpPr>
            <a:cxnSpLocks/>
            <a:stCxn id="21" idx="3"/>
          </p:cNvCxnSpPr>
          <p:nvPr/>
        </p:nvCxnSpPr>
        <p:spPr>
          <a:xfrm>
            <a:off x="6457039" y="2995622"/>
            <a:ext cx="1213761" cy="33148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30580773-1499-4321-A5D7-F353A2B6D1B6}"/>
              </a:ext>
            </a:extLst>
          </p:cNvPr>
          <p:cNvSpPr txBox="1"/>
          <p:nvPr/>
        </p:nvSpPr>
        <p:spPr>
          <a:xfrm>
            <a:off x="684212" y="2672456"/>
            <a:ext cx="5772827"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err="1"/>
              <a:t>Entropy</a:t>
            </a:r>
            <a:r>
              <a:rPr lang="de-DE" dirty="0"/>
              <a:t> and Monte Carlo PI WITHOUT </a:t>
            </a:r>
            <a:r>
              <a:rPr lang="de-DE" dirty="0" err="1"/>
              <a:t>encryption</a:t>
            </a:r>
            <a:r>
              <a:rPr lang="de-DE" dirty="0"/>
              <a:t> </a:t>
            </a:r>
            <a:r>
              <a:rPr lang="de-DE" dirty="0" err="1"/>
              <a:t>with</a:t>
            </a:r>
            <a:r>
              <a:rPr lang="de-DE" dirty="0"/>
              <a:t> </a:t>
            </a:r>
            <a:r>
              <a:rPr lang="de-DE" dirty="0" err="1"/>
              <a:t>varying</a:t>
            </a:r>
            <a:r>
              <a:rPr lang="de-DE" dirty="0"/>
              <a:t> </a:t>
            </a:r>
            <a:r>
              <a:rPr lang="de-DE" dirty="0" err="1"/>
              <a:t>parameters</a:t>
            </a:r>
            <a:r>
              <a:rPr lang="de-DE" dirty="0"/>
              <a:t> on </a:t>
            </a:r>
            <a:r>
              <a:rPr lang="de-DE" dirty="0" err="1"/>
              <a:t>the</a:t>
            </a:r>
            <a:r>
              <a:rPr lang="de-DE" dirty="0"/>
              <a:t> same.</a:t>
            </a:r>
            <a:endParaRPr lang="en-US" dirty="0"/>
          </a:p>
        </p:txBody>
      </p:sp>
      <p:sp>
        <p:nvSpPr>
          <p:cNvPr id="24" name="Textfeld 23">
            <a:extLst>
              <a:ext uri="{FF2B5EF4-FFF2-40B4-BE49-F238E27FC236}">
                <a16:creationId xmlns:a16="http://schemas.microsoft.com/office/drawing/2014/main" id="{14BF8FF8-D6F9-49CB-907C-394191A9057B}"/>
              </a:ext>
            </a:extLst>
          </p:cNvPr>
          <p:cNvSpPr txBox="1"/>
          <p:nvPr/>
        </p:nvSpPr>
        <p:spPr>
          <a:xfrm>
            <a:off x="903746" y="4025667"/>
            <a:ext cx="5553293" cy="64633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err="1"/>
              <a:t>Entropy</a:t>
            </a:r>
            <a:r>
              <a:rPr lang="de-DE" dirty="0"/>
              <a:t> and Monte Carlo PI WITH </a:t>
            </a:r>
            <a:r>
              <a:rPr lang="de-DE" dirty="0" err="1"/>
              <a:t>encryption</a:t>
            </a:r>
            <a:r>
              <a:rPr lang="de-DE" dirty="0"/>
              <a:t> </a:t>
            </a:r>
            <a:r>
              <a:rPr lang="de-DE" dirty="0" err="1"/>
              <a:t>with</a:t>
            </a:r>
            <a:r>
              <a:rPr lang="de-DE" dirty="0"/>
              <a:t> </a:t>
            </a:r>
            <a:r>
              <a:rPr lang="de-DE" dirty="0" err="1"/>
              <a:t>varying</a:t>
            </a:r>
            <a:r>
              <a:rPr lang="de-DE" dirty="0"/>
              <a:t> </a:t>
            </a:r>
            <a:r>
              <a:rPr lang="de-DE" dirty="0" err="1"/>
              <a:t>parameters</a:t>
            </a:r>
            <a:r>
              <a:rPr lang="de-DE" dirty="0"/>
              <a:t> on </a:t>
            </a:r>
            <a:r>
              <a:rPr lang="de-DE" dirty="0" err="1"/>
              <a:t>the</a:t>
            </a:r>
            <a:r>
              <a:rPr lang="de-DE" dirty="0"/>
              <a:t> same block.</a:t>
            </a:r>
            <a:endParaRPr lang="en-US" dirty="0"/>
          </a:p>
        </p:txBody>
      </p:sp>
      <p:cxnSp>
        <p:nvCxnSpPr>
          <p:cNvPr id="25" name="Gerade Verbindung mit Pfeil 24">
            <a:extLst>
              <a:ext uri="{FF2B5EF4-FFF2-40B4-BE49-F238E27FC236}">
                <a16:creationId xmlns:a16="http://schemas.microsoft.com/office/drawing/2014/main" id="{D4AF0C73-D474-464C-8B75-8F88D0E57B7B}"/>
              </a:ext>
            </a:extLst>
          </p:cNvPr>
          <p:cNvCxnSpPr>
            <a:cxnSpLocks/>
            <a:stCxn id="24" idx="3"/>
          </p:cNvCxnSpPr>
          <p:nvPr/>
        </p:nvCxnSpPr>
        <p:spPr>
          <a:xfrm>
            <a:off x="6457039" y="4348833"/>
            <a:ext cx="1213761" cy="451767"/>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B7F3FECE-BEC4-4E0B-90A5-9282E9AF0B57}"/>
              </a:ext>
            </a:extLst>
          </p:cNvPr>
          <p:cNvSpPr/>
          <p:nvPr/>
        </p:nvSpPr>
        <p:spPr>
          <a:xfrm>
            <a:off x="10029509" y="1336111"/>
            <a:ext cx="2048256" cy="202593"/>
          </a:xfrm>
          <a:prstGeom prst="ellipse">
            <a:avLst/>
          </a:prstGeom>
          <a:solidFill>
            <a:schemeClr val="accent6">
              <a:alpha val="56000"/>
            </a:schemeClr>
          </a:solidFill>
          <a:ln>
            <a:solidFill>
              <a:schemeClr val="accent1">
                <a:shade val="50000"/>
                <a:hueMod val="94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415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3029E65-C326-428E-AB02-D0D7FF2AB4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2673" y="23515"/>
            <a:ext cx="2475325" cy="2157650"/>
          </a:xfrm>
          <a:prstGeom prst="rect">
            <a:avLst/>
          </a:prstGeom>
        </p:spPr>
      </p:pic>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dirty="0"/>
              <a:t>The </a:t>
            </a:r>
            <a:r>
              <a:rPr lang="de-CH" sz="1800" cap="none" dirty="0" err="1"/>
              <a:t>addRedundancy</a:t>
            </a:r>
            <a:r>
              <a:rPr lang="de-CH" sz="1800" dirty="0"/>
              <a:t> </a:t>
            </a:r>
            <a:r>
              <a:rPr lang="de-CH" sz="1800" dirty="0" err="1"/>
              <a:t>operation</a:t>
            </a:r>
            <a:r>
              <a:rPr lang="de-CH" sz="1800" dirty="0"/>
              <a:t> (4)</a:t>
            </a:r>
            <a:endParaRPr lang="en-US" dirty="0"/>
          </a:p>
        </p:txBody>
      </p:sp>
      <mc:AlternateContent xmlns:mc="http://schemas.openxmlformats.org/markup-compatibility/2006" xmlns:a14="http://schemas.microsoft.com/office/drawing/2010/main">
        <mc:Choice Requires="a14">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1387391"/>
                <a:ext cx="8821738" cy="3222709"/>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de-DE" sz="1200" dirty="0">
                    <a:solidFill>
                      <a:schemeClr val="tx1"/>
                    </a:solidFill>
                  </a:rPr>
                  <a:t>The reverse </a:t>
                </a:r>
                <a:r>
                  <a:rPr lang="de-DE" sz="1200" dirty="0" err="1">
                    <a:solidFill>
                      <a:schemeClr val="tx1"/>
                    </a:solidFill>
                  </a:rPr>
                  <a:t>operation</a:t>
                </a:r>
                <a:r>
                  <a:rPr lang="de-DE" sz="1200" dirty="0">
                    <a:solidFill>
                      <a:schemeClr val="tx1"/>
                    </a:solidFill>
                  </a:rPr>
                  <a:t> </a:t>
                </a:r>
                <a:r>
                  <a:rPr lang="de-DE" sz="1200" dirty="0" err="1">
                    <a:solidFill>
                      <a:schemeClr val="tx1"/>
                    </a:solidFill>
                  </a:rPr>
                  <a:t>is</a:t>
                </a:r>
                <a:r>
                  <a:rPr lang="de-DE" sz="1200" dirty="0">
                    <a:solidFill>
                      <a:schemeClr val="tx1"/>
                    </a:solidFill>
                  </a:rPr>
                  <a:t> </a:t>
                </a:r>
                <a:r>
                  <a:rPr lang="de-DE" sz="1200" dirty="0" err="1">
                    <a:solidFill>
                      <a:schemeClr val="tx1"/>
                    </a:solidFill>
                  </a:rPr>
                  <a:t>applied</a:t>
                </a:r>
                <a:r>
                  <a:rPr lang="de-DE" sz="1200" dirty="0">
                    <a:solidFill>
                      <a:schemeClr val="tx1"/>
                    </a:solidFill>
                  </a:rPr>
                  <a:t> </a:t>
                </a:r>
                <a:r>
                  <a:rPr lang="de-DE" sz="1200" dirty="0" err="1">
                    <a:solidFill>
                      <a:schemeClr val="tx1"/>
                    </a:solidFill>
                  </a:rPr>
                  <a:t>by</a:t>
                </a:r>
                <a:r>
                  <a:rPr lang="de-DE" sz="1200" dirty="0">
                    <a:solidFill>
                      <a:schemeClr val="tx1"/>
                    </a:solidFill>
                  </a:rPr>
                  <a:t> </a:t>
                </a:r>
                <a:r>
                  <a:rPr lang="de-DE" sz="1200" dirty="0" err="1">
                    <a:solidFill>
                      <a:schemeClr val="tx1"/>
                    </a:solidFill>
                  </a:rPr>
                  <a:t>inversoing</a:t>
                </a:r>
                <a:r>
                  <a:rPr lang="de-DE" sz="1200" dirty="0">
                    <a:solidFill>
                      <a:schemeClr val="tx1"/>
                    </a:solidFill>
                  </a:rPr>
                  <a:t> all </a:t>
                </a:r>
                <a:r>
                  <a:rPr lang="de-DE" sz="1200" dirty="0" err="1">
                    <a:solidFill>
                      <a:schemeClr val="tx1"/>
                    </a:solidFill>
                  </a:rPr>
                  <a:t>operations</a:t>
                </a:r>
                <a:endParaRPr lang="de-DE" sz="1200" dirty="0">
                  <a:solidFill>
                    <a:schemeClr val="tx1"/>
                  </a:solidFill>
                </a:endParaRPr>
              </a:p>
              <a:p>
                <a:pPr lvl="1"/>
                <a:r>
                  <a:rPr lang="de-DE" sz="1100" dirty="0">
                    <a:solidFill>
                      <a:schemeClr val="tx1"/>
                    </a:solidFill>
                  </a:rPr>
                  <a:t>Pick </a:t>
                </a:r>
                <a:r>
                  <a:rPr lang="de-DE" sz="1100" dirty="0" err="1">
                    <a:solidFill>
                      <a:schemeClr val="tx1"/>
                    </a:solidFill>
                  </a:rPr>
                  <a:t>any</a:t>
                </a:r>
                <a:r>
                  <a:rPr lang="de-DE" sz="1100" dirty="0">
                    <a:solidFill>
                      <a:schemeClr val="tx1"/>
                    </a:solidFill>
                  </a:rPr>
                  <a:t> </a:t>
                </a:r>
                <a:r>
                  <a:rPr lang="de-DE" sz="1100" dirty="0" err="1">
                    <a:solidFill>
                      <a:schemeClr val="tx1"/>
                    </a:solidFill>
                  </a:rPr>
                  <a:t>available</a:t>
                </a:r>
                <a:r>
                  <a:rPr lang="de-DE" sz="1100" dirty="0">
                    <a:solidFill>
                      <a:schemeClr val="tx1"/>
                    </a:solidFill>
                  </a:rPr>
                  <a:t> </a:t>
                </a:r>
                <a14:m>
                  <m:oMath xmlns:m="http://schemas.openxmlformats.org/officeDocument/2006/math">
                    <m:r>
                      <a:rPr lang="de-DE" sz="1100" b="0" i="1" smtClean="0">
                        <a:solidFill>
                          <a:schemeClr val="tx1"/>
                        </a:solidFill>
                        <a:latin typeface="Cambria Math" panose="02040503050406030204" pitchFamily="18" charset="0"/>
                      </a:rPr>
                      <m:t>𝑛</m:t>
                    </m:r>
                    <m:r>
                      <a:rPr lang="de-DE" sz="1100" b="0" i="1" smtClean="0">
                        <a:solidFill>
                          <a:schemeClr val="tx1"/>
                        </a:solidFill>
                        <a:latin typeface="Cambria Math" panose="02040503050406030204" pitchFamily="18" charset="0"/>
                      </a:rPr>
                      <m:t>−</m:t>
                    </m:r>
                    <m:r>
                      <a:rPr lang="de-DE" sz="1100" b="0" i="1" smtClean="0">
                        <a:solidFill>
                          <a:schemeClr val="tx1"/>
                        </a:solidFill>
                        <a:latin typeface="Cambria Math" panose="02040503050406030204" pitchFamily="18" charset="0"/>
                      </a:rPr>
                      <m:t>𝑚</m:t>
                    </m:r>
                  </m:oMath>
                </a14:m>
                <a:r>
                  <a:rPr lang="en-US" sz="1100" dirty="0">
                    <a:solidFill>
                      <a:schemeClr val="tx1"/>
                    </a:solidFill>
                  </a:rPr>
                  <a:t> blocks of payload (they all must have the same length).</a:t>
                </a:r>
              </a:p>
              <a:p>
                <a:pPr lvl="1"/>
                <a:r>
                  <a:rPr lang="en-US" sz="1100" dirty="0">
                    <a:solidFill>
                      <a:schemeClr val="tx1"/>
                    </a:solidFill>
                  </a:rPr>
                  <a:t>Decrypt the blocks by applying </a:t>
                </a:r>
                <a14:m>
                  <m:oMath xmlns:m="http://schemas.openxmlformats.org/officeDocument/2006/math">
                    <m:sSub>
                      <m:sSubPr>
                        <m:ctrlPr>
                          <a:rPr lang="en-US" sz="1100" i="1">
                            <a:solidFill>
                              <a:schemeClr val="tx1"/>
                            </a:solidFill>
                            <a:latin typeface="Cambria Math" panose="02040503050406030204" pitchFamily="18" charset="0"/>
                          </a:rPr>
                        </m:ctrlPr>
                      </m:sSubPr>
                      <m:e>
                        <m:r>
                          <a:rPr lang="de-DE" sz="1100" b="0" i="1" smtClean="0">
                            <a:solidFill>
                              <a:schemeClr val="tx1"/>
                            </a:solidFill>
                            <a:latin typeface="Cambria Math" panose="02040503050406030204" pitchFamily="18" charset="0"/>
                          </a:rPr>
                          <m:t>𝐶</m:t>
                        </m:r>
                      </m:e>
                      <m:sub>
                        <m:r>
                          <a:rPr lang="de-DE" sz="1100" b="0" i="1" smtClean="0">
                            <a:solidFill>
                              <a:schemeClr val="tx1"/>
                            </a:solidFill>
                            <a:latin typeface="Cambria Math" panose="02040503050406030204" pitchFamily="18" charset="0"/>
                          </a:rPr>
                          <m:t>𝑗</m:t>
                        </m:r>
                      </m:sub>
                    </m:sSub>
                    <m:r>
                      <a:rPr lang="de-DE" sz="1100" i="1">
                        <a:solidFill>
                          <a:schemeClr val="tx1"/>
                        </a:solidFill>
                        <a:latin typeface="Cambria Math" panose="02040503050406030204" pitchFamily="18" charset="0"/>
                      </a:rPr>
                      <m:t>=</m:t>
                    </m:r>
                    <m:sSup>
                      <m:sSupPr>
                        <m:ctrlPr>
                          <a:rPr lang="de-DE" sz="1100" i="1">
                            <a:solidFill>
                              <a:schemeClr val="tx1"/>
                            </a:solidFill>
                            <a:latin typeface="Cambria Math" panose="02040503050406030204" pitchFamily="18" charset="0"/>
                          </a:rPr>
                        </m:ctrlPr>
                      </m:sSupPr>
                      <m:e>
                        <m:r>
                          <a:rPr lang="de-DE" sz="1100" b="0" i="1" smtClean="0">
                            <a:solidFill>
                              <a:schemeClr val="tx1"/>
                            </a:solidFill>
                            <a:latin typeface="Cambria Math" panose="02040503050406030204" pitchFamily="18" charset="0"/>
                          </a:rPr>
                          <m:t>𝐷</m:t>
                        </m:r>
                      </m:e>
                      <m:sup>
                        <m:sSub>
                          <m:sSubPr>
                            <m:ctrlPr>
                              <a:rPr lang="de-DE" sz="1100" i="1">
                                <a:solidFill>
                                  <a:schemeClr val="tx1"/>
                                </a:solidFill>
                                <a:latin typeface="Cambria Math" panose="02040503050406030204" pitchFamily="18" charset="0"/>
                              </a:rPr>
                            </m:ctrlPr>
                          </m:sSubPr>
                          <m:e>
                            <m:r>
                              <a:rPr lang="de-DE" sz="1100" i="1">
                                <a:solidFill>
                                  <a:schemeClr val="tx1"/>
                                </a:solidFill>
                                <a:latin typeface="Cambria Math" panose="02040503050406030204" pitchFamily="18" charset="0"/>
                              </a:rPr>
                              <m:t>𝐾</m:t>
                            </m:r>
                          </m:e>
                          <m:sub>
                            <m:r>
                              <a:rPr lang="de-DE" sz="1100" b="0" i="1" smtClean="0">
                                <a:solidFill>
                                  <a:schemeClr val="tx1"/>
                                </a:solidFill>
                                <a:latin typeface="Cambria Math" panose="02040503050406030204" pitchFamily="18" charset="0"/>
                              </a:rPr>
                              <m:t>𝑗</m:t>
                            </m:r>
                          </m:sub>
                        </m:sSub>
                      </m:sup>
                    </m:sSup>
                    <m:d>
                      <m:dPr>
                        <m:ctrlPr>
                          <a:rPr lang="de-DE" sz="1100" i="1">
                            <a:solidFill>
                              <a:schemeClr val="tx1"/>
                            </a:solidFill>
                            <a:latin typeface="Cambria Math" panose="02040503050406030204" pitchFamily="18" charset="0"/>
                          </a:rPr>
                        </m:ctrlPr>
                      </m:dPr>
                      <m:e>
                        <m:sSub>
                          <m:sSubPr>
                            <m:ctrlPr>
                              <a:rPr lang="de-DE" sz="1100" i="1">
                                <a:solidFill>
                                  <a:schemeClr val="tx1"/>
                                </a:solidFill>
                                <a:latin typeface="Cambria Math" panose="02040503050406030204" pitchFamily="18" charset="0"/>
                              </a:rPr>
                            </m:ctrlPr>
                          </m:sSubPr>
                          <m:e>
                            <m:r>
                              <a:rPr lang="de-DE" sz="1100" b="0" i="1" smtClean="0">
                                <a:solidFill>
                                  <a:schemeClr val="tx1"/>
                                </a:solidFill>
                                <a:latin typeface="Cambria Math" panose="02040503050406030204" pitchFamily="18" charset="0"/>
                              </a:rPr>
                              <m:t>𝐼</m:t>
                            </m:r>
                          </m:e>
                          <m:sub>
                            <m:r>
                              <a:rPr lang="de-DE" sz="1100" b="0" i="1" smtClean="0">
                                <a:solidFill>
                                  <a:schemeClr val="tx1"/>
                                </a:solidFill>
                                <a:latin typeface="Cambria Math" panose="02040503050406030204" pitchFamily="18" charset="0"/>
                              </a:rPr>
                              <m:t>𝑗</m:t>
                            </m:r>
                          </m:sub>
                        </m:sSub>
                      </m:e>
                    </m:d>
                  </m:oMath>
                </a14:m>
                <a:r>
                  <a:rPr lang="en-US" sz="1100" dirty="0">
                    <a:solidFill>
                      <a:schemeClr val="tx1"/>
                    </a:solidFill>
                  </a:rPr>
                  <a:t> and arrange them in rows of a matrix </a:t>
                </a:r>
                <a:r>
                  <a:rPr lang="en-US" sz="1100" b="1" i="1" dirty="0">
                    <a:solidFill>
                      <a:schemeClr val="tx1"/>
                    </a:solidFill>
                  </a:rPr>
                  <a:t>A</a:t>
                </a:r>
                <a:r>
                  <a:rPr lang="en-US" sz="1100" dirty="0">
                    <a:solidFill>
                      <a:schemeClr val="tx1"/>
                    </a:solidFill>
                  </a:rPr>
                  <a:t>.</a:t>
                </a:r>
              </a:p>
              <a:p>
                <a:pPr lvl="1"/>
                <a:r>
                  <a:rPr lang="en-US" sz="1100" dirty="0">
                    <a:solidFill>
                      <a:schemeClr val="tx1"/>
                    </a:solidFill>
                  </a:rPr>
                  <a:t>Eliminate in the </a:t>
                </a:r>
                <a:r>
                  <a:rPr lang="en-US" sz="1100" dirty="0" err="1">
                    <a:solidFill>
                      <a:schemeClr val="tx1"/>
                    </a:solidFill>
                  </a:rPr>
                  <a:t>Vandermonde</a:t>
                </a:r>
                <a:r>
                  <a:rPr lang="en-US" sz="1100" dirty="0">
                    <a:solidFill>
                      <a:schemeClr val="tx1"/>
                    </a:solidFill>
                  </a:rPr>
                  <a:t> matrix the discarded payload lines </a:t>
                </a:r>
                <a:r>
                  <a:rPr lang="de-DE" sz="1100" dirty="0">
                    <a:solidFill>
                      <a:schemeClr val="tx1"/>
                    </a:solidFill>
                    <a:sym typeface="Wingdings" panose="05000000000000000000" pitchFamily="2" charset="2"/>
                  </a:rPr>
                  <a:t></a:t>
                </a:r>
                <a:r>
                  <a:rPr lang="de-DE" sz="1100" b="1" dirty="0">
                    <a:solidFill>
                      <a:schemeClr val="tx1"/>
                    </a:solidFill>
                    <a:sym typeface="Wingdings" panose="05000000000000000000" pitchFamily="2" charset="2"/>
                  </a:rPr>
                  <a:t> </a:t>
                </a:r>
                <a14:m>
                  <m:oMath xmlns:m="http://schemas.openxmlformats.org/officeDocument/2006/math">
                    <m:r>
                      <a:rPr lang="de-DE" sz="1100" b="1" i="1">
                        <a:solidFill>
                          <a:schemeClr val="tx1"/>
                        </a:solidFill>
                        <a:latin typeface="Cambria Math" panose="02040503050406030204" pitchFamily="18" charset="0"/>
                        <a:sym typeface="Wingdings" panose="05000000000000000000" pitchFamily="2" charset="2"/>
                      </a:rPr>
                      <m:t>𝑽</m:t>
                    </m:r>
                    <m:r>
                      <a:rPr lang="de-DE" sz="1100" b="1" i="1">
                        <a:solidFill>
                          <a:schemeClr val="tx1"/>
                        </a:solidFill>
                        <a:latin typeface="Cambria Math" panose="02040503050406030204" pitchFamily="18" charset="0"/>
                        <a:sym typeface="Wingdings" panose="05000000000000000000" pitchFamily="2" charset="2"/>
                      </a:rPr>
                      <m:t>′</m:t>
                    </m:r>
                  </m:oMath>
                </a14:m>
                <a:endParaRPr lang="en-US" sz="1100" dirty="0">
                  <a:solidFill>
                    <a:schemeClr val="tx1"/>
                  </a:solidFill>
                </a:endParaRPr>
              </a:p>
              <a:p>
                <a:pPr lvl="1"/>
                <a:r>
                  <a:rPr lang="en-US" sz="1100" dirty="0">
                    <a:solidFill>
                      <a:schemeClr val="tx1"/>
                    </a:solidFill>
                  </a:rPr>
                  <a:t>invert </a:t>
                </a:r>
                <a:r>
                  <a:rPr lang="en-US" sz="1100" b="1" i="1" dirty="0">
                    <a:solidFill>
                      <a:schemeClr val="tx1"/>
                    </a:solidFill>
                  </a:rPr>
                  <a:t>V’</a:t>
                </a:r>
                <a:r>
                  <a:rPr lang="de-DE" sz="1100" i="1" dirty="0">
                    <a:solidFill>
                      <a:schemeClr val="tx1"/>
                    </a:solidFill>
                    <a:sym typeface="Wingdings" panose="05000000000000000000" pitchFamily="2" charset="2"/>
                  </a:rPr>
                  <a:t> </a:t>
                </a:r>
                <a:r>
                  <a:rPr lang="de-DE" sz="1100" dirty="0">
                    <a:solidFill>
                      <a:schemeClr val="tx1"/>
                    </a:solidFill>
                    <a:sym typeface="Wingdings" panose="05000000000000000000" pitchFamily="2" charset="2"/>
                  </a:rPr>
                  <a:t> </a:t>
                </a:r>
                <a14:m>
                  <m:oMath xmlns:m="http://schemas.openxmlformats.org/officeDocument/2006/math">
                    <m:sSup>
                      <m:sSupPr>
                        <m:ctrlPr>
                          <a:rPr lang="de-DE" sz="1100" i="1" smtClean="0">
                            <a:solidFill>
                              <a:schemeClr val="tx1"/>
                            </a:solidFill>
                            <a:latin typeface="Cambria Math" panose="02040503050406030204" pitchFamily="18" charset="0"/>
                            <a:sym typeface="Wingdings" panose="05000000000000000000" pitchFamily="2" charset="2"/>
                          </a:rPr>
                        </m:ctrlPr>
                      </m:sSupPr>
                      <m:e>
                        <m:r>
                          <a:rPr lang="de-DE" sz="1100" b="1" i="1" smtClean="0">
                            <a:solidFill>
                              <a:schemeClr val="tx1"/>
                            </a:solidFill>
                            <a:latin typeface="Cambria Math" panose="02040503050406030204" pitchFamily="18" charset="0"/>
                            <a:sym typeface="Wingdings" panose="05000000000000000000" pitchFamily="2" charset="2"/>
                          </a:rPr>
                          <m:t>𝑽</m:t>
                        </m:r>
                        <m:r>
                          <a:rPr lang="de-DE" sz="1100" b="1" i="1" smtClean="0">
                            <a:solidFill>
                              <a:schemeClr val="tx1"/>
                            </a:solidFill>
                            <a:latin typeface="Cambria Math" panose="02040503050406030204" pitchFamily="18" charset="0"/>
                            <a:sym typeface="Wingdings" panose="05000000000000000000" pitchFamily="2" charset="2"/>
                          </a:rPr>
                          <m:t>′</m:t>
                        </m:r>
                      </m:e>
                      <m:sup>
                        <m:r>
                          <a:rPr lang="de-DE" sz="1100" b="0" i="1" smtClean="0">
                            <a:solidFill>
                              <a:schemeClr val="tx1"/>
                            </a:solidFill>
                            <a:latin typeface="Cambria Math" panose="02040503050406030204" pitchFamily="18" charset="0"/>
                            <a:sym typeface="Wingdings" panose="05000000000000000000" pitchFamily="2" charset="2"/>
                          </a:rPr>
                          <m:t>−1</m:t>
                        </m:r>
                      </m:sup>
                    </m:sSup>
                  </m:oMath>
                </a14:m>
                <a:endParaRPr lang="en-US" sz="1100" dirty="0">
                  <a:solidFill>
                    <a:schemeClr val="tx1"/>
                  </a:solidFill>
                </a:endParaRPr>
              </a:p>
              <a:p>
                <a:pPr lvl="1"/>
                <a:r>
                  <a:rPr lang="en-US" sz="1100" dirty="0">
                    <a:solidFill>
                      <a:schemeClr val="tx1"/>
                    </a:solidFill>
                  </a:rPr>
                  <a:t>Calculate </a:t>
                </a:r>
                <a:r>
                  <a:rPr lang="en-US" sz="1100" b="1" dirty="0">
                    <a:solidFill>
                      <a:schemeClr val="tx1"/>
                    </a:solidFill>
                  </a:rPr>
                  <a:t>D</a:t>
                </a:r>
                <a14:m>
                  <m:oMath xmlns:m="http://schemas.openxmlformats.org/officeDocument/2006/math">
                    <m:r>
                      <a:rPr lang="en-US" sz="1100" i="1" dirty="0" smtClean="0">
                        <a:solidFill>
                          <a:schemeClr val="tx1"/>
                        </a:solidFill>
                        <a:latin typeface="Cambria Math" panose="02040503050406030204" pitchFamily="18" charset="0"/>
                      </a:rPr>
                      <m:t> =</m:t>
                    </m:r>
                    <m:sSup>
                      <m:sSupPr>
                        <m:ctrlPr>
                          <a:rPr lang="de-DE" sz="1100" b="0" i="1" dirty="0" smtClean="0">
                            <a:solidFill>
                              <a:schemeClr val="tx1"/>
                            </a:solidFill>
                            <a:latin typeface="Cambria Math" panose="02040503050406030204" pitchFamily="18" charset="0"/>
                          </a:rPr>
                        </m:ctrlPr>
                      </m:sSupPr>
                      <m:e>
                        <m:r>
                          <a:rPr lang="de-DE" sz="1100" b="1" i="1" dirty="0" smtClean="0">
                            <a:solidFill>
                              <a:schemeClr val="tx1"/>
                            </a:solidFill>
                            <a:latin typeface="Cambria Math" panose="02040503050406030204" pitchFamily="18" charset="0"/>
                          </a:rPr>
                          <m:t>𝑽</m:t>
                        </m:r>
                        <m:r>
                          <a:rPr lang="de-DE" sz="1100" b="1" i="1" dirty="0" smtClean="0">
                            <a:solidFill>
                              <a:schemeClr val="tx1"/>
                            </a:solidFill>
                            <a:latin typeface="Cambria Math" panose="02040503050406030204" pitchFamily="18" charset="0"/>
                          </a:rPr>
                          <m:t>′</m:t>
                        </m:r>
                      </m:e>
                      <m:sup>
                        <m:r>
                          <a:rPr lang="de-DE" sz="1100" b="0" i="1" dirty="0" smtClean="0">
                            <a:solidFill>
                              <a:schemeClr val="tx1"/>
                            </a:solidFill>
                            <a:latin typeface="Cambria Math" panose="02040503050406030204" pitchFamily="18" charset="0"/>
                          </a:rPr>
                          <m:t>−1</m:t>
                        </m:r>
                      </m:sup>
                    </m:sSup>
                    <m:r>
                      <a:rPr lang="de-DE" sz="1100" b="1" i="1" dirty="0" smtClean="0">
                        <a:solidFill>
                          <a:schemeClr val="tx1"/>
                        </a:solidFill>
                        <a:latin typeface="Cambria Math" panose="02040503050406030204" pitchFamily="18" charset="0"/>
                      </a:rPr>
                      <m:t>𝑨</m:t>
                    </m:r>
                    <m:r>
                      <a:rPr lang="de-DE" sz="1100" b="1" i="1" dirty="0" smtClean="0">
                        <a:solidFill>
                          <a:schemeClr val="tx1"/>
                        </a:solidFill>
                        <a:latin typeface="Cambria Math" panose="02040503050406030204" pitchFamily="18" charset="0"/>
                      </a:rPr>
                      <m:t> (</m:t>
                    </m:r>
                    <m:r>
                      <a:rPr lang="de-DE" sz="1100" b="1" i="1" dirty="0" smtClean="0">
                        <a:solidFill>
                          <a:schemeClr val="tx1"/>
                        </a:solidFill>
                        <a:latin typeface="Cambria Math" panose="02040503050406030204" pitchFamily="18" charset="0"/>
                      </a:rPr>
                      <m:t>𝑮𝑭</m:t>
                    </m:r>
                    <m:d>
                      <m:dPr>
                        <m:ctrlPr>
                          <a:rPr lang="de-DE" sz="1100" b="1" i="1" dirty="0" smtClean="0">
                            <a:solidFill>
                              <a:schemeClr val="tx1"/>
                            </a:solidFill>
                            <a:latin typeface="Cambria Math" panose="02040503050406030204" pitchFamily="18" charset="0"/>
                          </a:rPr>
                        </m:ctrlPr>
                      </m:dPr>
                      <m:e>
                        <m:sSup>
                          <m:sSupPr>
                            <m:ctrlPr>
                              <a:rPr lang="de-DE" sz="1100" b="1" i="1" dirty="0" smtClean="0">
                                <a:solidFill>
                                  <a:schemeClr val="tx1"/>
                                </a:solidFill>
                                <a:latin typeface="Cambria Math" panose="02040503050406030204" pitchFamily="18" charset="0"/>
                              </a:rPr>
                            </m:ctrlPr>
                          </m:sSupPr>
                          <m:e>
                            <m:r>
                              <a:rPr lang="de-DE" sz="1100" b="1" i="1" dirty="0" smtClean="0">
                                <a:solidFill>
                                  <a:schemeClr val="tx1"/>
                                </a:solidFill>
                                <a:latin typeface="Cambria Math" panose="02040503050406030204" pitchFamily="18" charset="0"/>
                              </a:rPr>
                              <m:t>𝟐</m:t>
                            </m:r>
                          </m:e>
                          <m:sup>
                            <m:r>
                              <a:rPr lang="de-DE" sz="1100" b="1" i="1" dirty="0" smtClean="0">
                                <a:solidFill>
                                  <a:schemeClr val="tx1"/>
                                </a:solidFill>
                                <a:latin typeface="Cambria Math" panose="02040503050406030204" pitchFamily="18" charset="0"/>
                                <a:ea typeface="Cambria Math" panose="02040503050406030204" pitchFamily="18" charset="0"/>
                              </a:rPr>
                              <m:t>𝝎</m:t>
                            </m:r>
                          </m:sup>
                        </m:sSup>
                      </m:e>
                    </m:d>
                    <m:r>
                      <a:rPr lang="de-DE" sz="1100" b="1" i="1" dirty="0" smtClean="0">
                        <a:solidFill>
                          <a:schemeClr val="tx1"/>
                        </a:solidFill>
                        <a:latin typeface="Cambria Math" panose="02040503050406030204" pitchFamily="18" charset="0"/>
                      </a:rPr>
                      <m:t>)</m:t>
                    </m:r>
                  </m:oMath>
                </a14:m>
                <a:r>
                  <a:rPr lang="en-US" sz="1100" dirty="0">
                    <a:solidFill>
                      <a:schemeClr val="tx1"/>
                    </a:solidFill>
                  </a:rPr>
                  <a:t> resulting in </a:t>
                </a:r>
                <a14:m>
                  <m:oMath xmlns:m="http://schemas.openxmlformats.org/officeDocument/2006/math">
                    <m:d>
                      <m:dPr>
                        <m:begChr m:val="⟨"/>
                        <m:endChr m:val="⟩"/>
                        <m:ctrlPr>
                          <a:rPr lang="en-US" sz="1100" i="1" smtClean="0">
                            <a:solidFill>
                              <a:schemeClr val="tx1"/>
                            </a:solidFill>
                            <a:latin typeface="Cambria Math" panose="02040503050406030204" pitchFamily="18" charset="0"/>
                          </a:rPr>
                        </m:ctrlPr>
                      </m:dPr>
                      <m:e>
                        <m:sSub>
                          <m:sSubPr>
                            <m:ctrlPr>
                              <a:rPr lang="en-US" sz="1100" i="1" smtClean="0">
                                <a:solidFill>
                                  <a:schemeClr val="tx1"/>
                                </a:solidFill>
                                <a:latin typeface="Cambria Math" panose="02040503050406030204" pitchFamily="18" charset="0"/>
                              </a:rPr>
                            </m:ctrlPr>
                          </m:sSubPr>
                          <m:e>
                            <m:r>
                              <a:rPr lang="de-DE" sz="1100" b="0" i="1" smtClean="0">
                                <a:solidFill>
                                  <a:schemeClr val="tx1"/>
                                </a:solidFill>
                                <a:latin typeface="Cambria Math" panose="02040503050406030204" pitchFamily="18" charset="0"/>
                              </a:rPr>
                              <m:t>𝐵</m:t>
                            </m:r>
                          </m:e>
                          <m:sub>
                            <m:r>
                              <a:rPr lang="de-DE" sz="1100" b="0" i="1" smtClean="0">
                                <a:solidFill>
                                  <a:schemeClr val="tx1"/>
                                </a:solidFill>
                                <a:latin typeface="Cambria Math" panose="02040503050406030204" pitchFamily="18" charset="0"/>
                              </a:rPr>
                              <m:t>1</m:t>
                            </m:r>
                          </m:sub>
                        </m:sSub>
                        <m:r>
                          <a:rPr lang="de-DE" sz="1100" b="0" i="1" smtClean="0">
                            <a:solidFill>
                              <a:schemeClr val="tx1"/>
                            </a:solidFill>
                            <a:latin typeface="Cambria Math" panose="02040503050406030204" pitchFamily="18" charset="0"/>
                          </a:rPr>
                          <m:t>, </m:t>
                        </m:r>
                        <m:sSub>
                          <m:sSubPr>
                            <m:ctrlPr>
                              <a:rPr lang="de-DE" sz="1100" b="0" i="1" smtClean="0">
                                <a:solidFill>
                                  <a:schemeClr val="tx1"/>
                                </a:solidFill>
                                <a:latin typeface="Cambria Math" panose="02040503050406030204" pitchFamily="18" charset="0"/>
                              </a:rPr>
                            </m:ctrlPr>
                          </m:sSubPr>
                          <m:e>
                            <m:r>
                              <a:rPr lang="de-DE" sz="1100" b="0" i="1" smtClean="0">
                                <a:solidFill>
                                  <a:schemeClr val="tx1"/>
                                </a:solidFill>
                                <a:latin typeface="Cambria Math" panose="02040503050406030204" pitchFamily="18" charset="0"/>
                              </a:rPr>
                              <m:t>𝐵</m:t>
                            </m:r>
                          </m:e>
                          <m:sub>
                            <m:r>
                              <a:rPr lang="de-DE" sz="1100" b="0" i="1" smtClean="0">
                                <a:solidFill>
                                  <a:schemeClr val="tx1"/>
                                </a:solidFill>
                                <a:latin typeface="Cambria Math" panose="02040503050406030204" pitchFamily="18" charset="0"/>
                              </a:rPr>
                              <m:t>2</m:t>
                            </m:r>
                          </m:sub>
                        </m:sSub>
                        <m:r>
                          <a:rPr lang="de-DE" sz="1100" b="0" i="1" smtClean="0">
                            <a:solidFill>
                              <a:schemeClr val="tx1"/>
                            </a:solidFill>
                            <a:latin typeface="Cambria Math" panose="02040503050406030204" pitchFamily="18" charset="0"/>
                          </a:rPr>
                          <m:t>, …, </m:t>
                        </m:r>
                        <m:sSub>
                          <m:sSubPr>
                            <m:ctrlPr>
                              <a:rPr lang="de-DE" sz="1100" b="0" i="1" smtClean="0">
                                <a:solidFill>
                                  <a:schemeClr val="tx1"/>
                                </a:solidFill>
                                <a:latin typeface="Cambria Math" panose="02040503050406030204" pitchFamily="18" charset="0"/>
                              </a:rPr>
                            </m:ctrlPr>
                          </m:sSubPr>
                          <m:e>
                            <m:r>
                              <a:rPr lang="de-DE" sz="1100" b="0" i="1" smtClean="0">
                                <a:solidFill>
                                  <a:schemeClr val="tx1"/>
                                </a:solidFill>
                                <a:latin typeface="Cambria Math" panose="02040503050406030204" pitchFamily="18" charset="0"/>
                              </a:rPr>
                              <m:t>𝐵</m:t>
                            </m:r>
                          </m:e>
                          <m:sub>
                            <m:r>
                              <a:rPr lang="de-DE" sz="1100" b="0" i="1" smtClean="0">
                                <a:solidFill>
                                  <a:schemeClr val="tx1"/>
                                </a:solidFill>
                                <a:latin typeface="Cambria Math" panose="02040503050406030204" pitchFamily="18" charset="0"/>
                              </a:rPr>
                              <m:t>𝑛</m:t>
                            </m:r>
                            <m:r>
                              <a:rPr lang="de-DE" sz="1100" b="0" i="1" smtClean="0">
                                <a:solidFill>
                                  <a:schemeClr val="tx1"/>
                                </a:solidFill>
                                <a:latin typeface="Cambria Math" panose="02040503050406030204" pitchFamily="18" charset="0"/>
                              </a:rPr>
                              <m:t>−</m:t>
                            </m:r>
                            <m:r>
                              <a:rPr lang="de-DE" sz="1100" b="0" i="1" smtClean="0">
                                <a:solidFill>
                                  <a:schemeClr val="tx1"/>
                                </a:solidFill>
                                <a:latin typeface="Cambria Math" panose="02040503050406030204" pitchFamily="18" charset="0"/>
                              </a:rPr>
                              <m:t>𝑚</m:t>
                            </m:r>
                          </m:sub>
                        </m:sSub>
                      </m:e>
                    </m:d>
                    <m:r>
                      <a:rPr lang="en-US" sz="1100" i="1" smtClean="0">
                        <a:solidFill>
                          <a:schemeClr val="tx1"/>
                        </a:solidFill>
                        <a:latin typeface="Cambria Math" panose="02040503050406030204" pitchFamily="18" charset="0"/>
                      </a:rPr>
                      <m:t>=</m:t>
                    </m:r>
                    <m:r>
                      <a:rPr lang="de-DE" sz="1100" b="0" i="1" smtClean="0">
                        <a:solidFill>
                          <a:schemeClr val="tx1"/>
                        </a:solidFill>
                        <a:latin typeface="Cambria Math" panose="02040503050406030204" pitchFamily="18" charset="0"/>
                      </a:rPr>
                      <m:t>𝑟𝑜𝑤</m:t>
                    </m:r>
                    <m:r>
                      <a:rPr lang="de-DE" sz="1100" b="0" i="1" smtClean="0">
                        <a:solidFill>
                          <a:schemeClr val="tx1"/>
                        </a:solidFill>
                        <a:latin typeface="Cambria Math" panose="02040503050406030204" pitchFamily="18" charset="0"/>
                      </a:rPr>
                      <m:t>2</m:t>
                    </m:r>
                    <m:r>
                      <a:rPr lang="de-DE" sz="1100" b="0" i="1" smtClean="0">
                        <a:solidFill>
                          <a:schemeClr val="tx1"/>
                        </a:solidFill>
                        <a:latin typeface="Cambria Math" panose="02040503050406030204" pitchFamily="18" charset="0"/>
                      </a:rPr>
                      <m:t>𝑣𝑒𝑐</m:t>
                    </m:r>
                    <m:r>
                      <a:rPr lang="de-DE" sz="1100" b="0" i="1" smtClean="0">
                        <a:solidFill>
                          <a:schemeClr val="tx1"/>
                        </a:solidFill>
                        <a:latin typeface="Cambria Math" panose="02040503050406030204" pitchFamily="18" charset="0"/>
                      </a:rPr>
                      <m:t>(</m:t>
                    </m:r>
                    <m:r>
                      <a:rPr lang="de-DE" sz="1100" b="1" i="1" smtClean="0">
                        <a:solidFill>
                          <a:schemeClr val="tx1"/>
                        </a:solidFill>
                        <a:latin typeface="Cambria Math" panose="02040503050406030204" pitchFamily="18" charset="0"/>
                      </a:rPr>
                      <m:t>𝑫</m:t>
                    </m:r>
                    <m:r>
                      <a:rPr lang="de-DE" sz="1100" b="0" i="1" smtClean="0">
                        <a:solidFill>
                          <a:schemeClr val="tx1"/>
                        </a:solidFill>
                        <a:latin typeface="Cambria Math" panose="02040503050406030204" pitchFamily="18" charset="0"/>
                      </a:rPr>
                      <m:t>)</m:t>
                    </m:r>
                  </m:oMath>
                </a14:m>
                <a:r>
                  <a:rPr lang="en-US" sz="1100" dirty="0">
                    <a:solidFill>
                      <a:schemeClr val="tx1"/>
                    </a:solidFill>
                  </a:rPr>
                  <a:t>and arrange </a:t>
                </a:r>
                <a:r>
                  <a:rPr lang="en-US" sz="1100" b="1" i="1" dirty="0">
                    <a:solidFill>
                      <a:schemeClr val="tx1"/>
                    </a:solidFill>
                  </a:rPr>
                  <a:t>M</a:t>
                </a:r>
                <a:r>
                  <a:rPr lang="en-US" sz="1100" dirty="0">
                    <a:solidFill>
                      <a:schemeClr val="tx1"/>
                    </a:solidFill>
                  </a:rPr>
                  <a:t> as a byte stream.</a:t>
                </a:r>
              </a:p>
              <a:p>
                <a:pPr lvl="1"/>
                <a:r>
                  <a:rPr lang="en-US" sz="1100" dirty="0">
                    <a:solidFill>
                      <a:schemeClr val="tx1"/>
                    </a:solidFill>
                  </a:rPr>
                  <a:t>Get the first four bytes p and cut the payload to its original size by calculating </a:t>
                </a:r>
                <a14:m>
                  <m:oMath xmlns:m="http://schemas.openxmlformats.org/officeDocument/2006/math">
                    <m:r>
                      <m:rPr>
                        <m:sty m:val="p"/>
                      </m:rPr>
                      <a:rPr lang="de-DE" sz="1100" b="0" i="0" smtClean="0">
                        <a:solidFill>
                          <a:schemeClr val="tx1"/>
                        </a:solidFill>
                        <a:latin typeface="Cambria Math" panose="02040503050406030204" pitchFamily="18" charset="0"/>
                      </a:rPr>
                      <m:t>i</m:t>
                    </m:r>
                    <m:r>
                      <a:rPr lang="de-DE" sz="1100" b="0" i="1" smtClean="0">
                        <a:solidFill>
                          <a:schemeClr val="tx1"/>
                        </a:solidFill>
                        <a:latin typeface="Cambria Math" panose="02040503050406030204" pitchFamily="18" charset="0"/>
                      </a:rPr>
                      <m:t>=</m:t>
                    </m:r>
                    <m:r>
                      <a:rPr lang="de-DE" sz="1100" b="0" i="1" smtClean="0">
                        <a:solidFill>
                          <a:schemeClr val="tx1"/>
                        </a:solidFill>
                        <a:latin typeface="Cambria Math" panose="02040503050406030204" pitchFamily="18" charset="0"/>
                      </a:rPr>
                      <m:t>𝑝</m:t>
                    </m:r>
                    <m:d>
                      <m:dPr>
                        <m:ctrlPr>
                          <a:rPr lang="de-DE" sz="1100" b="0" i="1" smtClean="0">
                            <a:solidFill>
                              <a:schemeClr val="tx1"/>
                            </a:solidFill>
                            <a:latin typeface="Cambria Math" panose="02040503050406030204" pitchFamily="18" charset="0"/>
                          </a:rPr>
                        </m:ctrlPr>
                      </m:dPr>
                      <m:e>
                        <m:r>
                          <a:rPr lang="de-DE" sz="1100" i="1">
                            <a:solidFill>
                              <a:schemeClr val="tx1"/>
                            </a:solidFill>
                            <a:latin typeface="Cambria Math" panose="02040503050406030204" pitchFamily="18" charset="0"/>
                          </a:rPr>
                          <m:t>𝑚𝑜𝑑</m:t>
                        </m:r>
                        <m:d>
                          <m:dPr>
                            <m:ctrlPr>
                              <a:rPr lang="de-DE" sz="1100" i="1">
                                <a:solidFill>
                                  <a:schemeClr val="tx1"/>
                                </a:solidFill>
                                <a:latin typeface="Cambria Math" panose="02040503050406030204" pitchFamily="18" charset="0"/>
                              </a:rPr>
                            </m:ctrlPr>
                          </m:dPr>
                          <m:e>
                            <m:r>
                              <a:rPr lang="de-DE" sz="1100" i="1">
                                <a:solidFill>
                                  <a:schemeClr val="tx1"/>
                                </a:solidFill>
                                <a:latin typeface="Cambria Math" panose="02040503050406030204" pitchFamily="18" charset="0"/>
                              </a:rPr>
                              <m:t>𝑙𝑒𝑛</m:t>
                            </m:r>
                            <m:d>
                              <m:dPr>
                                <m:ctrlPr>
                                  <a:rPr lang="de-DE" sz="1100" i="1">
                                    <a:solidFill>
                                      <a:schemeClr val="tx1"/>
                                    </a:solidFill>
                                    <a:latin typeface="Cambria Math" panose="02040503050406030204" pitchFamily="18" charset="0"/>
                                  </a:rPr>
                                </m:ctrlPr>
                              </m:dPr>
                              <m:e>
                                <m:r>
                                  <a:rPr lang="de-DE" sz="1100" b="1" i="1">
                                    <a:solidFill>
                                      <a:schemeClr val="tx1"/>
                                    </a:solidFill>
                                    <a:latin typeface="Cambria Math" panose="02040503050406030204" pitchFamily="18" charset="0"/>
                                  </a:rPr>
                                  <m:t>𝑿</m:t>
                                </m:r>
                              </m:e>
                            </m:d>
                            <m:r>
                              <a:rPr lang="de-DE" sz="1100" i="1">
                                <a:solidFill>
                                  <a:schemeClr val="tx1"/>
                                </a:solidFill>
                                <a:latin typeface="Cambria Math" panose="02040503050406030204" pitchFamily="18" charset="0"/>
                              </a:rPr>
                              <m:t>−4</m:t>
                            </m:r>
                          </m:e>
                        </m:d>
                      </m:e>
                    </m:d>
                  </m:oMath>
                </a14:m>
                <a:r>
                  <a:rPr lang="en-US" sz="1100" dirty="0">
                    <a:solidFill>
                      <a:schemeClr val="tx1"/>
                    </a:solidFill>
                  </a:rPr>
                  <a:t>.</a:t>
                </a:r>
              </a:p>
              <a:p>
                <a:r>
                  <a:rPr lang="en-US" sz="1200" dirty="0">
                    <a:solidFill>
                      <a:schemeClr val="tx1"/>
                    </a:solidFill>
                  </a:rPr>
                  <a:t>Verify the padding (if possible; requires </a:t>
                </a:r>
                <a:r>
                  <a:rPr lang="en-US" sz="1200" i="1" dirty="0">
                    <a:solidFill>
                      <a:schemeClr val="tx1"/>
                    </a:solidFill>
                  </a:rPr>
                  <a:t>s</a:t>
                </a:r>
                <a:r>
                  <a:rPr lang="en-US" sz="1200" dirty="0">
                    <a:solidFill>
                      <a:schemeClr val="tx1"/>
                    </a:solidFill>
                  </a:rPr>
                  <a:t>):</a:t>
                </a:r>
              </a:p>
              <a:p>
                <a:pPr lvl="1"/>
                <a:r>
                  <a:rPr lang="en-US" sz="1100" dirty="0">
                    <a:solidFill>
                      <a:schemeClr val="tx1"/>
                    </a:solidFill>
                  </a:rPr>
                  <a:t>Verify that the padded space matches </a:t>
                </a:r>
                <a14:m>
                  <m:oMath xmlns:m="http://schemas.openxmlformats.org/officeDocument/2006/math">
                    <m:r>
                      <a:rPr lang="de-DE" sz="1100" b="0" i="1" smtClean="0">
                        <a:solidFill>
                          <a:schemeClr val="tx1"/>
                        </a:solidFill>
                        <a:latin typeface="Cambria Math" panose="02040503050406030204" pitchFamily="18" charset="0"/>
                      </a:rPr>
                      <m:t>𝑅</m:t>
                    </m:r>
                    <m:d>
                      <m:dPr>
                        <m:ctrlPr>
                          <a:rPr lang="de-DE" sz="1100" b="0" i="1" smtClean="0">
                            <a:solidFill>
                              <a:schemeClr val="tx1"/>
                            </a:solidFill>
                            <a:latin typeface="Cambria Math" panose="02040503050406030204" pitchFamily="18" charset="0"/>
                          </a:rPr>
                        </m:ctrlPr>
                      </m:dPr>
                      <m:e>
                        <m:r>
                          <a:rPr lang="de-DE" sz="1100" i="1">
                            <a:solidFill>
                              <a:schemeClr val="tx1"/>
                            </a:solidFill>
                            <a:latin typeface="Cambria Math" panose="02040503050406030204" pitchFamily="18" charset="0"/>
                          </a:rPr>
                          <m:t>𝑠</m:t>
                        </m:r>
                        <m:r>
                          <a:rPr lang="de-DE" sz="1100" i="1">
                            <a:solidFill>
                              <a:schemeClr val="tx1"/>
                            </a:solidFill>
                            <a:latin typeface="Cambria Math" panose="02040503050406030204" pitchFamily="18" charset="0"/>
                          </a:rPr>
                          <m:t>,</m:t>
                        </m:r>
                        <m:r>
                          <a:rPr lang="de-DE" sz="1100" i="1">
                            <a:solidFill>
                              <a:schemeClr val="tx1"/>
                            </a:solidFill>
                            <a:latin typeface="Cambria Math" panose="02040503050406030204" pitchFamily="18" charset="0"/>
                          </a:rPr>
                          <m:t>𝑙𝑒𝑛</m:t>
                        </m:r>
                        <m:d>
                          <m:dPr>
                            <m:ctrlPr>
                              <a:rPr lang="de-DE" sz="1100" i="1">
                                <a:solidFill>
                                  <a:schemeClr val="tx1"/>
                                </a:solidFill>
                                <a:latin typeface="Cambria Math" panose="02040503050406030204" pitchFamily="18" charset="0"/>
                              </a:rPr>
                            </m:ctrlPr>
                          </m:dPr>
                          <m:e>
                            <m:r>
                              <a:rPr lang="de-DE" sz="1100" b="1" i="1">
                                <a:solidFill>
                                  <a:schemeClr val="tx1"/>
                                </a:solidFill>
                                <a:latin typeface="Cambria Math" panose="02040503050406030204" pitchFamily="18" charset="0"/>
                              </a:rPr>
                              <m:t>𝑿</m:t>
                            </m:r>
                          </m:e>
                        </m:d>
                        <m:r>
                          <a:rPr lang="de-DE" sz="1100" i="1">
                            <a:solidFill>
                              <a:schemeClr val="tx1"/>
                            </a:solidFill>
                            <a:latin typeface="Cambria Math" panose="02040503050406030204" pitchFamily="18" charset="0"/>
                          </a:rPr>
                          <m:t>−</m:t>
                        </m:r>
                        <m:r>
                          <a:rPr lang="de-DE" sz="1100" i="1">
                            <a:solidFill>
                              <a:schemeClr val="tx1"/>
                            </a:solidFill>
                            <a:latin typeface="Cambria Math" panose="02040503050406030204" pitchFamily="18" charset="0"/>
                          </a:rPr>
                          <m:t>𝑝</m:t>
                        </m:r>
                        <m:r>
                          <a:rPr lang="de-DE" sz="1100" i="1">
                            <a:solidFill>
                              <a:schemeClr val="tx1"/>
                            </a:solidFill>
                            <a:latin typeface="Cambria Math" panose="02040503050406030204" pitchFamily="18" charset="0"/>
                          </a:rPr>
                          <m:t>−4</m:t>
                        </m:r>
                      </m:e>
                    </m:d>
                  </m:oMath>
                </a14:m>
                <a:endParaRPr lang="en-US" sz="1100" dirty="0">
                  <a:solidFill>
                    <a:schemeClr val="tx1"/>
                  </a:solidFill>
                </a:endParaRPr>
              </a:p>
            </p:txBody>
          </p:sp>
        </mc:Choice>
        <mc:Fallback xmlns="">
          <p:sp>
            <p:nvSpPr>
              <p:cNvPr id="5" name="Inhaltsplatzhalter 4">
                <a:extLst>
                  <a:ext uri="{FF2B5EF4-FFF2-40B4-BE49-F238E27FC236}">
                    <a16:creationId xmlns:a16="http://schemas.microsoft.com/office/drawing/2014/main" id="{8513104E-105B-4964-A513-80F5BF7D62EA}"/>
                  </a:ext>
                </a:extLst>
              </p:cNvPr>
              <p:cNvSpPr>
                <a:spLocks noGrp="1" noRot="1" noChangeAspect="1" noMove="1" noResize="1" noEditPoints="1" noAdjustHandles="1" noChangeArrowheads="1" noChangeShapeType="1" noTextEdit="1"/>
              </p:cNvSpPr>
              <p:nvPr>
                <p:ph idx="1"/>
              </p:nvPr>
            </p:nvSpPr>
            <p:spPr>
              <a:xfrm>
                <a:off x="684212" y="1387391"/>
                <a:ext cx="8821738" cy="3222709"/>
              </a:xfrm>
              <a:blipFill>
                <a:blip r:embed="rId4"/>
                <a:stretch>
                  <a:fillRect/>
                </a:stretch>
              </a:blipFill>
              <a:ln>
                <a:solidFill>
                  <a:schemeClr val="bg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 name="Pfeil: nach unten 1">
            <a:extLst>
              <a:ext uri="{FF2B5EF4-FFF2-40B4-BE49-F238E27FC236}">
                <a16:creationId xmlns:a16="http://schemas.microsoft.com/office/drawing/2014/main" id="{E8FC2F72-953C-436B-B35E-BF6784A2F4D6}"/>
              </a:ext>
            </a:extLst>
          </p:cNvPr>
          <p:cNvSpPr/>
          <p:nvPr/>
        </p:nvSpPr>
        <p:spPr>
          <a:xfrm rot="10800000">
            <a:off x="10640750" y="378787"/>
            <a:ext cx="801059" cy="13867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echteck 2">
                <a:extLst>
                  <a:ext uri="{FF2B5EF4-FFF2-40B4-BE49-F238E27FC236}">
                    <a16:creationId xmlns:a16="http://schemas.microsoft.com/office/drawing/2014/main" id="{ED43D1EB-36FF-45A7-B2C3-7697A27CA405}"/>
                  </a:ext>
                </a:extLst>
              </p:cNvPr>
              <p:cNvSpPr/>
              <p:nvPr/>
            </p:nvSpPr>
            <p:spPr>
              <a:xfrm>
                <a:off x="3984819" y="702809"/>
                <a:ext cx="38535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1" i="1" smtClean="0">
                          <a:latin typeface="Cambria Math" panose="02040503050406030204" pitchFamily="18" charset="0"/>
                        </a:rPr>
                        <m:t>𝑿</m:t>
                      </m:r>
                      <m:r>
                        <a:rPr lang="de-DE" i="1" smtClean="0">
                          <a:latin typeface="Cambria Math" panose="02040503050406030204" pitchFamily="18" charset="0"/>
                        </a:rPr>
                        <m:t>= </m:t>
                      </m:r>
                      <m:d>
                        <m:dPr>
                          <m:begChr m:val="⟨"/>
                          <m:endChr m:val="⟩"/>
                          <m:ctrlPr>
                            <a:rPr lang="de-DE" i="1">
                              <a:latin typeface="Cambria Math" panose="02040503050406030204" pitchFamily="18" charset="0"/>
                            </a:rPr>
                          </m:ctrlPr>
                        </m:dPr>
                        <m:e>
                          <m:r>
                            <a:rPr lang="de-DE" i="1">
                              <a:latin typeface="Cambria Math" panose="02040503050406030204" pitchFamily="18" charset="0"/>
                            </a:rPr>
                            <m:t>𝑝</m:t>
                          </m:r>
                          <m:r>
                            <a:rPr lang="de-DE" i="1">
                              <a:latin typeface="Cambria Math" panose="02040503050406030204" pitchFamily="18" charset="0"/>
                            </a:rPr>
                            <m:t>,</m:t>
                          </m:r>
                          <m:r>
                            <a:rPr lang="de-DE" b="1" i="1">
                              <a:latin typeface="Cambria Math" panose="02040503050406030204" pitchFamily="18" charset="0"/>
                            </a:rPr>
                            <m:t>𝑴</m:t>
                          </m:r>
                          <m:r>
                            <a:rPr lang="de-DE" i="1">
                              <a:latin typeface="Cambria Math" panose="02040503050406030204" pitchFamily="18" charset="0"/>
                            </a:rPr>
                            <m:t>, </m:t>
                          </m:r>
                          <m:r>
                            <a:rPr lang="de-DE" i="1">
                              <a:latin typeface="Cambria Math" panose="02040503050406030204" pitchFamily="18" charset="0"/>
                            </a:rPr>
                            <m:t>𝑅</m:t>
                          </m:r>
                          <m:d>
                            <m:dPr>
                              <m:ctrlPr>
                                <a:rPr lang="de-DE" i="1">
                                  <a:latin typeface="Cambria Math" panose="02040503050406030204" pitchFamily="18" charset="0"/>
                                </a:rPr>
                              </m:ctrlPr>
                            </m:dPr>
                            <m:e>
                              <m:r>
                                <a:rPr lang="de-DE" i="1">
                                  <a:latin typeface="Cambria Math" panose="02040503050406030204" pitchFamily="18" charset="0"/>
                                </a:rPr>
                                <m:t>𝑠</m:t>
                              </m:r>
                              <m:r>
                                <a:rPr lang="de-DE" i="1">
                                  <a:latin typeface="Cambria Math" panose="02040503050406030204" pitchFamily="18" charset="0"/>
                                </a:rPr>
                                <m:t>,</m:t>
                              </m:r>
                              <m:r>
                                <a:rPr lang="de-DE" b="0" i="1" smtClean="0">
                                  <a:latin typeface="Cambria Math" panose="02040503050406030204" pitchFamily="18" charset="0"/>
                                </a:rPr>
                                <m:t>𝑝</m:t>
                              </m:r>
                              <m:r>
                                <a:rPr lang="de-DE" b="0" i="1" smtClean="0">
                                  <a:latin typeface="Cambria Math" panose="02040503050406030204" pitchFamily="18" charset="0"/>
                                </a:rPr>
                                <m:t> </m:t>
                              </m:r>
                              <m:r>
                                <a:rPr lang="de-DE" b="0" i="1" smtClean="0">
                                  <a:latin typeface="Cambria Math" panose="02040503050406030204" pitchFamily="18" charset="0"/>
                                </a:rPr>
                                <m:t>𝑚𝑜𝑑</m:t>
                              </m:r>
                              <m:r>
                                <a:rPr lang="de-DE" b="0" i="1" smtClean="0">
                                  <a:latin typeface="Cambria Math" panose="02040503050406030204" pitchFamily="18" charset="0"/>
                                </a:rPr>
                                <m:t> (</m:t>
                              </m:r>
                              <m:r>
                                <a:rPr lang="de-DE" b="0" i="1" smtClean="0">
                                  <a:latin typeface="Cambria Math" panose="02040503050406030204" pitchFamily="18" charset="0"/>
                                </a:rPr>
                                <m:t>𝑙𝑒𝑛</m:t>
                              </m:r>
                              <m:r>
                                <a:rPr lang="de-DE" b="0" i="1" smtClean="0">
                                  <a:latin typeface="Cambria Math" panose="02040503050406030204" pitchFamily="18" charset="0"/>
                                </a:rPr>
                                <m:t>(</m:t>
                              </m:r>
                              <m:r>
                                <a:rPr lang="de-DE" b="1" i="1" smtClean="0">
                                  <a:latin typeface="Cambria Math" panose="02040503050406030204" pitchFamily="18" charset="0"/>
                                </a:rPr>
                                <m:t>𝑿</m:t>
                              </m:r>
                              <m:r>
                                <a:rPr lang="de-DE" b="0" i="1" smtClean="0">
                                  <a:latin typeface="Cambria Math" panose="02040503050406030204" pitchFamily="18" charset="0"/>
                                </a:rPr>
                                <m:t>)</m:t>
                              </m:r>
                              <m:r>
                                <a:rPr lang="de-DE" i="1">
                                  <a:latin typeface="Cambria Math" panose="02040503050406030204" pitchFamily="18" charset="0"/>
                                </a:rPr>
                                <m:t>−4</m:t>
                              </m:r>
                            </m:e>
                          </m:d>
                        </m:e>
                      </m:d>
                    </m:oMath>
                  </m:oMathPara>
                </a14:m>
                <a:endParaRPr lang="de-DE" dirty="0"/>
              </a:p>
            </p:txBody>
          </p:sp>
        </mc:Choice>
        <mc:Fallback xmlns="">
          <p:sp>
            <p:nvSpPr>
              <p:cNvPr id="3" name="Rechteck 2">
                <a:extLst>
                  <a:ext uri="{FF2B5EF4-FFF2-40B4-BE49-F238E27FC236}">
                    <a16:creationId xmlns:a16="http://schemas.microsoft.com/office/drawing/2014/main" id="{ED43D1EB-36FF-45A7-B2C3-7697A27CA405}"/>
                  </a:ext>
                </a:extLst>
              </p:cNvPr>
              <p:cNvSpPr>
                <a:spLocks noRot="1" noChangeAspect="1" noMove="1" noResize="1" noEditPoints="1" noAdjustHandles="1" noChangeArrowheads="1" noChangeShapeType="1" noTextEdit="1"/>
              </p:cNvSpPr>
              <p:nvPr/>
            </p:nvSpPr>
            <p:spPr>
              <a:xfrm>
                <a:off x="3984819" y="702809"/>
                <a:ext cx="3853555" cy="369332"/>
              </a:xfrm>
              <a:prstGeom prst="rect">
                <a:avLst/>
              </a:prstGeom>
              <a:blipFill>
                <a:blip r:embed="rId7"/>
                <a:stretch>
                  <a:fillRect b="-16393"/>
                </a:stretch>
              </a:blipFill>
            </p:spPr>
            <p:txBody>
              <a:bodyPr/>
              <a:lstStyle/>
              <a:p>
                <a:r>
                  <a:rPr lang="en-US">
                    <a:noFill/>
                  </a:rPr>
                  <a:t> </a:t>
                </a:r>
              </a:p>
            </p:txBody>
          </p:sp>
        </mc:Fallback>
      </mc:AlternateContent>
    </p:spTree>
    <p:extLst>
      <p:ext uri="{BB962C8B-B14F-4D97-AF65-F5344CB8AC3E}">
        <p14:creationId xmlns:p14="http://schemas.microsoft.com/office/powerpoint/2010/main" val="31109324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incoming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457201"/>
            <a:ext cx="4011613" cy="41529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100" b="1" dirty="0">
                <a:solidFill>
                  <a:schemeClr val="tx1"/>
                </a:solidFill>
              </a:rPr>
              <a:t>Extract message by the blending layer</a:t>
            </a:r>
          </a:p>
          <a:p>
            <a:pPr lvl="1"/>
            <a:r>
              <a:rPr lang="en-US" sz="900" dirty="0">
                <a:solidFill>
                  <a:schemeClr val="tx1"/>
                </a:solidFill>
              </a:rPr>
              <a:t>Extract message prefix block and decrypt it.</a:t>
            </a:r>
          </a:p>
          <a:p>
            <a:pPr lvl="1"/>
            <a:r>
              <a:rPr lang="en-US" sz="900" dirty="0">
                <a:solidFill>
                  <a:schemeClr val="tx1"/>
                </a:solidFill>
              </a:rPr>
              <a:t>If a valid structure with a peer key is provided continue with the inner message by decrypting with the key provided in the prefix block.</a:t>
            </a:r>
          </a:p>
          <a:p>
            <a:r>
              <a:rPr lang="en-US" sz="1100" dirty="0">
                <a:solidFill>
                  <a:schemeClr val="tx1"/>
                </a:solidFill>
              </a:rPr>
              <a:t>Get sender key and decrypt header, and routing  block</a:t>
            </a:r>
          </a:p>
          <a:p>
            <a:r>
              <a:rPr lang="en-US" sz="1100" dirty="0">
                <a:solidFill>
                  <a:schemeClr val="tx1"/>
                </a:solidFill>
              </a:rPr>
              <a:t>Verify signature of header and rules for processing</a:t>
            </a:r>
          </a:p>
          <a:p>
            <a:r>
              <a:rPr lang="en-US" sz="1100" dirty="0">
                <a:solidFill>
                  <a:schemeClr val="tx1"/>
                </a:solidFill>
              </a:rPr>
              <a:t>Process  header requests (if applicable)</a:t>
            </a:r>
          </a:p>
          <a:p>
            <a:r>
              <a:rPr lang="en-US" sz="1100" dirty="0">
                <a:solidFill>
                  <a:schemeClr val="tx1"/>
                </a:solidFill>
              </a:rPr>
              <a:t>Apply  mapping operations for IDs 1 up to 127 into workspace (mapping of payload blocks into the workspace)</a:t>
            </a:r>
          </a:p>
          <a:p>
            <a:r>
              <a:rPr lang="en-US" sz="1100" dirty="0">
                <a:solidFill>
                  <a:schemeClr val="tx1"/>
                </a:solidFill>
              </a:rPr>
              <a:t>Add operations to the workspace</a:t>
            </a:r>
          </a:p>
          <a:p>
            <a:r>
              <a:rPr lang="en-US" sz="1100" dirty="0">
                <a:solidFill>
                  <a:schemeClr val="tx1"/>
                </a:solidFill>
              </a:rPr>
              <a:t>Add routing combos to the workspace</a:t>
            </a:r>
          </a:p>
          <a:p>
            <a:r>
              <a:rPr lang="en-US" sz="1100" dirty="0">
                <a:solidFill>
                  <a:schemeClr val="tx1"/>
                </a:solidFill>
              </a:rPr>
              <a:t>If a message is written to payload ID 0 then this message is for the local user</a:t>
            </a:r>
          </a:p>
        </p:txBody>
      </p:sp>
      <p:pic>
        <p:nvPicPr>
          <p:cNvPr id="7" name="Grafik 6">
            <a:extLst>
              <a:ext uri="{FF2B5EF4-FFF2-40B4-BE49-F238E27FC236}">
                <a16:creationId xmlns:a16="http://schemas.microsoft.com/office/drawing/2014/main" id="{BFDE1709-8703-4FF9-9A45-96E71565A882}"/>
              </a:ext>
            </a:extLst>
          </p:cNvPr>
          <p:cNvPicPr>
            <a:picLocks noChangeAspect="1"/>
          </p:cNvPicPr>
          <p:nvPr/>
        </p:nvPicPr>
        <p:blipFill>
          <a:blip r:embed="rId3"/>
          <a:stretch>
            <a:fillRect/>
          </a:stretch>
        </p:blipFill>
        <p:spPr>
          <a:xfrm>
            <a:off x="5582442" y="3221304"/>
            <a:ext cx="5897563" cy="1502086"/>
          </a:xfrm>
          <a:prstGeom prst="rect">
            <a:avLst/>
          </a:prstGeom>
        </p:spPr>
      </p:pic>
      <p:sp>
        <p:nvSpPr>
          <p:cNvPr id="23" name="Ellipse 22">
            <a:extLst>
              <a:ext uri="{FF2B5EF4-FFF2-40B4-BE49-F238E27FC236}">
                <a16:creationId xmlns:a16="http://schemas.microsoft.com/office/drawing/2014/main" id="{BE4E6389-AD5F-4668-9C4F-EC141609BCFA}"/>
              </a:ext>
            </a:extLst>
          </p:cNvPr>
          <p:cNvSpPr/>
          <p:nvPr/>
        </p:nvSpPr>
        <p:spPr>
          <a:xfrm>
            <a:off x="4951412" y="0"/>
            <a:ext cx="4011613" cy="181000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r>
              <a:rPr lang="de-DE" sz="900" dirty="0"/>
              <a:t>Dear </a:t>
            </a:r>
            <a:r>
              <a:rPr lang="de-DE" sz="900" dirty="0" err="1"/>
              <a:t>sir</a:t>
            </a:r>
            <a:r>
              <a:rPr lang="de-DE" sz="900" dirty="0"/>
              <a:t> </a:t>
            </a:r>
          </a:p>
          <a:p>
            <a:endParaRPr lang="en-US" sz="900" dirty="0"/>
          </a:p>
          <a:p>
            <a:r>
              <a:rPr lang="en-US" sz="900" dirty="0"/>
              <a:t>This is an obviously machine generated text with some images. May be a password recovery request, a routing graph, or any other kind of machine generated information.</a:t>
            </a:r>
          </a:p>
          <a:p>
            <a:endParaRPr lang="en-US" sz="900" dirty="0"/>
          </a:p>
          <a:p>
            <a:r>
              <a:rPr lang="en-US" sz="900" dirty="0"/>
              <a:t>Yours</a:t>
            </a:r>
          </a:p>
          <a:p>
            <a:r>
              <a:rPr lang="en-US" sz="900" dirty="0"/>
              <a:t>MessageVortex</a:t>
            </a:r>
          </a:p>
        </p:txBody>
      </p:sp>
      <p:pic>
        <p:nvPicPr>
          <p:cNvPr id="24" name="Grafik 23">
            <a:extLst>
              <a:ext uri="{FF2B5EF4-FFF2-40B4-BE49-F238E27FC236}">
                <a16:creationId xmlns:a16="http://schemas.microsoft.com/office/drawing/2014/main" id="{7241B4B2-CC28-425F-9626-E8478E019E4D}"/>
              </a:ext>
            </a:extLst>
          </p:cNvPr>
          <p:cNvPicPr>
            <a:picLocks noChangeAspect="1"/>
          </p:cNvPicPr>
          <p:nvPr/>
        </p:nvPicPr>
        <p:blipFill>
          <a:blip r:embed="rId4"/>
          <a:stretch>
            <a:fillRect/>
          </a:stretch>
        </p:blipFill>
        <p:spPr>
          <a:xfrm>
            <a:off x="8038233" y="514984"/>
            <a:ext cx="780036" cy="780036"/>
          </a:xfrm>
          <a:prstGeom prst="rect">
            <a:avLst/>
          </a:prstGeom>
        </p:spPr>
      </p:pic>
      <p:cxnSp>
        <p:nvCxnSpPr>
          <p:cNvPr id="25" name="Gerade Verbindung mit Pfeil 24">
            <a:extLst>
              <a:ext uri="{FF2B5EF4-FFF2-40B4-BE49-F238E27FC236}">
                <a16:creationId xmlns:a16="http://schemas.microsoft.com/office/drawing/2014/main" id="{DA6C3C3F-6653-4E19-B4C0-5B3114943A72}"/>
              </a:ext>
            </a:extLst>
          </p:cNvPr>
          <p:cNvCxnSpPr>
            <a:cxnSpLocks/>
            <a:stCxn id="24" idx="2"/>
            <a:endCxn id="7" idx="0"/>
          </p:cNvCxnSpPr>
          <p:nvPr/>
        </p:nvCxnSpPr>
        <p:spPr>
          <a:xfrm>
            <a:off x="8428251" y="1295020"/>
            <a:ext cx="102973" cy="1926284"/>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37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par>
                          <p:cTn id="14" fill="hold">
                            <p:stCondLst>
                              <p:cond delay="500"/>
                            </p:stCondLst>
                            <p:childTnLst>
                              <p:par>
                                <p:cTn id="15" presetID="42" presetClass="path" presetSubtype="0" accel="50000" decel="50000" fill="hold" nodeType="afterEffect">
                                  <p:stCondLst>
                                    <p:cond delay="0"/>
                                  </p:stCondLst>
                                  <p:childTnLst>
                                    <p:animMotion origin="layout" path="M 6.25E-7 3.33333E-6 L -0.00846 -0.45324 " pathEditMode="relative" rAng="0" ptsTypes="AA">
                                      <p:cBhvr>
                                        <p:cTn id="16" dur="2000" fill="hold"/>
                                        <p:tgtEl>
                                          <p:spTgt spid="7"/>
                                        </p:tgtEl>
                                        <p:attrNameLst>
                                          <p:attrName>ppt_x</p:attrName>
                                          <p:attrName>ppt_y</p:attrName>
                                        </p:attrNameLst>
                                      </p:cBhvr>
                                      <p:rCtr x="-430" y="-22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A6B47C4-F7CA-4B0F-83C1-0A2F7DF4C4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59" y="3058130"/>
            <a:ext cx="4371856" cy="3818406"/>
          </a:xfrm>
          <a:prstGeom prst="rect">
            <a:avLst/>
          </a:prstGeom>
        </p:spPr>
      </p:pic>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incoming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457201"/>
            <a:ext cx="4011613" cy="41529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100" dirty="0">
                <a:solidFill>
                  <a:schemeClr val="tx1"/>
                </a:solidFill>
              </a:rPr>
              <a:t>Extract message by the blending layer</a:t>
            </a:r>
          </a:p>
          <a:p>
            <a:pPr lvl="1"/>
            <a:r>
              <a:rPr lang="en-US" sz="900" b="1" dirty="0">
                <a:solidFill>
                  <a:schemeClr val="tx1"/>
                </a:solidFill>
              </a:rPr>
              <a:t>Extract message prefix block and decrypt it.</a:t>
            </a:r>
          </a:p>
          <a:p>
            <a:pPr lvl="1"/>
            <a:r>
              <a:rPr lang="en-US" sz="900" b="1" dirty="0">
                <a:solidFill>
                  <a:schemeClr val="tx1"/>
                </a:solidFill>
              </a:rPr>
              <a:t>If a valid structure with a peer key is provided continue with the inner message by decrypting with the key provided in the prefix block.</a:t>
            </a:r>
          </a:p>
          <a:p>
            <a:r>
              <a:rPr lang="en-US" sz="1100" dirty="0">
                <a:solidFill>
                  <a:schemeClr val="tx1"/>
                </a:solidFill>
              </a:rPr>
              <a:t>Get sender key and decrypt header, and routing  block</a:t>
            </a:r>
          </a:p>
          <a:p>
            <a:r>
              <a:rPr lang="en-US" sz="1100" dirty="0">
                <a:solidFill>
                  <a:schemeClr val="tx1"/>
                </a:solidFill>
              </a:rPr>
              <a:t>Verify signature of header and rules for processing</a:t>
            </a:r>
          </a:p>
          <a:p>
            <a:r>
              <a:rPr lang="en-US" sz="1100" dirty="0">
                <a:solidFill>
                  <a:schemeClr val="tx1"/>
                </a:solidFill>
              </a:rPr>
              <a:t>Process  header requests (if applicable)</a:t>
            </a:r>
          </a:p>
          <a:p>
            <a:r>
              <a:rPr lang="en-US" sz="1100" dirty="0">
                <a:solidFill>
                  <a:schemeClr val="tx1"/>
                </a:solidFill>
              </a:rPr>
              <a:t>Apply  mapping operations for IDs 1 up to 127 into workspace (mapping of payload blocks into the workspace)</a:t>
            </a:r>
          </a:p>
          <a:p>
            <a:r>
              <a:rPr lang="en-US" sz="1100" dirty="0">
                <a:solidFill>
                  <a:schemeClr val="tx1"/>
                </a:solidFill>
              </a:rPr>
              <a:t>Add operations to the workspace</a:t>
            </a:r>
          </a:p>
          <a:p>
            <a:pPr lvl="1"/>
            <a:r>
              <a:rPr lang="en-US" sz="900" dirty="0">
                <a:solidFill>
                  <a:schemeClr val="tx1"/>
                </a:solidFill>
              </a:rPr>
              <a:t>If a message is written to payload ID 0 then this message is for the local user</a:t>
            </a:r>
          </a:p>
          <a:p>
            <a:r>
              <a:rPr lang="en-US" sz="1100" dirty="0">
                <a:solidFill>
                  <a:schemeClr val="tx1"/>
                </a:solidFill>
              </a:rPr>
              <a:t>Add routing combos to the workspace</a:t>
            </a:r>
          </a:p>
          <a:p>
            <a:r>
              <a:rPr lang="en-US" sz="1100" dirty="0">
                <a:solidFill>
                  <a:schemeClr val="tx1"/>
                </a:solidFill>
              </a:rPr>
              <a:t>If a message is written to payload ID 0 then this message is for the local user</a:t>
            </a:r>
          </a:p>
        </p:txBody>
      </p:sp>
      <p:pic>
        <p:nvPicPr>
          <p:cNvPr id="2" name="Grafik 1">
            <a:extLst>
              <a:ext uri="{FF2B5EF4-FFF2-40B4-BE49-F238E27FC236}">
                <a16:creationId xmlns:a16="http://schemas.microsoft.com/office/drawing/2014/main" id="{794502B1-2E64-4873-963C-86E44DAD0DC8}"/>
              </a:ext>
            </a:extLst>
          </p:cNvPr>
          <p:cNvPicPr>
            <a:picLocks noChangeAspect="1"/>
          </p:cNvPicPr>
          <p:nvPr/>
        </p:nvPicPr>
        <p:blipFill rotWithShape="1">
          <a:blip r:embed="rId4"/>
          <a:srcRect l="16654" r="2721" b="12999"/>
          <a:stretch/>
        </p:blipFill>
        <p:spPr>
          <a:xfrm>
            <a:off x="6449568" y="112558"/>
            <a:ext cx="4754880" cy="1306829"/>
          </a:xfrm>
          <a:prstGeom prst="rect">
            <a:avLst/>
          </a:prstGeom>
        </p:spPr>
      </p:pic>
    </p:spTree>
    <p:extLst>
      <p:ext uri="{BB962C8B-B14F-4D97-AF65-F5344CB8AC3E}">
        <p14:creationId xmlns:p14="http://schemas.microsoft.com/office/powerpoint/2010/main" val="92555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incoming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457201"/>
            <a:ext cx="4011613" cy="41529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100" dirty="0">
                <a:solidFill>
                  <a:schemeClr val="tx1"/>
                </a:solidFill>
              </a:rPr>
              <a:t>Extract message by the blending layer</a:t>
            </a:r>
          </a:p>
          <a:p>
            <a:pPr lvl="1"/>
            <a:r>
              <a:rPr lang="en-US" sz="900" dirty="0">
                <a:solidFill>
                  <a:schemeClr val="tx1"/>
                </a:solidFill>
              </a:rPr>
              <a:t>Extract message prefix block and decrypt it.</a:t>
            </a:r>
          </a:p>
          <a:p>
            <a:pPr lvl="1"/>
            <a:r>
              <a:rPr lang="en-US" sz="900" dirty="0">
                <a:solidFill>
                  <a:schemeClr val="tx1"/>
                </a:solidFill>
              </a:rPr>
              <a:t>If a valid structure with a peer key is provided continue with the inner message by decrypting with the key provided in the prefix block.</a:t>
            </a:r>
          </a:p>
          <a:p>
            <a:r>
              <a:rPr lang="en-US" sz="1100" b="1" dirty="0">
                <a:solidFill>
                  <a:schemeClr val="tx1"/>
                </a:solidFill>
              </a:rPr>
              <a:t>Get sender key and decrypt header, and routing  block</a:t>
            </a:r>
          </a:p>
          <a:p>
            <a:r>
              <a:rPr lang="en-US" sz="1100" dirty="0">
                <a:solidFill>
                  <a:schemeClr val="tx1"/>
                </a:solidFill>
              </a:rPr>
              <a:t>Verify signature of header and rules for processing</a:t>
            </a:r>
          </a:p>
          <a:p>
            <a:r>
              <a:rPr lang="en-US" sz="1100" dirty="0">
                <a:solidFill>
                  <a:schemeClr val="tx1"/>
                </a:solidFill>
              </a:rPr>
              <a:t>Process  header requests (if applicable)</a:t>
            </a:r>
          </a:p>
          <a:p>
            <a:r>
              <a:rPr lang="en-US" sz="1100" dirty="0">
                <a:solidFill>
                  <a:schemeClr val="tx1"/>
                </a:solidFill>
              </a:rPr>
              <a:t>Apply  mapping operations for IDs 1 up to 127 into workspace (mapping of payload blocks into the workspace)</a:t>
            </a:r>
          </a:p>
          <a:p>
            <a:r>
              <a:rPr lang="en-US" sz="1100" dirty="0">
                <a:solidFill>
                  <a:schemeClr val="tx1"/>
                </a:solidFill>
              </a:rPr>
              <a:t>Add operations to the workspace</a:t>
            </a:r>
          </a:p>
          <a:p>
            <a:pPr lvl="1"/>
            <a:r>
              <a:rPr lang="en-US" sz="900" dirty="0">
                <a:solidFill>
                  <a:schemeClr val="tx1"/>
                </a:solidFill>
              </a:rPr>
              <a:t>If a message is written to payload ID 0 then this message is for the local user</a:t>
            </a:r>
            <a:endParaRPr lang="en-US" sz="1100" dirty="0">
              <a:solidFill>
                <a:schemeClr val="tx1"/>
              </a:solidFill>
            </a:endParaRPr>
          </a:p>
          <a:p>
            <a:r>
              <a:rPr lang="en-US" sz="1100" dirty="0">
                <a:solidFill>
                  <a:schemeClr val="tx1"/>
                </a:solidFill>
              </a:rPr>
              <a:t>Add routing combos to the workspace</a:t>
            </a:r>
          </a:p>
        </p:txBody>
      </p:sp>
      <p:pic>
        <p:nvPicPr>
          <p:cNvPr id="3" name="Grafik 2">
            <a:extLst>
              <a:ext uri="{FF2B5EF4-FFF2-40B4-BE49-F238E27FC236}">
                <a16:creationId xmlns:a16="http://schemas.microsoft.com/office/drawing/2014/main" id="{AB49ADBB-6E54-4C57-A8B4-83E3BCA3F7F6}"/>
              </a:ext>
            </a:extLst>
          </p:cNvPr>
          <p:cNvPicPr>
            <a:picLocks noChangeAspect="1"/>
          </p:cNvPicPr>
          <p:nvPr/>
        </p:nvPicPr>
        <p:blipFill rotWithShape="1">
          <a:blip r:embed="rId3"/>
          <a:srcRect l="77640" r="2721" b="12999"/>
          <a:stretch/>
        </p:blipFill>
        <p:spPr>
          <a:xfrm>
            <a:off x="10046208" y="112557"/>
            <a:ext cx="1158240" cy="1306829"/>
          </a:xfrm>
          <a:prstGeom prst="rect">
            <a:avLst/>
          </a:prstGeom>
        </p:spPr>
      </p:pic>
      <p:pic>
        <p:nvPicPr>
          <p:cNvPr id="9" name="Grafik 8">
            <a:extLst>
              <a:ext uri="{FF2B5EF4-FFF2-40B4-BE49-F238E27FC236}">
                <a16:creationId xmlns:a16="http://schemas.microsoft.com/office/drawing/2014/main" id="{484ED5F0-C213-44CD-B84C-73A8110FBC69}"/>
              </a:ext>
            </a:extLst>
          </p:cNvPr>
          <p:cNvPicPr>
            <a:picLocks noChangeAspect="1"/>
          </p:cNvPicPr>
          <p:nvPr/>
        </p:nvPicPr>
        <p:blipFill rotWithShape="1">
          <a:blip r:embed="rId3"/>
          <a:srcRect l="31746" t="40395" r="51716" b="27128"/>
          <a:stretch/>
        </p:blipFill>
        <p:spPr>
          <a:xfrm>
            <a:off x="7341489" y="707135"/>
            <a:ext cx="975360" cy="487841"/>
          </a:xfrm>
          <a:prstGeom prst="rect">
            <a:avLst/>
          </a:prstGeom>
        </p:spPr>
      </p:pic>
      <p:pic>
        <p:nvPicPr>
          <p:cNvPr id="11" name="Grafik 10">
            <a:extLst>
              <a:ext uri="{FF2B5EF4-FFF2-40B4-BE49-F238E27FC236}">
                <a16:creationId xmlns:a16="http://schemas.microsoft.com/office/drawing/2014/main" id="{9FD0FEF4-21EB-43B1-91A8-E3187915E03C}"/>
              </a:ext>
            </a:extLst>
          </p:cNvPr>
          <p:cNvPicPr>
            <a:picLocks noChangeAspect="1"/>
          </p:cNvPicPr>
          <p:nvPr/>
        </p:nvPicPr>
        <p:blipFill rotWithShape="1">
          <a:blip r:embed="rId3"/>
          <a:srcRect l="54796" r="28046" b="29979"/>
          <a:stretch/>
        </p:blipFill>
        <p:spPr>
          <a:xfrm>
            <a:off x="8702802" y="112557"/>
            <a:ext cx="1011936" cy="1051778"/>
          </a:xfrm>
          <a:prstGeom prst="rect">
            <a:avLst/>
          </a:prstGeom>
        </p:spPr>
      </p:pic>
      <p:pic>
        <p:nvPicPr>
          <p:cNvPr id="13" name="Grafik 12">
            <a:extLst>
              <a:ext uri="{FF2B5EF4-FFF2-40B4-BE49-F238E27FC236}">
                <a16:creationId xmlns:a16="http://schemas.microsoft.com/office/drawing/2014/main" id="{6FF4955A-25D2-4860-A3B2-B74AF4A4D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875" y="3436991"/>
            <a:ext cx="3657600" cy="3253483"/>
          </a:xfrm>
          <a:prstGeom prst="rect">
            <a:avLst/>
          </a:prstGeom>
        </p:spPr>
      </p:pic>
    </p:spTree>
    <p:extLst>
      <p:ext uri="{BB962C8B-B14F-4D97-AF65-F5344CB8AC3E}">
        <p14:creationId xmlns:p14="http://schemas.microsoft.com/office/powerpoint/2010/main" val="2525841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incoming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457201"/>
            <a:ext cx="4011613" cy="41529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100" dirty="0">
                <a:solidFill>
                  <a:schemeClr val="tx1"/>
                </a:solidFill>
              </a:rPr>
              <a:t>Extract message by the blending layer</a:t>
            </a:r>
          </a:p>
          <a:p>
            <a:pPr lvl="1"/>
            <a:r>
              <a:rPr lang="en-US" sz="900" dirty="0">
                <a:solidFill>
                  <a:schemeClr val="tx1"/>
                </a:solidFill>
              </a:rPr>
              <a:t>Extract message prefix block and decrypt it.</a:t>
            </a:r>
          </a:p>
          <a:p>
            <a:pPr lvl="1"/>
            <a:r>
              <a:rPr lang="en-US" sz="900" dirty="0">
                <a:solidFill>
                  <a:schemeClr val="tx1"/>
                </a:solidFill>
              </a:rPr>
              <a:t>If a valid structure with a peer key is provided continue with the inner message by decrypting with the key provided in the prefix block.</a:t>
            </a:r>
          </a:p>
          <a:p>
            <a:r>
              <a:rPr lang="en-US" sz="1100" dirty="0">
                <a:solidFill>
                  <a:schemeClr val="tx1"/>
                </a:solidFill>
              </a:rPr>
              <a:t>Get sender key and decrypt header, and routing  block</a:t>
            </a:r>
          </a:p>
          <a:p>
            <a:r>
              <a:rPr lang="en-US" sz="1100" b="1" dirty="0">
                <a:solidFill>
                  <a:schemeClr val="tx1"/>
                </a:solidFill>
              </a:rPr>
              <a:t>Verify signature of header and rules for processing</a:t>
            </a:r>
          </a:p>
          <a:p>
            <a:r>
              <a:rPr lang="en-US" sz="1100" dirty="0">
                <a:solidFill>
                  <a:schemeClr val="tx1"/>
                </a:solidFill>
              </a:rPr>
              <a:t>Process  header requests (if applicable)</a:t>
            </a:r>
          </a:p>
          <a:p>
            <a:r>
              <a:rPr lang="en-US" sz="1100" dirty="0">
                <a:solidFill>
                  <a:schemeClr val="tx1"/>
                </a:solidFill>
              </a:rPr>
              <a:t>Apply  mapping operations for IDs 1 up to 127 into workspace (mapping of payload blocks into the workspace)</a:t>
            </a:r>
          </a:p>
          <a:p>
            <a:r>
              <a:rPr lang="en-US" sz="1100" dirty="0">
                <a:solidFill>
                  <a:schemeClr val="tx1"/>
                </a:solidFill>
              </a:rPr>
              <a:t>Add operations to the workspace</a:t>
            </a:r>
          </a:p>
          <a:p>
            <a:pPr lvl="1"/>
            <a:r>
              <a:rPr lang="en-US" sz="900" dirty="0">
                <a:solidFill>
                  <a:schemeClr val="tx1"/>
                </a:solidFill>
              </a:rPr>
              <a:t>If a message is written to payload ID 0 then this message is for the local user</a:t>
            </a:r>
          </a:p>
          <a:p>
            <a:r>
              <a:rPr lang="en-US" sz="1100" dirty="0">
                <a:solidFill>
                  <a:schemeClr val="tx1"/>
                </a:solidFill>
              </a:rPr>
              <a:t>Add routing combos to the workspace</a:t>
            </a:r>
          </a:p>
        </p:txBody>
      </p:sp>
      <p:pic>
        <p:nvPicPr>
          <p:cNvPr id="3" name="Grafik 2">
            <a:extLst>
              <a:ext uri="{FF2B5EF4-FFF2-40B4-BE49-F238E27FC236}">
                <a16:creationId xmlns:a16="http://schemas.microsoft.com/office/drawing/2014/main" id="{AB49ADBB-6E54-4C57-A8B4-83E3BCA3F7F6}"/>
              </a:ext>
            </a:extLst>
          </p:cNvPr>
          <p:cNvPicPr>
            <a:picLocks noChangeAspect="1"/>
          </p:cNvPicPr>
          <p:nvPr/>
        </p:nvPicPr>
        <p:blipFill rotWithShape="1">
          <a:blip r:embed="rId3"/>
          <a:srcRect l="77640" r="2721" b="12999"/>
          <a:stretch/>
        </p:blipFill>
        <p:spPr>
          <a:xfrm>
            <a:off x="10046208" y="112557"/>
            <a:ext cx="1158240" cy="1306829"/>
          </a:xfrm>
          <a:prstGeom prst="rect">
            <a:avLst/>
          </a:prstGeom>
        </p:spPr>
      </p:pic>
      <p:pic>
        <p:nvPicPr>
          <p:cNvPr id="9" name="Grafik 8">
            <a:extLst>
              <a:ext uri="{FF2B5EF4-FFF2-40B4-BE49-F238E27FC236}">
                <a16:creationId xmlns:a16="http://schemas.microsoft.com/office/drawing/2014/main" id="{484ED5F0-C213-44CD-B84C-73A8110FBC69}"/>
              </a:ext>
            </a:extLst>
          </p:cNvPr>
          <p:cNvPicPr>
            <a:picLocks noChangeAspect="1"/>
          </p:cNvPicPr>
          <p:nvPr/>
        </p:nvPicPr>
        <p:blipFill rotWithShape="1">
          <a:blip r:embed="rId3"/>
          <a:srcRect l="31746" t="40395" r="51716" b="27128"/>
          <a:stretch/>
        </p:blipFill>
        <p:spPr>
          <a:xfrm>
            <a:off x="7341489" y="707135"/>
            <a:ext cx="975360" cy="487841"/>
          </a:xfrm>
          <a:prstGeom prst="rect">
            <a:avLst/>
          </a:prstGeom>
        </p:spPr>
      </p:pic>
      <p:pic>
        <p:nvPicPr>
          <p:cNvPr id="11" name="Grafik 10">
            <a:extLst>
              <a:ext uri="{FF2B5EF4-FFF2-40B4-BE49-F238E27FC236}">
                <a16:creationId xmlns:a16="http://schemas.microsoft.com/office/drawing/2014/main" id="{9FD0FEF4-21EB-43B1-91A8-E3187915E03C}"/>
              </a:ext>
            </a:extLst>
          </p:cNvPr>
          <p:cNvPicPr>
            <a:picLocks noChangeAspect="1"/>
          </p:cNvPicPr>
          <p:nvPr/>
        </p:nvPicPr>
        <p:blipFill rotWithShape="1">
          <a:blip r:embed="rId3"/>
          <a:srcRect l="54796" r="28046" b="29979"/>
          <a:stretch/>
        </p:blipFill>
        <p:spPr>
          <a:xfrm>
            <a:off x="8702802" y="112557"/>
            <a:ext cx="1011936" cy="1051778"/>
          </a:xfrm>
          <a:prstGeom prst="rect">
            <a:avLst/>
          </a:prstGeom>
        </p:spPr>
      </p:pic>
      <p:cxnSp>
        <p:nvCxnSpPr>
          <p:cNvPr id="6" name="Gerade Verbindung mit Pfeil 5">
            <a:extLst>
              <a:ext uri="{FF2B5EF4-FFF2-40B4-BE49-F238E27FC236}">
                <a16:creationId xmlns:a16="http://schemas.microsoft.com/office/drawing/2014/main" id="{2650DE37-DE66-444F-9E6C-F2F438F9BF00}"/>
              </a:ext>
            </a:extLst>
          </p:cNvPr>
          <p:cNvCxnSpPr>
            <a:cxnSpLocks/>
            <a:endCxn id="7" idx="0"/>
          </p:cNvCxnSpPr>
          <p:nvPr/>
        </p:nvCxnSpPr>
        <p:spPr>
          <a:xfrm flipH="1">
            <a:off x="6481151" y="1164335"/>
            <a:ext cx="991366" cy="1313394"/>
          </a:xfrm>
          <a:prstGeom prst="straightConnector1">
            <a:avLst/>
          </a:prstGeom>
          <a:ln w="19050">
            <a:solidFill>
              <a:schemeClr val="accent6">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308A9C03-C335-43F5-B628-9A22D551685C}"/>
              </a:ext>
            </a:extLst>
          </p:cNvPr>
          <p:cNvSpPr txBox="1"/>
          <p:nvPr/>
        </p:nvSpPr>
        <p:spPr>
          <a:xfrm>
            <a:off x="5133132" y="2477729"/>
            <a:ext cx="2696037" cy="26161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US" sz="1100" dirty="0"/>
              <a:t>Extract Serial and do replay checks</a:t>
            </a:r>
          </a:p>
        </p:txBody>
      </p:sp>
      <p:sp>
        <p:nvSpPr>
          <p:cNvPr id="8" name="Textfeld 7">
            <a:extLst>
              <a:ext uri="{FF2B5EF4-FFF2-40B4-BE49-F238E27FC236}">
                <a16:creationId xmlns:a16="http://schemas.microsoft.com/office/drawing/2014/main" id="{9E1AFFD1-1639-4223-BB18-C9C7C7024898}"/>
              </a:ext>
            </a:extLst>
          </p:cNvPr>
          <p:cNvSpPr txBox="1"/>
          <p:nvPr/>
        </p:nvSpPr>
        <p:spPr>
          <a:xfrm>
            <a:off x="4845701" y="1932059"/>
            <a:ext cx="1460861" cy="26161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US" sz="1100" dirty="0"/>
              <a:t>Verify state of </a:t>
            </a:r>
            <a:r>
              <a:rPr lang="en-US" sz="1100" dirty="0" err="1"/>
              <a:t>eID</a:t>
            </a:r>
            <a:endParaRPr lang="en-US" sz="1100" dirty="0"/>
          </a:p>
        </p:txBody>
      </p:sp>
      <p:cxnSp>
        <p:nvCxnSpPr>
          <p:cNvPr id="12" name="Gerade Verbindung mit Pfeil 11">
            <a:extLst>
              <a:ext uri="{FF2B5EF4-FFF2-40B4-BE49-F238E27FC236}">
                <a16:creationId xmlns:a16="http://schemas.microsoft.com/office/drawing/2014/main" id="{F0F5347A-DCBA-492E-B370-0D39669AF37C}"/>
              </a:ext>
            </a:extLst>
          </p:cNvPr>
          <p:cNvCxnSpPr>
            <a:cxnSpLocks/>
            <a:endCxn id="8" idx="0"/>
          </p:cNvCxnSpPr>
          <p:nvPr/>
        </p:nvCxnSpPr>
        <p:spPr>
          <a:xfrm flipH="1">
            <a:off x="5576132" y="895429"/>
            <a:ext cx="1782482" cy="1036630"/>
          </a:xfrm>
          <a:prstGeom prst="straightConnector1">
            <a:avLst/>
          </a:prstGeom>
          <a:ln w="19050">
            <a:solidFill>
              <a:schemeClr val="accent6">
                <a:alpha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6B82A9E-E691-4612-AC1C-FD00B129AC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259" y="3058130"/>
            <a:ext cx="4371856" cy="3818406"/>
          </a:xfrm>
          <a:prstGeom prst="rect">
            <a:avLst/>
          </a:prstGeom>
        </p:spPr>
      </p:pic>
    </p:spTree>
    <p:extLst>
      <p:ext uri="{BB962C8B-B14F-4D97-AF65-F5344CB8AC3E}">
        <p14:creationId xmlns:p14="http://schemas.microsoft.com/office/powerpoint/2010/main" val="282922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4D85185C-92CF-4D62-845C-E2A7FD3AEB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59" y="3058130"/>
            <a:ext cx="4371856" cy="3818406"/>
          </a:xfrm>
          <a:prstGeom prst="rect">
            <a:avLst/>
          </a:prstGeom>
        </p:spPr>
      </p:pic>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incoming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457201"/>
            <a:ext cx="4011613" cy="41529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100" dirty="0">
                <a:solidFill>
                  <a:schemeClr val="tx1"/>
                </a:solidFill>
              </a:rPr>
              <a:t>Extract message by the blending layer</a:t>
            </a:r>
          </a:p>
          <a:p>
            <a:pPr lvl="1"/>
            <a:r>
              <a:rPr lang="en-US" sz="900" dirty="0">
                <a:solidFill>
                  <a:schemeClr val="tx1"/>
                </a:solidFill>
              </a:rPr>
              <a:t>Extract message prefix block and decrypt it.</a:t>
            </a:r>
          </a:p>
          <a:p>
            <a:pPr lvl="1"/>
            <a:r>
              <a:rPr lang="en-US" sz="900" dirty="0">
                <a:solidFill>
                  <a:schemeClr val="tx1"/>
                </a:solidFill>
              </a:rPr>
              <a:t>If a valid structure with a peer key is provided continue with the inner message by decrypting with the key provided in the prefix block.</a:t>
            </a:r>
          </a:p>
          <a:p>
            <a:r>
              <a:rPr lang="en-US" sz="1100" dirty="0">
                <a:solidFill>
                  <a:schemeClr val="tx1"/>
                </a:solidFill>
              </a:rPr>
              <a:t>Get sender key and decrypt header, and routing  block</a:t>
            </a:r>
          </a:p>
          <a:p>
            <a:r>
              <a:rPr lang="en-US" sz="1100" dirty="0">
                <a:solidFill>
                  <a:schemeClr val="tx1"/>
                </a:solidFill>
              </a:rPr>
              <a:t>Verify signature of header and rules for processing</a:t>
            </a:r>
          </a:p>
          <a:p>
            <a:r>
              <a:rPr lang="en-US" sz="1100" b="1" dirty="0">
                <a:solidFill>
                  <a:schemeClr val="tx1"/>
                </a:solidFill>
              </a:rPr>
              <a:t>Process  header requests (if applicable)</a:t>
            </a:r>
          </a:p>
          <a:p>
            <a:r>
              <a:rPr lang="en-US" sz="1100" dirty="0">
                <a:solidFill>
                  <a:schemeClr val="tx1"/>
                </a:solidFill>
              </a:rPr>
              <a:t>Apply  mapping operations for IDs 1 up to 127 into workspace (mapping of payload blocks into the workspace)</a:t>
            </a:r>
          </a:p>
          <a:p>
            <a:r>
              <a:rPr lang="en-US" sz="1100" dirty="0">
                <a:solidFill>
                  <a:schemeClr val="tx1"/>
                </a:solidFill>
              </a:rPr>
              <a:t>Add operations to the workspace</a:t>
            </a:r>
          </a:p>
          <a:p>
            <a:pPr lvl="1"/>
            <a:r>
              <a:rPr lang="en-US" sz="900" dirty="0">
                <a:solidFill>
                  <a:schemeClr val="tx1"/>
                </a:solidFill>
              </a:rPr>
              <a:t>If a message is written to payload ID 0 then this message is for the local user</a:t>
            </a:r>
            <a:endParaRPr lang="en-US" sz="1100" dirty="0">
              <a:solidFill>
                <a:schemeClr val="tx1"/>
              </a:solidFill>
            </a:endParaRPr>
          </a:p>
          <a:p>
            <a:r>
              <a:rPr lang="en-US" sz="1100" dirty="0">
                <a:solidFill>
                  <a:schemeClr val="tx1"/>
                </a:solidFill>
              </a:rPr>
              <a:t>Add routing combos to the workspace</a:t>
            </a:r>
          </a:p>
        </p:txBody>
      </p:sp>
      <p:pic>
        <p:nvPicPr>
          <p:cNvPr id="3" name="Grafik 2">
            <a:extLst>
              <a:ext uri="{FF2B5EF4-FFF2-40B4-BE49-F238E27FC236}">
                <a16:creationId xmlns:a16="http://schemas.microsoft.com/office/drawing/2014/main" id="{AB49ADBB-6E54-4C57-A8B4-83E3BCA3F7F6}"/>
              </a:ext>
            </a:extLst>
          </p:cNvPr>
          <p:cNvPicPr>
            <a:picLocks noChangeAspect="1"/>
          </p:cNvPicPr>
          <p:nvPr/>
        </p:nvPicPr>
        <p:blipFill rotWithShape="1">
          <a:blip r:embed="rId4"/>
          <a:srcRect l="77640" r="2721" b="12999"/>
          <a:stretch/>
        </p:blipFill>
        <p:spPr>
          <a:xfrm>
            <a:off x="10046208" y="112557"/>
            <a:ext cx="1158240" cy="1306829"/>
          </a:xfrm>
          <a:prstGeom prst="rect">
            <a:avLst/>
          </a:prstGeom>
        </p:spPr>
      </p:pic>
      <p:pic>
        <p:nvPicPr>
          <p:cNvPr id="9" name="Grafik 8">
            <a:extLst>
              <a:ext uri="{FF2B5EF4-FFF2-40B4-BE49-F238E27FC236}">
                <a16:creationId xmlns:a16="http://schemas.microsoft.com/office/drawing/2014/main" id="{484ED5F0-C213-44CD-B84C-73A8110FBC69}"/>
              </a:ext>
            </a:extLst>
          </p:cNvPr>
          <p:cNvPicPr>
            <a:picLocks noChangeAspect="1"/>
          </p:cNvPicPr>
          <p:nvPr/>
        </p:nvPicPr>
        <p:blipFill rotWithShape="1">
          <a:blip r:embed="rId4"/>
          <a:srcRect l="31746" t="40395" r="51716" b="27128"/>
          <a:stretch/>
        </p:blipFill>
        <p:spPr>
          <a:xfrm>
            <a:off x="7341489" y="707135"/>
            <a:ext cx="975360" cy="487841"/>
          </a:xfrm>
          <a:prstGeom prst="rect">
            <a:avLst/>
          </a:prstGeom>
        </p:spPr>
      </p:pic>
      <p:pic>
        <p:nvPicPr>
          <p:cNvPr id="11" name="Grafik 10">
            <a:extLst>
              <a:ext uri="{FF2B5EF4-FFF2-40B4-BE49-F238E27FC236}">
                <a16:creationId xmlns:a16="http://schemas.microsoft.com/office/drawing/2014/main" id="{9FD0FEF4-21EB-43B1-91A8-E3187915E03C}"/>
              </a:ext>
            </a:extLst>
          </p:cNvPr>
          <p:cNvPicPr>
            <a:picLocks noChangeAspect="1"/>
          </p:cNvPicPr>
          <p:nvPr/>
        </p:nvPicPr>
        <p:blipFill rotWithShape="1">
          <a:blip r:embed="rId4"/>
          <a:srcRect l="54796" r="28046" b="29979"/>
          <a:stretch/>
        </p:blipFill>
        <p:spPr>
          <a:xfrm>
            <a:off x="8702802" y="112557"/>
            <a:ext cx="1011936" cy="1051778"/>
          </a:xfrm>
          <a:prstGeom prst="rect">
            <a:avLst/>
          </a:prstGeom>
        </p:spPr>
      </p:pic>
      <p:sp>
        <p:nvSpPr>
          <p:cNvPr id="7" name="Textfeld 6">
            <a:extLst>
              <a:ext uri="{FF2B5EF4-FFF2-40B4-BE49-F238E27FC236}">
                <a16:creationId xmlns:a16="http://schemas.microsoft.com/office/drawing/2014/main" id="{308A9C03-C335-43F5-B628-9A22D551685C}"/>
              </a:ext>
            </a:extLst>
          </p:cNvPr>
          <p:cNvSpPr txBox="1"/>
          <p:nvPr/>
        </p:nvSpPr>
        <p:spPr>
          <a:xfrm>
            <a:off x="4951412" y="3538112"/>
            <a:ext cx="1898186" cy="1277273"/>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en-US" sz="1100" dirty="0"/>
              <a:t>Process header requests:</a:t>
            </a:r>
          </a:p>
          <a:p>
            <a:pPr marL="171450" indent="-171450">
              <a:buFont typeface="Arial" panose="020B0604020202020204" pitchFamily="34" charset="0"/>
              <a:buChar char="•"/>
            </a:pPr>
            <a:r>
              <a:rPr lang="en-US" sz="1100" dirty="0"/>
              <a:t>Create new </a:t>
            </a:r>
            <a:r>
              <a:rPr lang="en-US" sz="1100" dirty="0" err="1"/>
              <a:t>eID</a:t>
            </a:r>
            <a:endParaRPr lang="en-US" sz="1100" dirty="0"/>
          </a:p>
          <a:p>
            <a:pPr marL="171450" indent="-171450">
              <a:buFont typeface="Arial" panose="020B0604020202020204" pitchFamily="34" charset="0"/>
              <a:buChar char="•"/>
            </a:pPr>
            <a:r>
              <a:rPr lang="en-US" sz="1100" dirty="0"/>
              <a:t>Get node capabilities</a:t>
            </a:r>
          </a:p>
          <a:p>
            <a:pPr marL="171450" indent="-171450">
              <a:buFont typeface="Arial" panose="020B0604020202020204" pitchFamily="34" charset="0"/>
              <a:buChar char="•"/>
            </a:pPr>
            <a:r>
              <a:rPr lang="en-US" sz="1100" dirty="0"/>
              <a:t>Get quotas</a:t>
            </a:r>
          </a:p>
          <a:p>
            <a:pPr marL="171450" indent="-171450">
              <a:buFont typeface="Arial" panose="020B0604020202020204" pitchFamily="34" charset="0"/>
              <a:buChar char="•"/>
            </a:pPr>
            <a:r>
              <a:rPr lang="en-US" sz="1100" dirty="0"/>
              <a:t>Increase quotas</a:t>
            </a:r>
          </a:p>
          <a:p>
            <a:pPr marL="171450" indent="-171450">
              <a:buFont typeface="Arial" panose="020B0604020202020204" pitchFamily="34" charset="0"/>
              <a:buChar char="•"/>
            </a:pPr>
            <a:r>
              <a:rPr lang="en-US" sz="1100" dirty="0"/>
              <a:t>Request routing nodes</a:t>
            </a:r>
          </a:p>
          <a:p>
            <a:pPr marL="171450" indent="-171450">
              <a:buFont typeface="Arial" panose="020B0604020202020204" pitchFamily="34" charset="0"/>
              <a:buChar char="•"/>
            </a:pPr>
            <a:r>
              <a:rPr lang="en-US" sz="1100" dirty="0"/>
              <a:t>Replace identity</a:t>
            </a:r>
          </a:p>
        </p:txBody>
      </p:sp>
      <p:cxnSp>
        <p:nvCxnSpPr>
          <p:cNvPr id="13" name="Gerade Verbindung mit Pfeil 12">
            <a:extLst>
              <a:ext uri="{FF2B5EF4-FFF2-40B4-BE49-F238E27FC236}">
                <a16:creationId xmlns:a16="http://schemas.microsoft.com/office/drawing/2014/main" id="{750115FC-4A5B-4B85-BAD9-3945D9FF6D09}"/>
              </a:ext>
            </a:extLst>
          </p:cNvPr>
          <p:cNvCxnSpPr>
            <a:cxnSpLocks/>
            <a:stCxn id="9" idx="2"/>
            <a:endCxn id="7" idx="0"/>
          </p:cNvCxnSpPr>
          <p:nvPr/>
        </p:nvCxnSpPr>
        <p:spPr>
          <a:xfrm flipH="1">
            <a:off x="5900505" y="1194976"/>
            <a:ext cx="1928664" cy="2343136"/>
          </a:xfrm>
          <a:prstGeom prst="straightConnector1">
            <a:avLst/>
          </a:prstGeom>
          <a:ln w="19050">
            <a:solidFill>
              <a:schemeClr val="accent6">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03A5C260-6B2D-454A-8661-5DEDF2604EC0}"/>
              </a:ext>
            </a:extLst>
          </p:cNvPr>
          <p:cNvCxnSpPr>
            <a:cxnSpLocks/>
          </p:cNvCxnSpPr>
          <p:nvPr/>
        </p:nvCxnSpPr>
        <p:spPr>
          <a:xfrm flipH="1">
            <a:off x="6799092" y="3855425"/>
            <a:ext cx="404414" cy="1"/>
          </a:xfrm>
          <a:prstGeom prst="straightConnector1">
            <a:avLst/>
          </a:prstGeom>
          <a:ln w="19050">
            <a:solidFill>
              <a:schemeClr val="accent6">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14028614-98A2-49CC-8125-79F4995620CD}"/>
              </a:ext>
            </a:extLst>
          </p:cNvPr>
          <p:cNvCxnSpPr>
            <a:cxnSpLocks/>
          </p:cNvCxnSpPr>
          <p:nvPr/>
        </p:nvCxnSpPr>
        <p:spPr>
          <a:xfrm flipH="1">
            <a:off x="6799092" y="4546788"/>
            <a:ext cx="404414" cy="1"/>
          </a:xfrm>
          <a:prstGeom prst="straightConnector1">
            <a:avLst/>
          </a:prstGeom>
          <a:ln w="19050">
            <a:solidFill>
              <a:schemeClr val="accent6">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939C8132-FC36-47F9-8E78-BC21112EE91C}"/>
              </a:ext>
            </a:extLst>
          </p:cNvPr>
          <p:cNvCxnSpPr>
            <a:cxnSpLocks/>
          </p:cNvCxnSpPr>
          <p:nvPr/>
        </p:nvCxnSpPr>
        <p:spPr>
          <a:xfrm flipH="1">
            <a:off x="6799092" y="4381451"/>
            <a:ext cx="404414" cy="1"/>
          </a:xfrm>
          <a:prstGeom prst="straightConnector1">
            <a:avLst/>
          </a:prstGeom>
          <a:ln w="19050">
            <a:solidFill>
              <a:schemeClr val="accent6">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18D75C3F-DD8C-4C16-BA97-B0BF19A3F4F2}"/>
              </a:ext>
            </a:extLst>
          </p:cNvPr>
          <p:cNvCxnSpPr>
            <a:cxnSpLocks/>
          </p:cNvCxnSpPr>
          <p:nvPr/>
        </p:nvCxnSpPr>
        <p:spPr>
          <a:xfrm>
            <a:off x="7203506" y="3855425"/>
            <a:ext cx="0" cy="1150374"/>
          </a:xfrm>
          <a:prstGeom prst="line">
            <a:avLst/>
          </a:prstGeom>
          <a:ln w="19050">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64149C68-E5E9-4FE3-92AB-79A5610DA353}"/>
              </a:ext>
            </a:extLst>
          </p:cNvPr>
          <p:cNvSpPr txBox="1"/>
          <p:nvPr/>
        </p:nvSpPr>
        <p:spPr>
          <a:xfrm>
            <a:off x="6313571" y="5025421"/>
            <a:ext cx="1779870" cy="43088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100" dirty="0" err="1"/>
              <a:t>PoW</a:t>
            </a:r>
            <a:r>
              <a:rPr lang="en-US" sz="1100" dirty="0"/>
              <a:t> or anonymous payment may apply</a:t>
            </a:r>
          </a:p>
        </p:txBody>
      </p:sp>
    </p:spTree>
    <p:extLst>
      <p:ext uri="{BB962C8B-B14F-4D97-AF65-F5344CB8AC3E}">
        <p14:creationId xmlns:p14="http://schemas.microsoft.com/office/powerpoint/2010/main" val="30476364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C59E5B1A-13CC-4557-9A71-C9FAD5CDB0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59" y="3058130"/>
            <a:ext cx="4371856" cy="3818406"/>
          </a:xfrm>
          <a:prstGeom prst="rect">
            <a:avLst/>
          </a:prstGeom>
        </p:spPr>
      </p:pic>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incoming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457201"/>
            <a:ext cx="4011613" cy="41529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100" dirty="0">
                <a:solidFill>
                  <a:schemeClr val="tx1"/>
                </a:solidFill>
              </a:rPr>
              <a:t>Extract message by the blending layer</a:t>
            </a:r>
          </a:p>
          <a:p>
            <a:pPr lvl="1"/>
            <a:r>
              <a:rPr lang="en-US" sz="900" dirty="0">
                <a:solidFill>
                  <a:schemeClr val="tx1"/>
                </a:solidFill>
              </a:rPr>
              <a:t>Extract message prefix block and decrypt it.</a:t>
            </a:r>
          </a:p>
          <a:p>
            <a:pPr lvl="1"/>
            <a:r>
              <a:rPr lang="en-US" sz="900" dirty="0">
                <a:solidFill>
                  <a:schemeClr val="tx1"/>
                </a:solidFill>
              </a:rPr>
              <a:t>If a valid structure with a peer key is provided continue with the inner message by decrypting with the key provided in the prefix block.</a:t>
            </a:r>
          </a:p>
          <a:p>
            <a:r>
              <a:rPr lang="en-US" sz="1100" dirty="0">
                <a:solidFill>
                  <a:schemeClr val="tx1"/>
                </a:solidFill>
              </a:rPr>
              <a:t>Get sender key and decrypt header, and routing  block</a:t>
            </a:r>
          </a:p>
          <a:p>
            <a:r>
              <a:rPr lang="en-US" sz="1100" dirty="0">
                <a:solidFill>
                  <a:schemeClr val="tx1"/>
                </a:solidFill>
              </a:rPr>
              <a:t>Verify signature of header and rules for processing</a:t>
            </a:r>
          </a:p>
          <a:p>
            <a:r>
              <a:rPr lang="en-US" sz="1100" dirty="0">
                <a:solidFill>
                  <a:schemeClr val="tx1"/>
                </a:solidFill>
              </a:rPr>
              <a:t>Process  header requests (if applicable)</a:t>
            </a:r>
          </a:p>
          <a:p>
            <a:r>
              <a:rPr lang="en-US" sz="1100" b="1" dirty="0">
                <a:solidFill>
                  <a:schemeClr val="tx1"/>
                </a:solidFill>
              </a:rPr>
              <a:t>Apply  mapping operations for IDs 1 up to 127 into workspace (mapping of payload blocks into the workspace)</a:t>
            </a:r>
          </a:p>
          <a:p>
            <a:r>
              <a:rPr lang="en-US" sz="1100" dirty="0">
                <a:solidFill>
                  <a:schemeClr val="tx1"/>
                </a:solidFill>
              </a:rPr>
              <a:t>Add operations to the workspace</a:t>
            </a:r>
          </a:p>
          <a:p>
            <a:pPr lvl="1"/>
            <a:r>
              <a:rPr lang="en-US" sz="900" dirty="0">
                <a:solidFill>
                  <a:schemeClr val="tx1"/>
                </a:solidFill>
              </a:rPr>
              <a:t>If a message is written to payload ID 0 then this message is for the local user</a:t>
            </a:r>
            <a:endParaRPr lang="en-US" sz="1100" dirty="0">
              <a:solidFill>
                <a:schemeClr val="tx1"/>
              </a:solidFill>
            </a:endParaRPr>
          </a:p>
          <a:p>
            <a:r>
              <a:rPr lang="en-US" sz="1100" dirty="0">
                <a:solidFill>
                  <a:schemeClr val="tx1"/>
                </a:solidFill>
              </a:rPr>
              <a:t>Add routing combos to the workspace</a:t>
            </a:r>
          </a:p>
        </p:txBody>
      </p:sp>
      <p:pic>
        <p:nvPicPr>
          <p:cNvPr id="3" name="Grafik 2">
            <a:extLst>
              <a:ext uri="{FF2B5EF4-FFF2-40B4-BE49-F238E27FC236}">
                <a16:creationId xmlns:a16="http://schemas.microsoft.com/office/drawing/2014/main" id="{AB49ADBB-6E54-4C57-A8B4-83E3BCA3F7F6}"/>
              </a:ext>
            </a:extLst>
          </p:cNvPr>
          <p:cNvPicPr>
            <a:picLocks noChangeAspect="1"/>
          </p:cNvPicPr>
          <p:nvPr/>
        </p:nvPicPr>
        <p:blipFill rotWithShape="1">
          <a:blip r:embed="rId4"/>
          <a:srcRect l="77640" r="2721" b="12999"/>
          <a:stretch/>
        </p:blipFill>
        <p:spPr>
          <a:xfrm>
            <a:off x="10046208" y="112557"/>
            <a:ext cx="1158240" cy="1306829"/>
          </a:xfrm>
          <a:prstGeom prst="rect">
            <a:avLst/>
          </a:prstGeom>
        </p:spPr>
      </p:pic>
      <p:pic>
        <p:nvPicPr>
          <p:cNvPr id="11" name="Grafik 10">
            <a:extLst>
              <a:ext uri="{FF2B5EF4-FFF2-40B4-BE49-F238E27FC236}">
                <a16:creationId xmlns:a16="http://schemas.microsoft.com/office/drawing/2014/main" id="{9FD0FEF4-21EB-43B1-91A8-E3187915E03C}"/>
              </a:ext>
            </a:extLst>
          </p:cNvPr>
          <p:cNvPicPr>
            <a:picLocks noChangeAspect="1"/>
          </p:cNvPicPr>
          <p:nvPr/>
        </p:nvPicPr>
        <p:blipFill rotWithShape="1">
          <a:blip r:embed="rId4"/>
          <a:srcRect l="54796" r="28046" b="29979"/>
          <a:stretch/>
        </p:blipFill>
        <p:spPr>
          <a:xfrm>
            <a:off x="8702802" y="112557"/>
            <a:ext cx="1011936" cy="1051778"/>
          </a:xfrm>
          <a:prstGeom prst="rect">
            <a:avLst/>
          </a:prstGeom>
        </p:spPr>
      </p:pic>
      <p:cxnSp>
        <p:nvCxnSpPr>
          <p:cNvPr id="7" name="Gerade Verbindung mit Pfeil 6">
            <a:extLst>
              <a:ext uri="{FF2B5EF4-FFF2-40B4-BE49-F238E27FC236}">
                <a16:creationId xmlns:a16="http://schemas.microsoft.com/office/drawing/2014/main" id="{728FF7AD-D84B-493C-A28F-E4A4F03E1395}"/>
              </a:ext>
            </a:extLst>
          </p:cNvPr>
          <p:cNvCxnSpPr>
            <a:cxnSpLocks/>
          </p:cNvCxnSpPr>
          <p:nvPr/>
        </p:nvCxnSpPr>
        <p:spPr>
          <a:xfrm flipH="1">
            <a:off x="8501449" y="1419386"/>
            <a:ext cx="1544759" cy="401922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3CD4C838-4DF1-4505-A392-C0C6877F3880}"/>
              </a:ext>
            </a:extLst>
          </p:cNvPr>
          <p:cNvCxnSpPr>
            <a:cxnSpLocks/>
          </p:cNvCxnSpPr>
          <p:nvPr/>
        </p:nvCxnSpPr>
        <p:spPr>
          <a:xfrm flipH="1">
            <a:off x="8612659" y="1419385"/>
            <a:ext cx="1773782" cy="4375934"/>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D67686F2-34C4-45EF-9360-6770C48D709C}"/>
              </a:ext>
            </a:extLst>
          </p:cNvPr>
          <p:cNvCxnSpPr>
            <a:cxnSpLocks/>
          </p:cNvCxnSpPr>
          <p:nvPr/>
        </p:nvCxnSpPr>
        <p:spPr>
          <a:xfrm flipH="1">
            <a:off x="8702802" y="1405834"/>
            <a:ext cx="2357195" cy="4588565"/>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348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D40902D-A004-403F-9398-E67178964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59" y="3058130"/>
            <a:ext cx="4371856" cy="3818406"/>
          </a:xfrm>
          <a:prstGeom prst="rect">
            <a:avLst/>
          </a:prstGeom>
        </p:spPr>
      </p:pic>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incoming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457201"/>
            <a:ext cx="4011613" cy="41529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100" dirty="0">
                <a:solidFill>
                  <a:schemeClr val="tx1"/>
                </a:solidFill>
              </a:rPr>
              <a:t>Extract message by the blending layer</a:t>
            </a:r>
          </a:p>
          <a:p>
            <a:pPr lvl="1"/>
            <a:r>
              <a:rPr lang="en-US" sz="900" dirty="0">
                <a:solidFill>
                  <a:schemeClr val="tx1"/>
                </a:solidFill>
              </a:rPr>
              <a:t>Extract message prefix block and decrypt it.</a:t>
            </a:r>
          </a:p>
          <a:p>
            <a:pPr lvl="1"/>
            <a:r>
              <a:rPr lang="en-US" sz="900" dirty="0">
                <a:solidFill>
                  <a:schemeClr val="tx1"/>
                </a:solidFill>
              </a:rPr>
              <a:t>If a valid structure with a peer key is provided continue with the inner message by decrypting with the key provided in the prefix block.</a:t>
            </a:r>
          </a:p>
          <a:p>
            <a:r>
              <a:rPr lang="en-US" sz="1100" dirty="0">
                <a:solidFill>
                  <a:schemeClr val="tx1"/>
                </a:solidFill>
              </a:rPr>
              <a:t>Get sender key and decrypt header, and routing  block</a:t>
            </a:r>
          </a:p>
          <a:p>
            <a:r>
              <a:rPr lang="en-US" sz="1100" dirty="0">
                <a:solidFill>
                  <a:schemeClr val="tx1"/>
                </a:solidFill>
              </a:rPr>
              <a:t>Verify signature of header and rules for processing</a:t>
            </a:r>
          </a:p>
          <a:p>
            <a:r>
              <a:rPr lang="en-US" sz="1100" dirty="0">
                <a:solidFill>
                  <a:schemeClr val="tx1"/>
                </a:solidFill>
              </a:rPr>
              <a:t>Process  header requests (if applicable)</a:t>
            </a:r>
          </a:p>
          <a:p>
            <a:r>
              <a:rPr lang="en-US" sz="1100" dirty="0">
                <a:solidFill>
                  <a:schemeClr val="tx1"/>
                </a:solidFill>
              </a:rPr>
              <a:t>Apply  mapping operations for IDs 1 up to 127 into workspace (mapping of payload blocks into the workspace)</a:t>
            </a:r>
          </a:p>
          <a:p>
            <a:r>
              <a:rPr lang="en-US" sz="1100" b="1" dirty="0">
                <a:solidFill>
                  <a:schemeClr val="tx1"/>
                </a:solidFill>
              </a:rPr>
              <a:t>Add operations to the workspace</a:t>
            </a:r>
          </a:p>
          <a:p>
            <a:pPr lvl="1"/>
            <a:r>
              <a:rPr lang="en-US" sz="900" b="1" dirty="0">
                <a:solidFill>
                  <a:schemeClr val="tx1"/>
                </a:solidFill>
              </a:rPr>
              <a:t>If a message is written to payload ID 0 then this message is for the local user</a:t>
            </a:r>
          </a:p>
          <a:p>
            <a:r>
              <a:rPr lang="en-US" sz="1100" dirty="0">
                <a:solidFill>
                  <a:schemeClr val="tx1"/>
                </a:solidFill>
              </a:rPr>
              <a:t>Add routing combos to the workspace</a:t>
            </a:r>
          </a:p>
        </p:txBody>
      </p:sp>
      <p:pic>
        <p:nvPicPr>
          <p:cNvPr id="3" name="Grafik 2">
            <a:extLst>
              <a:ext uri="{FF2B5EF4-FFF2-40B4-BE49-F238E27FC236}">
                <a16:creationId xmlns:a16="http://schemas.microsoft.com/office/drawing/2014/main" id="{AB49ADBB-6E54-4C57-A8B4-83E3BCA3F7F6}"/>
              </a:ext>
            </a:extLst>
          </p:cNvPr>
          <p:cNvPicPr>
            <a:picLocks noChangeAspect="1"/>
          </p:cNvPicPr>
          <p:nvPr/>
        </p:nvPicPr>
        <p:blipFill rotWithShape="1">
          <a:blip r:embed="rId4"/>
          <a:srcRect l="77640" r="2721" b="12999"/>
          <a:stretch/>
        </p:blipFill>
        <p:spPr>
          <a:xfrm>
            <a:off x="10046208" y="112557"/>
            <a:ext cx="1158240" cy="1306829"/>
          </a:xfrm>
          <a:prstGeom prst="rect">
            <a:avLst/>
          </a:prstGeom>
        </p:spPr>
      </p:pic>
      <p:pic>
        <p:nvPicPr>
          <p:cNvPr id="11" name="Grafik 10">
            <a:extLst>
              <a:ext uri="{FF2B5EF4-FFF2-40B4-BE49-F238E27FC236}">
                <a16:creationId xmlns:a16="http://schemas.microsoft.com/office/drawing/2014/main" id="{9FD0FEF4-21EB-43B1-91A8-E3187915E03C}"/>
              </a:ext>
            </a:extLst>
          </p:cNvPr>
          <p:cNvPicPr>
            <a:picLocks noChangeAspect="1"/>
          </p:cNvPicPr>
          <p:nvPr/>
        </p:nvPicPr>
        <p:blipFill rotWithShape="1">
          <a:blip r:embed="rId4"/>
          <a:srcRect l="54796" r="28046" b="29979"/>
          <a:stretch/>
        </p:blipFill>
        <p:spPr>
          <a:xfrm>
            <a:off x="8702802" y="112557"/>
            <a:ext cx="1011936" cy="1051778"/>
          </a:xfrm>
          <a:prstGeom prst="rect">
            <a:avLst/>
          </a:prstGeom>
        </p:spPr>
      </p:pic>
      <p:cxnSp>
        <p:nvCxnSpPr>
          <p:cNvPr id="21" name="Gerade Verbindung mit Pfeil 20">
            <a:extLst>
              <a:ext uri="{FF2B5EF4-FFF2-40B4-BE49-F238E27FC236}">
                <a16:creationId xmlns:a16="http://schemas.microsoft.com/office/drawing/2014/main" id="{D67686F2-34C4-45EF-9360-6770C48D709C}"/>
              </a:ext>
            </a:extLst>
          </p:cNvPr>
          <p:cNvCxnSpPr>
            <a:cxnSpLocks/>
          </p:cNvCxnSpPr>
          <p:nvPr/>
        </p:nvCxnSpPr>
        <p:spPr>
          <a:xfrm>
            <a:off x="9218612" y="863601"/>
            <a:ext cx="268288" cy="466089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073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MessageVortex </a:t>
            </a:r>
            <a:br>
              <a:rPr lang="de-CH" dirty="0"/>
            </a:br>
            <a:r>
              <a:rPr lang="de-CH" sz="1800" dirty="0" err="1"/>
              <a:t>Why</a:t>
            </a:r>
            <a:r>
              <a:rPr lang="de-CH" sz="1800" dirty="0"/>
              <a:t> do </a:t>
            </a:r>
            <a:r>
              <a:rPr lang="de-CH" sz="1800" dirty="0" err="1"/>
              <a:t>we</a:t>
            </a:r>
            <a:r>
              <a:rPr lang="de-CH" sz="1800" dirty="0"/>
              <a:t> </a:t>
            </a:r>
            <a:r>
              <a:rPr lang="de-CH" sz="1800" dirty="0" err="1"/>
              <a:t>need</a:t>
            </a:r>
            <a:r>
              <a:rPr lang="de-CH" sz="1800" dirty="0"/>
              <a:t> </a:t>
            </a:r>
            <a:r>
              <a:rPr lang="de-CH" sz="1800" dirty="0" err="1"/>
              <a:t>it</a:t>
            </a:r>
            <a:r>
              <a:rPr lang="de-CH" sz="1800" dirty="0"/>
              <a:t>?</a:t>
            </a:r>
            <a:endParaRPr lang="de-CH" dirty="0"/>
          </a:p>
        </p:txBody>
      </p:sp>
      <p:sp>
        <p:nvSpPr>
          <p:cNvPr id="3" name="Inhaltsplatzhalter 2"/>
          <p:cNvSpPr>
            <a:spLocks noGrp="1"/>
          </p:cNvSpPr>
          <p:nvPr>
            <p:ph idx="1"/>
          </p:nvPr>
        </p:nvSpPr>
        <p:spPr>
          <a:xfrm>
            <a:off x="684212" y="576073"/>
            <a:ext cx="10823576" cy="2852928"/>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pPr marL="0" indent="0">
              <a:buNone/>
            </a:pPr>
            <a:r>
              <a:rPr lang="en-US" dirty="0">
                <a:solidFill>
                  <a:schemeClr val="tx1"/>
                </a:solidFill>
              </a:rPr>
              <a:t>Everyone shall have the right to hold opinions without interference </a:t>
            </a:r>
          </a:p>
          <a:p>
            <a:pPr marL="0" indent="0">
              <a:buNone/>
            </a:pPr>
            <a:r>
              <a:rPr lang="en-US" dirty="0">
                <a:solidFill>
                  <a:schemeClr val="tx1"/>
                </a:solidFill>
              </a:rPr>
              <a:t>Everyone shall have the right to freedom of expression; this right shall include freedom to seek, receive and impart information and ideas of all kinds, regardless of frontiers, either orally, in writing or print, in the form of art, or through any other media of his choice.</a:t>
            </a:r>
          </a:p>
        </p:txBody>
      </p:sp>
      <p:sp>
        <p:nvSpPr>
          <p:cNvPr id="5" name="Inhaltsplatzhalter 2">
            <a:extLst>
              <a:ext uri="{FF2B5EF4-FFF2-40B4-BE49-F238E27FC236}">
                <a16:creationId xmlns:a16="http://schemas.microsoft.com/office/drawing/2014/main" id="{4B3D25FF-E416-4BB7-8A5A-DF82C509613C}"/>
              </a:ext>
            </a:extLst>
          </p:cNvPr>
          <p:cNvSpPr txBox="1">
            <a:spLocks/>
          </p:cNvSpPr>
          <p:nvPr/>
        </p:nvSpPr>
        <p:spPr>
          <a:xfrm>
            <a:off x="8010144" y="3066626"/>
            <a:ext cx="3357436" cy="59436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fontScale="925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sz="1400" dirty="0">
                <a:solidFill>
                  <a:schemeClr val="tx1"/>
                </a:solidFill>
              </a:rPr>
              <a:t>Article 19 of the International Covenant on Civil and Political Rights (ICCPR)</a:t>
            </a:r>
            <a:endParaRPr lang="en-US" sz="900" dirty="0">
              <a:solidFill>
                <a:schemeClr val="tx1"/>
              </a:solidFill>
            </a:endParaRPr>
          </a:p>
        </p:txBody>
      </p:sp>
      <p:cxnSp>
        <p:nvCxnSpPr>
          <p:cNvPr id="6" name="Gerade Verbindung mit Pfeil 5">
            <a:extLst>
              <a:ext uri="{FF2B5EF4-FFF2-40B4-BE49-F238E27FC236}">
                <a16:creationId xmlns:a16="http://schemas.microsoft.com/office/drawing/2014/main" id="{CF1EDD8D-427B-40B4-807D-000E07F68A0B}"/>
              </a:ext>
            </a:extLst>
          </p:cNvPr>
          <p:cNvCxnSpPr>
            <a:cxnSpLocks/>
            <a:stCxn id="8" idx="0"/>
          </p:cNvCxnSpPr>
          <p:nvPr/>
        </p:nvCxnSpPr>
        <p:spPr>
          <a:xfrm flipH="1" flipV="1">
            <a:off x="5864352" y="2950465"/>
            <a:ext cx="3894614" cy="1967234"/>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 name="Inhaltsplatzhalter 2">
            <a:extLst>
              <a:ext uri="{FF2B5EF4-FFF2-40B4-BE49-F238E27FC236}">
                <a16:creationId xmlns:a16="http://schemas.microsoft.com/office/drawing/2014/main" id="{FE346708-800E-4F76-998B-ABDC1A991F9E}"/>
              </a:ext>
            </a:extLst>
          </p:cNvPr>
          <p:cNvSpPr txBox="1">
            <a:spLocks/>
          </p:cNvSpPr>
          <p:nvPr/>
        </p:nvSpPr>
        <p:spPr>
          <a:xfrm>
            <a:off x="8010144" y="4917699"/>
            <a:ext cx="3497644" cy="42976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fontScale="62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dirty="0">
                <a:solidFill>
                  <a:srgbClr val="FFFF00"/>
                </a:solidFill>
              </a:rPr>
              <a:t>In other words: Wherever censorship exists, there is no freedom of speech.</a:t>
            </a:r>
          </a:p>
        </p:txBody>
      </p:sp>
    </p:spTree>
    <p:extLst>
      <p:ext uri="{BB962C8B-B14F-4D97-AF65-F5344CB8AC3E}">
        <p14:creationId xmlns:p14="http://schemas.microsoft.com/office/powerpoint/2010/main" val="272320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F92DA2A-C034-4D5F-8B1C-AFC45A79B8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59" y="3058130"/>
            <a:ext cx="4371856" cy="3818406"/>
          </a:xfrm>
          <a:prstGeom prst="rect">
            <a:avLst/>
          </a:prstGeom>
        </p:spPr>
      </p:pic>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incoming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457201"/>
            <a:ext cx="4011613" cy="4152900"/>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100" dirty="0">
                <a:solidFill>
                  <a:schemeClr val="tx1"/>
                </a:solidFill>
              </a:rPr>
              <a:t>Extract message by the blending layer</a:t>
            </a:r>
          </a:p>
          <a:p>
            <a:pPr lvl="1"/>
            <a:r>
              <a:rPr lang="en-US" sz="900" dirty="0">
                <a:solidFill>
                  <a:schemeClr val="tx1"/>
                </a:solidFill>
              </a:rPr>
              <a:t>Extract message prefix block and decrypt it.</a:t>
            </a:r>
          </a:p>
          <a:p>
            <a:pPr lvl="1"/>
            <a:r>
              <a:rPr lang="en-US" sz="900" dirty="0">
                <a:solidFill>
                  <a:schemeClr val="tx1"/>
                </a:solidFill>
              </a:rPr>
              <a:t>If a valid structure with a peer key is provided continue with the inner message by decrypting with the key provided in the prefix block.</a:t>
            </a:r>
          </a:p>
          <a:p>
            <a:r>
              <a:rPr lang="en-US" sz="1100" dirty="0">
                <a:solidFill>
                  <a:schemeClr val="tx1"/>
                </a:solidFill>
              </a:rPr>
              <a:t>Get sender key and decrypt header, and routing  block</a:t>
            </a:r>
          </a:p>
          <a:p>
            <a:r>
              <a:rPr lang="en-US" sz="1100" dirty="0">
                <a:solidFill>
                  <a:schemeClr val="tx1"/>
                </a:solidFill>
              </a:rPr>
              <a:t>Verify signature of header and rules for processing</a:t>
            </a:r>
          </a:p>
          <a:p>
            <a:r>
              <a:rPr lang="en-US" sz="1100" dirty="0">
                <a:solidFill>
                  <a:schemeClr val="tx1"/>
                </a:solidFill>
              </a:rPr>
              <a:t>Process  header requests (if applicable)</a:t>
            </a:r>
          </a:p>
          <a:p>
            <a:r>
              <a:rPr lang="en-US" sz="1100" dirty="0">
                <a:solidFill>
                  <a:schemeClr val="tx1"/>
                </a:solidFill>
              </a:rPr>
              <a:t>Apply  mapping operations for IDs 1 up to 127 into workspace (mapping of payload blocks into the workspace)</a:t>
            </a:r>
          </a:p>
          <a:p>
            <a:r>
              <a:rPr lang="en-US" sz="1100" dirty="0">
                <a:solidFill>
                  <a:schemeClr val="tx1"/>
                </a:solidFill>
              </a:rPr>
              <a:t>Add operations to the workspace</a:t>
            </a:r>
          </a:p>
          <a:p>
            <a:pPr lvl="1"/>
            <a:r>
              <a:rPr lang="en-US" sz="900" dirty="0">
                <a:solidFill>
                  <a:schemeClr val="tx1"/>
                </a:solidFill>
              </a:rPr>
              <a:t>If a message is written to payload ID 0 then this message is for the local user</a:t>
            </a:r>
          </a:p>
          <a:p>
            <a:r>
              <a:rPr lang="en-US" sz="1100" b="1" dirty="0">
                <a:solidFill>
                  <a:schemeClr val="tx1"/>
                </a:solidFill>
              </a:rPr>
              <a:t>Add routing combos to the workspace</a:t>
            </a:r>
          </a:p>
        </p:txBody>
      </p:sp>
      <p:pic>
        <p:nvPicPr>
          <p:cNvPr id="3" name="Grafik 2">
            <a:extLst>
              <a:ext uri="{FF2B5EF4-FFF2-40B4-BE49-F238E27FC236}">
                <a16:creationId xmlns:a16="http://schemas.microsoft.com/office/drawing/2014/main" id="{AB49ADBB-6E54-4C57-A8B4-83E3BCA3F7F6}"/>
              </a:ext>
            </a:extLst>
          </p:cNvPr>
          <p:cNvPicPr>
            <a:picLocks noChangeAspect="1"/>
          </p:cNvPicPr>
          <p:nvPr/>
        </p:nvPicPr>
        <p:blipFill rotWithShape="1">
          <a:blip r:embed="rId4"/>
          <a:srcRect l="77640" r="2721" b="12999"/>
          <a:stretch/>
        </p:blipFill>
        <p:spPr>
          <a:xfrm>
            <a:off x="10046208" y="112557"/>
            <a:ext cx="1158240" cy="1306829"/>
          </a:xfrm>
          <a:prstGeom prst="rect">
            <a:avLst/>
          </a:prstGeom>
        </p:spPr>
      </p:pic>
      <p:pic>
        <p:nvPicPr>
          <p:cNvPr id="11" name="Grafik 10">
            <a:extLst>
              <a:ext uri="{FF2B5EF4-FFF2-40B4-BE49-F238E27FC236}">
                <a16:creationId xmlns:a16="http://schemas.microsoft.com/office/drawing/2014/main" id="{9FD0FEF4-21EB-43B1-91A8-E3187915E03C}"/>
              </a:ext>
            </a:extLst>
          </p:cNvPr>
          <p:cNvPicPr>
            <a:picLocks noChangeAspect="1"/>
          </p:cNvPicPr>
          <p:nvPr/>
        </p:nvPicPr>
        <p:blipFill rotWithShape="1">
          <a:blip r:embed="rId4"/>
          <a:srcRect l="54796" r="28046" b="29979"/>
          <a:stretch/>
        </p:blipFill>
        <p:spPr>
          <a:xfrm>
            <a:off x="8702802" y="112557"/>
            <a:ext cx="1011936" cy="1051778"/>
          </a:xfrm>
          <a:prstGeom prst="rect">
            <a:avLst/>
          </a:prstGeom>
        </p:spPr>
      </p:pic>
      <p:cxnSp>
        <p:nvCxnSpPr>
          <p:cNvPr id="21" name="Gerade Verbindung mit Pfeil 20">
            <a:extLst>
              <a:ext uri="{FF2B5EF4-FFF2-40B4-BE49-F238E27FC236}">
                <a16:creationId xmlns:a16="http://schemas.microsoft.com/office/drawing/2014/main" id="{D67686F2-34C4-45EF-9360-6770C48D709C}"/>
              </a:ext>
            </a:extLst>
          </p:cNvPr>
          <p:cNvCxnSpPr>
            <a:cxnSpLocks/>
          </p:cNvCxnSpPr>
          <p:nvPr/>
        </p:nvCxnSpPr>
        <p:spPr>
          <a:xfrm>
            <a:off x="9169082" y="457201"/>
            <a:ext cx="1639411" cy="3695699"/>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473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D4093-3A0E-498D-AAEE-C35A3990FCC8}"/>
              </a:ext>
            </a:extLst>
          </p:cNvPr>
          <p:cNvSpPr>
            <a:spLocks noGrp="1"/>
          </p:cNvSpPr>
          <p:nvPr>
            <p:ph type="title"/>
          </p:nvPr>
        </p:nvSpPr>
        <p:spPr/>
        <p:txBody>
          <a:bodyPr/>
          <a:lstStyle/>
          <a:p>
            <a:r>
              <a:rPr lang="en-US" dirty="0"/>
              <a:t>MessageVortex</a:t>
            </a:r>
            <a:br>
              <a:rPr lang="en-US" dirty="0"/>
            </a:br>
            <a:r>
              <a:rPr lang="en-US" sz="1800" dirty="0"/>
              <a:t>Routing Strategies (general)</a:t>
            </a:r>
            <a:endParaRPr lang="en-US" dirty="0"/>
          </a:p>
        </p:txBody>
      </p:sp>
      <p:sp>
        <p:nvSpPr>
          <p:cNvPr id="3" name="Inhaltsplatzhalter 2">
            <a:extLst>
              <a:ext uri="{FF2B5EF4-FFF2-40B4-BE49-F238E27FC236}">
                <a16:creationId xmlns:a16="http://schemas.microsoft.com/office/drawing/2014/main" id="{60320FF3-1236-4EF8-9273-41B4CE5E4F63}"/>
              </a:ext>
            </a:extLst>
          </p:cNvPr>
          <p:cNvSpPr>
            <a:spLocks noGrp="1"/>
          </p:cNvSpPr>
          <p:nvPr>
            <p:ph idx="1"/>
          </p:nvPr>
        </p:nvSpPr>
        <p:spPr>
          <a:xfrm>
            <a:off x="684212" y="685800"/>
            <a:ext cx="11007916" cy="3615267"/>
          </a:xfrm>
          <a:solidFill>
            <a:schemeClr val="bg2"/>
          </a:solidFill>
          <a:ln>
            <a:solidFill>
              <a:schemeClr val="bg1"/>
            </a:solidFill>
          </a:ln>
          <a:effectLst>
            <a:outerShdw blurRad="50800" dist="38100" dir="2700000" algn="tl" rotWithShape="0">
              <a:prstClr val="black">
                <a:alpha val="40000"/>
              </a:prstClr>
            </a:outerShdw>
          </a:effectLst>
        </p:spPr>
        <p:txBody>
          <a:bodyPr/>
          <a:lstStyle/>
          <a:p>
            <a:r>
              <a:rPr lang="en-US" dirty="0">
                <a:solidFill>
                  <a:schemeClr val="tx1"/>
                </a:solidFill>
              </a:rPr>
              <a:t>Use </a:t>
            </a:r>
            <a:r>
              <a:rPr lang="en-US" dirty="0" err="1">
                <a:solidFill>
                  <a:schemeClr val="tx1"/>
                </a:solidFill>
              </a:rPr>
              <a:t>addRedundancy</a:t>
            </a:r>
            <a:r>
              <a:rPr lang="en-US" dirty="0">
                <a:solidFill>
                  <a:schemeClr val="tx1"/>
                </a:solidFill>
              </a:rPr>
              <a:t> to add decoy</a:t>
            </a:r>
          </a:p>
          <a:p>
            <a:r>
              <a:rPr lang="en-US" dirty="0">
                <a:solidFill>
                  <a:schemeClr val="tx1"/>
                </a:solidFill>
              </a:rPr>
              <a:t>Use either encrypt or decrypt to (de)</a:t>
            </a:r>
            <a:r>
              <a:rPr lang="en-US" dirty="0" err="1">
                <a:solidFill>
                  <a:schemeClr val="tx1"/>
                </a:solidFill>
              </a:rPr>
              <a:t>onionize</a:t>
            </a:r>
            <a:endParaRPr lang="en-US" dirty="0">
              <a:solidFill>
                <a:schemeClr val="tx1"/>
              </a:solidFill>
            </a:endParaRPr>
          </a:p>
          <a:p>
            <a:r>
              <a:rPr lang="en-US" dirty="0">
                <a:solidFill>
                  <a:schemeClr val="tx1"/>
                </a:solidFill>
              </a:rPr>
              <a:t>Use Split and merge to join/distribute traffic </a:t>
            </a:r>
            <a:br>
              <a:rPr lang="en-US" dirty="0">
                <a:solidFill>
                  <a:schemeClr val="tx1"/>
                </a:solidFill>
              </a:rPr>
            </a:br>
            <a:r>
              <a:rPr lang="en-US" dirty="0">
                <a:solidFill>
                  <a:schemeClr val="tx1"/>
                </a:solidFill>
              </a:rPr>
              <a:t>(requires </a:t>
            </a:r>
            <a:r>
              <a:rPr lang="en-US" dirty="0" err="1">
                <a:solidFill>
                  <a:schemeClr val="tx1"/>
                </a:solidFill>
              </a:rPr>
              <a:t>onionizing</a:t>
            </a:r>
            <a:r>
              <a:rPr lang="en-US" dirty="0">
                <a:solidFill>
                  <a:schemeClr val="tx1"/>
                </a:solidFill>
              </a:rPr>
              <a:t> or </a:t>
            </a:r>
            <a:r>
              <a:rPr lang="en-US" dirty="0" err="1">
                <a:solidFill>
                  <a:schemeClr val="tx1"/>
                </a:solidFill>
              </a:rPr>
              <a:t>addRedundancy</a:t>
            </a:r>
            <a:r>
              <a:rPr lang="en-US" dirty="0">
                <a:solidFill>
                  <a:schemeClr val="tx1"/>
                </a:solidFill>
              </a:rPr>
              <a:t> step)</a:t>
            </a:r>
          </a:p>
          <a:p>
            <a:pPr marL="0" indent="0">
              <a:buNone/>
            </a:pPr>
            <a:endParaRPr lang="en-US" dirty="0">
              <a:solidFill>
                <a:schemeClr val="tx1"/>
              </a:solidFill>
            </a:endParaRPr>
          </a:p>
          <a:p>
            <a:pPr marL="0" indent="0">
              <a:buNone/>
            </a:pPr>
            <a:r>
              <a:rPr lang="en-US" b="1" dirty="0">
                <a:solidFill>
                  <a:srgbClr val="FFFF00"/>
                </a:solidFill>
              </a:rPr>
              <a:t>Avoid repeating patterns!</a:t>
            </a:r>
          </a:p>
        </p:txBody>
      </p:sp>
    </p:spTree>
    <p:extLst>
      <p:ext uri="{BB962C8B-B14F-4D97-AF65-F5344CB8AC3E}">
        <p14:creationId xmlns:p14="http://schemas.microsoft.com/office/powerpoint/2010/main" val="38001386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a:t>
            </a:r>
            <a:endParaRPr lang="en-US" dirty="0"/>
          </a:p>
        </p:txBody>
      </p:sp>
      <p:sp>
        <p:nvSpPr>
          <p:cNvPr id="3" name="Inhaltsplatzhalter 2">
            <a:extLst>
              <a:ext uri="{FF2B5EF4-FFF2-40B4-BE49-F238E27FC236}">
                <a16:creationId xmlns:a16="http://schemas.microsoft.com/office/drawing/2014/main" id="{871EDCC8-A8A0-452A-B4B0-EA027CA1ED97}"/>
              </a:ext>
            </a:extLst>
          </p:cNvPr>
          <p:cNvSpPr>
            <a:spLocks noGrp="1"/>
          </p:cNvSpPr>
          <p:nvPr>
            <p:ph idx="1"/>
          </p:nvPr>
        </p:nvSpPr>
        <p:spPr>
          <a:xfrm>
            <a:off x="684212" y="685800"/>
            <a:ext cx="10849420"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fontScale="70000" lnSpcReduction="20000"/>
          </a:bodyPr>
          <a:lstStyle/>
          <a:p>
            <a:r>
              <a:rPr lang="en-US" dirty="0">
                <a:solidFill>
                  <a:schemeClr val="tx1"/>
                </a:solidFill>
              </a:rPr>
              <a:t>Choose </a:t>
            </a:r>
            <a:r>
              <a:rPr lang="en-US" dirty="0" err="1">
                <a:solidFill>
                  <a:schemeClr val="tx1"/>
                </a:solidFill>
              </a:rPr>
              <a:t>VortexNodes</a:t>
            </a:r>
            <a:r>
              <a:rPr lang="en-US" dirty="0">
                <a:solidFill>
                  <a:schemeClr val="tx1"/>
                </a:solidFill>
              </a:rPr>
              <a:t> and allocate </a:t>
            </a:r>
            <a:r>
              <a:rPr lang="en-US" dirty="0" err="1">
                <a:solidFill>
                  <a:schemeClr val="tx1"/>
                </a:solidFill>
              </a:rPr>
              <a:t>eIDs</a:t>
            </a:r>
            <a:r>
              <a:rPr lang="en-US" dirty="0">
                <a:solidFill>
                  <a:schemeClr val="tx1"/>
                </a:solidFill>
              </a:rPr>
              <a:t> if required</a:t>
            </a:r>
          </a:p>
          <a:p>
            <a:r>
              <a:rPr lang="en-US" dirty="0">
                <a:solidFill>
                  <a:schemeClr val="tx1"/>
                </a:solidFill>
              </a:rPr>
              <a:t>Choose a directed suitable graph (Nodes=</a:t>
            </a:r>
            <a:r>
              <a:rPr lang="en-US" dirty="0" err="1">
                <a:solidFill>
                  <a:schemeClr val="tx1"/>
                </a:solidFill>
              </a:rPr>
              <a:t>VortexNodes</a:t>
            </a:r>
            <a:r>
              <a:rPr lang="en-US" dirty="0">
                <a:solidFill>
                  <a:schemeClr val="tx1"/>
                </a:solidFill>
              </a:rPr>
              <a:t>; Edges=Messages).</a:t>
            </a:r>
          </a:p>
          <a:p>
            <a:r>
              <a:rPr lang="en-US" dirty="0">
                <a:solidFill>
                  <a:schemeClr val="tx1"/>
                </a:solidFill>
              </a:rPr>
              <a:t>Select timing information for the blocks.</a:t>
            </a:r>
          </a:p>
          <a:p>
            <a:r>
              <a:rPr lang="en-US" dirty="0">
                <a:solidFill>
                  <a:schemeClr val="tx1"/>
                </a:solidFill>
              </a:rPr>
              <a:t>Select path(s) for message transferal to final recipient.</a:t>
            </a:r>
          </a:p>
          <a:p>
            <a:r>
              <a:rPr lang="en-US" dirty="0">
                <a:solidFill>
                  <a:schemeClr val="tx1"/>
                </a:solidFill>
              </a:rPr>
              <a:t>Select operations</a:t>
            </a:r>
          </a:p>
          <a:p>
            <a:pPr lvl="1"/>
            <a:r>
              <a:rPr lang="en-US" dirty="0">
                <a:solidFill>
                  <a:schemeClr val="tx1"/>
                </a:solidFill>
              </a:rPr>
              <a:t>For the message</a:t>
            </a:r>
          </a:p>
          <a:p>
            <a:pPr lvl="1"/>
            <a:r>
              <a:rPr lang="en-US" dirty="0">
                <a:solidFill>
                  <a:schemeClr val="tx1"/>
                </a:solidFill>
              </a:rPr>
              <a:t>For the decoy traffic</a:t>
            </a:r>
          </a:p>
          <a:p>
            <a:r>
              <a:rPr lang="en-US" dirty="0">
                <a:solidFill>
                  <a:schemeClr val="tx1"/>
                </a:solidFill>
              </a:rPr>
              <a:t>Assemble routing block (it is always one at the beginning).</a:t>
            </a:r>
          </a:p>
          <a:p>
            <a:r>
              <a:rPr lang="en-US" dirty="0">
                <a:solidFill>
                  <a:schemeClr val="tx1"/>
                </a:solidFill>
              </a:rPr>
              <a:t>Apply routing block to message and hand it over to the router (local)</a:t>
            </a:r>
          </a:p>
          <a:p>
            <a:r>
              <a:rPr lang="en-US" b="1" dirty="0">
                <a:solidFill>
                  <a:srgbClr val="FFFF00"/>
                </a:solidFill>
              </a:rPr>
              <a:t>The algorithm does not matter! Just follow the rule:</a:t>
            </a:r>
          </a:p>
          <a:p>
            <a:pPr lvl="1"/>
            <a:r>
              <a:rPr lang="en-US" b="1" dirty="0">
                <a:solidFill>
                  <a:srgbClr val="FFFF00"/>
                </a:solidFill>
              </a:rPr>
              <a:t>All operations are valid for a data stream</a:t>
            </a:r>
          </a:p>
          <a:p>
            <a:pPr lvl="1"/>
            <a:r>
              <a:rPr lang="en-US" b="1" dirty="0">
                <a:solidFill>
                  <a:srgbClr val="FFFF00"/>
                </a:solidFill>
              </a:rPr>
              <a:t>No pattern is repeated on any node except for the sender and the recipient</a:t>
            </a:r>
          </a:p>
          <a:p>
            <a:pPr lvl="1"/>
            <a:endParaRPr lang="en-US" dirty="0">
              <a:solidFill>
                <a:schemeClr val="tx1"/>
              </a:solidFill>
            </a:endParaRPr>
          </a:p>
        </p:txBody>
      </p:sp>
    </p:spTree>
    <p:extLst>
      <p:ext uri="{BB962C8B-B14F-4D97-AF65-F5344CB8AC3E}">
        <p14:creationId xmlns:p14="http://schemas.microsoft.com/office/powerpoint/2010/main" val="2685106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(A </a:t>
            </a:r>
            <a:r>
              <a:rPr lang="de-CH" sz="1800" dirty="0" err="1"/>
              <a:t>word</a:t>
            </a:r>
            <a:r>
              <a:rPr lang="de-CH" sz="1800" dirty="0"/>
              <a:t> </a:t>
            </a:r>
            <a:r>
              <a:rPr lang="de-CH" sz="1800" dirty="0" err="1"/>
              <a:t>of</a:t>
            </a:r>
            <a:r>
              <a:rPr lang="de-CH" sz="1800" dirty="0"/>
              <a:t> </a:t>
            </a:r>
            <a:r>
              <a:rPr lang="de-CH" sz="1800" dirty="0" err="1"/>
              <a:t>caution</a:t>
            </a:r>
            <a:r>
              <a:rPr lang="de-CH" sz="1800" dirty="0"/>
              <a:t>)</a:t>
            </a:r>
            <a:endParaRPr lang="en-US" dirty="0"/>
          </a:p>
        </p:txBody>
      </p:sp>
      <p:sp>
        <p:nvSpPr>
          <p:cNvPr id="7" name="Inhaltsplatzhalter 2">
            <a:extLst>
              <a:ext uri="{FF2B5EF4-FFF2-40B4-BE49-F238E27FC236}">
                <a16:creationId xmlns:a16="http://schemas.microsoft.com/office/drawing/2014/main" id="{8164DD26-56F6-43BB-8720-FFC37BEE025B}"/>
              </a:ext>
            </a:extLst>
          </p:cNvPr>
          <p:cNvSpPr>
            <a:spLocks noGrp="1"/>
          </p:cNvSpPr>
          <p:nvPr>
            <p:ph idx="1"/>
          </p:nvPr>
        </p:nvSpPr>
        <p:spPr>
          <a:xfrm>
            <a:off x="684212" y="685800"/>
            <a:ext cx="11007916" cy="3615267"/>
          </a:xfrm>
          <a:solidFill>
            <a:schemeClr val="bg2"/>
          </a:solidFill>
          <a:ln>
            <a:solidFill>
              <a:schemeClr val="bg1"/>
            </a:solidFill>
          </a:ln>
          <a:effectLst>
            <a:outerShdw blurRad="50800" dist="38100" dir="2700000" algn="tl" rotWithShape="0">
              <a:prstClr val="black">
                <a:alpha val="40000"/>
              </a:prstClr>
            </a:outerShdw>
          </a:effectLst>
        </p:spPr>
        <p:txBody>
          <a:bodyPr/>
          <a:lstStyle/>
          <a:p>
            <a:r>
              <a:rPr lang="en-US" dirty="0">
                <a:solidFill>
                  <a:schemeClr val="tx1"/>
                </a:solidFill>
              </a:rPr>
              <a:t>For brevity, the following algorithm has no split/merge operations and all nodes receive at least the entire message. This has some drawbacks:</a:t>
            </a:r>
          </a:p>
          <a:p>
            <a:pPr lvl="1"/>
            <a:r>
              <a:rPr lang="en-US" dirty="0">
                <a:solidFill>
                  <a:schemeClr val="tx1"/>
                </a:solidFill>
              </a:rPr>
              <a:t>Huge message overhead </a:t>
            </a:r>
          </a:p>
          <a:p>
            <a:pPr lvl="1"/>
            <a:r>
              <a:rPr lang="en-US" dirty="0">
                <a:solidFill>
                  <a:schemeClr val="tx1"/>
                </a:solidFill>
              </a:rPr>
              <a:t>Minimum size of message may be determined and traced</a:t>
            </a:r>
          </a:p>
          <a:p>
            <a:pPr lvl="1"/>
            <a:r>
              <a:rPr lang="en-US" dirty="0">
                <a:solidFill>
                  <a:schemeClr val="tx1"/>
                </a:solidFill>
              </a:rPr>
              <a:t>Route diagnosis not covered</a:t>
            </a:r>
          </a:p>
          <a:p>
            <a:r>
              <a:rPr lang="en-US" dirty="0">
                <a:solidFill>
                  <a:schemeClr val="tx1"/>
                </a:solidFill>
              </a:rPr>
              <a:t>But…</a:t>
            </a:r>
          </a:p>
          <a:p>
            <a:pPr lvl="1"/>
            <a:r>
              <a:rPr lang="en-US" dirty="0">
                <a:solidFill>
                  <a:schemeClr val="tx1"/>
                </a:solidFill>
              </a:rPr>
              <a:t>It credibly anonymizes sender and recipient.</a:t>
            </a:r>
            <a:endParaRPr lang="en-US" dirty="0">
              <a:solidFill>
                <a:srgbClr val="FFFF00"/>
              </a:solidFill>
            </a:endParaRPr>
          </a:p>
        </p:txBody>
      </p:sp>
    </p:spTree>
    <p:extLst>
      <p:ext uri="{BB962C8B-B14F-4D97-AF65-F5344CB8AC3E}">
        <p14:creationId xmlns:p14="http://schemas.microsoft.com/office/powerpoint/2010/main" val="8777202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(The </a:t>
            </a:r>
            <a:r>
              <a:rPr lang="de-CH" sz="1800" dirty="0" err="1"/>
              <a:t>main</a:t>
            </a:r>
            <a:r>
              <a:rPr lang="de-CH" sz="1800" dirty="0"/>
              <a:t> </a:t>
            </a:r>
            <a:r>
              <a:rPr lang="de-CH" sz="1800" dirty="0" err="1"/>
              <a:t>procedure</a:t>
            </a:r>
            <a:r>
              <a:rPr lang="de-CH" sz="1800" dirty="0"/>
              <a:t>)</a:t>
            </a:r>
            <a:endParaRPr lang="en-US" dirty="0"/>
          </a:p>
        </p:txBody>
      </p:sp>
      <p:pic>
        <p:nvPicPr>
          <p:cNvPr id="5" name="Inhaltsplatzhalter 4">
            <a:extLst>
              <a:ext uri="{FF2B5EF4-FFF2-40B4-BE49-F238E27FC236}">
                <a16:creationId xmlns:a16="http://schemas.microsoft.com/office/drawing/2014/main" id="{3297A40E-585D-485B-A956-0833024D0D6C}"/>
              </a:ext>
            </a:extLst>
          </p:cNvPr>
          <p:cNvPicPr>
            <a:picLocks noGrp="1" noChangeAspect="1"/>
          </p:cNvPicPr>
          <p:nvPr>
            <p:ph idx="1"/>
          </p:nvPr>
        </p:nvPicPr>
        <p:blipFill>
          <a:blip r:embed="rId3"/>
          <a:stretch>
            <a:fillRect/>
          </a:stretch>
        </p:blipFill>
        <p:spPr>
          <a:xfrm>
            <a:off x="799527" y="563299"/>
            <a:ext cx="6871537" cy="3614738"/>
          </a:xfrm>
          <a:solidFill>
            <a:schemeClr val="bg2"/>
          </a:solidFill>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246395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(The </a:t>
            </a:r>
            <a:r>
              <a:rPr lang="de-CH" sz="1800" dirty="0" err="1"/>
              <a:t>main</a:t>
            </a:r>
            <a:r>
              <a:rPr lang="de-CH" sz="1800" dirty="0"/>
              <a:t> </a:t>
            </a:r>
            <a:r>
              <a:rPr lang="de-CH" sz="1800" dirty="0" err="1"/>
              <a:t>procedure</a:t>
            </a:r>
            <a:r>
              <a:rPr lang="de-CH" sz="1800" dirty="0"/>
              <a:t> 2)</a:t>
            </a:r>
            <a:endParaRPr lang="en-US" dirty="0"/>
          </a:p>
        </p:txBody>
      </p:sp>
      <p:pic>
        <p:nvPicPr>
          <p:cNvPr id="7" name="Inhaltsplatzhalter 6">
            <a:extLst>
              <a:ext uri="{FF2B5EF4-FFF2-40B4-BE49-F238E27FC236}">
                <a16:creationId xmlns:a16="http://schemas.microsoft.com/office/drawing/2014/main" id="{AD03CC60-C0BC-470A-8BF4-2878A7065822}"/>
              </a:ext>
            </a:extLst>
          </p:cNvPr>
          <p:cNvPicPr>
            <a:picLocks noGrp="1" noChangeAspect="1"/>
          </p:cNvPicPr>
          <p:nvPr>
            <p:ph idx="1"/>
          </p:nvPr>
        </p:nvPicPr>
        <p:blipFill>
          <a:blip r:embed="rId3"/>
          <a:stretch>
            <a:fillRect/>
          </a:stretch>
        </p:blipFill>
        <p:spPr>
          <a:xfrm>
            <a:off x="776304" y="563299"/>
            <a:ext cx="6449686" cy="4174596"/>
          </a:xfrm>
        </p:spPr>
      </p:pic>
    </p:spTree>
    <p:extLst>
      <p:ext uri="{BB962C8B-B14F-4D97-AF65-F5344CB8AC3E}">
        <p14:creationId xmlns:p14="http://schemas.microsoft.com/office/powerpoint/2010/main" val="28304618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(The </a:t>
            </a:r>
            <a:r>
              <a:rPr lang="de-CH" sz="1800" dirty="0" err="1"/>
              <a:t>main</a:t>
            </a:r>
            <a:r>
              <a:rPr lang="de-CH" sz="1800" dirty="0"/>
              <a:t> </a:t>
            </a:r>
            <a:r>
              <a:rPr lang="de-CH" sz="1800" dirty="0" err="1"/>
              <a:t>procedure</a:t>
            </a:r>
            <a:r>
              <a:rPr lang="de-CH" sz="1800" dirty="0"/>
              <a:t> 2)</a:t>
            </a:r>
            <a:endParaRPr lang="en-US" dirty="0"/>
          </a:p>
        </p:txBody>
      </p:sp>
      <p:sp>
        <p:nvSpPr>
          <p:cNvPr id="4" name="Inhaltsplatzhalter 3">
            <a:extLst>
              <a:ext uri="{FF2B5EF4-FFF2-40B4-BE49-F238E27FC236}">
                <a16:creationId xmlns:a16="http://schemas.microsoft.com/office/drawing/2014/main" id="{7CF67F4E-1323-4CBC-8224-A830EFB18E66}"/>
              </a:ext>
            </a:extLst>
          </p:cNvPr>
          <p:cNvSpPr>
            <a:spLocks noGrp="1"/>
          </p:cNvSpPr>
          <p:nvPr>
            <p:ph idx="1"/>
          </p:nvPr>
        </p:nvSpPr>
        <p:spPr/>
        <p:txBody>
          <a:bodyPr/>
          <a:lstStyle/>
          <a:p>
            <a:endParaRPr lang="de-CH"/>
          </a:p>
        </p:txBody>
      </p:sp>
      <p:pic>
        <p:nvPicPr>
          <p:cNvPr id="7" name="Grafik 6">
            <a:extLst>
              <a:ext uri="{FF2B5EF4-FFF2-40B4-BE49-F238E27FC236}">
                <a16:creationId xmlns:a16="http://schemas.microsoft.com/office/drawing/2014/main" id="{A2772243-645B-48F1-BBE6-2F42A4CF937C}"/>
              </a:ext>
            </a:extLst>
          </p:cNvPr>
          <p:cNvPicPr>
            <a:picLocks noChangeAspect="1"/>
          </p:cNvPicPr>
          <p:nvPr/>
        </p:nvPicPr>
        <p:blipFill>
          <a:blip r:embed="rId3"/>
          <a:stretch>
            <a:fillRect/>
          </a:stretch>
        </p:blipFill>
        <p:spPr>
          <a:xfrm>
            <a:off x="2404977" y="291204"/>
            <a:ext cx="7907087" cy="4404457"/>
          </a:xfrm>
          <a:prstGeom prst="rect">
            <a:avLst/>
          </a:prstGeom>
        </p:spPr>
      </p:pic>
    </p:spTree>
    <p:extLst>
      <p:ext uri="{BB962C8B-B14F-4D97-AF65-F5344CB8AC3E}">
        <p14:creationId xmlns:p14="http://schemas.microsoft.com/office/powerpoint/2010/main" val="31541378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a:t>
            </a:r>
            <a:r>
              <a:rPr lang="de-CH" sz="1800" dirty="0" err="1"/>
              <a:t>Assign</a:t>
            </a:r>
            <a:r>
              <a:rPr lang="de-CH" sz="1800" dirty="0"/>
              <a:t> Timing)</a:t>
            </a:r>
            <a:endParaRPr lang="en-US" dirty="0"/>
          </a:p>
        </p:txBody>
      </p:sp>
      <p:pic>
        <p:nvPicPr>
          <p:cNvPr id="4" name="Grafik 3">
            <a:extLst>
              <a:ext uri="{FF2B5EF4-FFF2-40B4-BE49-F238E27FC236}">
                <a16:creationId xmlns:a16="http://schemas.microsoft.com/office/drawing/2014/main" id="{268818C6-30B3-4DB1-8B85-788C97CF5FDF}"/>
              </a:ext>
            </a:extLst>
          </p:cNvPr>
          <p:cNvPicPr>
            <a:picLocks noChangeAspect="1"/>
          </p:cNvPicPr>
          <p:nvPr/>
        </p:nvPicPr>
        <p:blipFill>
          <a:blip r:embed="rId3"/>
          <a:stretch>
            <a:fillRect/>
          </a:stretch>
        </p:blipFill>
        <p:spPr>
          <a:xfrm>
            <a:off x="776304" y="563299"/>
            <a:ext cx="7219950" cy="4048125"/>
          </a:xfrm>
          <a:prstGeom prst="rect">
            <a:avLst/>
          </a:prstGeom>
        </p:spPr>
      </p:pic>
    </p:spTree>
    <p:extLst>
      <p:ext uri="{BB962C8B-B14F-4D97-AF65-F5344CB8AC3E}">
        <p14:creationId xmlns:p14="http://schemas.microsoft.com/office/powerpoint/2010/main" val="87783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a:t>
            </a:r>
            <a:r>
              <a:rPr lang="de-CH" sz="1800" dirty="0" err="1"/>
              <a:t>Assign</a:t>
            </a:r>
            <a:r>
              <a:rPr lang="de-CH" sz="1800" dirty="0"/>
              <a:t> Timing)</a:t>
            </a:r>
            <a:endParaRPr lang="en-US" dirty="0"/>
          </a:p>
        </p:txBody>
      </p:sp>
      <p:pic>
        <p:nvPicPr>
          <p:cNvPr id="5" name="Grafik 4">
            <a:extLst>
              <a:ext uri="{FF2B5EF4-FFF2-40B4-BE49-F238E27FC236}">
                <a16:creationId xmlns:a16="http://schemas.microsoft.com/office/drawing/2014/main" id="{49E0DCC1-ECF0-4F4B-BFBF-465F7654999F}"/>
              </a:ext>
            </a:extLst>
          </p:cNvPr>
          <p:cNvPicPr>
            <a:picLocks noChangeAspect="1"/>
          </p:cNvPicPr>
          <p:nvPr/>
        </p:nvPicPr>
        <p:blipFill>
          <a:blip r:embed="rId3"/>
          <a:stretch>
            <a:fillRect/>
          </a:stretch>
        </p:blipFill>
        <p:spPr>
          <a:xfrm>
            <a:off x="776304" y="563299"/>
            <a:ext cx="5512984" cy="4091214"/>
          </a:xfrm>
          <a:prstGeom prst="rect">
            <a:avLst/>
          </a:prstGeom>
        </p:spPr>
      </p:pic>
      <p:pic>
        <p:nvPicPr>
          <p:cNvPr id="7" name="Grafik 6">
            <a:extLst>
              <a:ext uri="{FF2B5EF4-FFF2-40B4-BE49-F238E27FC236}">
                <a16:creationId xmlns:a16="http://schemas.microsoft.com/office/drawing/2014/main" id="{3B1AB40A-3D20-4318-B457-ABE42D7EDE2A}"/>
              </a:ext>
            </a:extLst>
          </p:cNvPr>
          <p:cNvPicPr>
            <a:picLocks noChangeAspect="1"/>
          </p:cNvPicPr>
          <p:nvPr/>
        </p:nvPicPr>
        <p:blipFill>
          <a:blip r:embed="rId4"/>
          <a:stretch>
            <a:fillRect/>
          </a:stretch>
        </p:blipFill>
        <p:spPr>
          <a:xfrm>
            <a:off x="6660603" y="602328"/>
            <a:ext cx="4847185" cy="4052185"/>
          </a:xfrm>
          <a:prstGeom prst="rect">
            <a:avLst/>
          </a:prstGeom>
        </p:spPr>
      </p:pic>
    </p:spTree>
    <p:extLst>
      <p:ext uri="{BB962C8B-B14F-4D97-AF65-F5344CB8AC3E}">
        <p14:creationId xmlns:p14="http://schemas.microsoft.com/office/powerpoint/2010/main" val="40999514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0F90AA6-D34D-4D6C-AF17-2C54A67E520A}"/>
              </a:ext>
            </a:extLst>
          </p:cNvPr>
          <p:cNvPicPr>
            <a:picLocks noChangeAspect="1"/>
          </p:cNvPicPr>
          <p:nvPr/>
        </p:nvPicPr>
        <p:blipFill>
          <a:blip r:embed="rId3"/>
          <a:stretch>
            <a:fillRect/>
          </a:stretch>
        </p:blipFill>
        <p:spPr>
          <a:xfrm>
            <a:off x="776304" y="563299"/>
            <a:ext cx="7219950" cy="4097911"/>
          </a:xfrm>
          <a:prstGeom prst="rect">
            <a:avLst/>
          </a:prstGeom>
        </p:spPr>
      </p:pic>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a:t>
            </a:r>
            <a:r>
              <a:rPr lang="de-CH" sz="1800" dirty="0" err="1"/>
              <a:t>Assign</a:t>
            </a:r>
            <a:r>
              <a:rPr lang="de-CH" sz="1800" dirty="0"/>
              <a:t> </a:t>
            </a:r>
            <a:r>
              <a:rPr lang="de-CH" sz="1800" dirty="0" err="1"/>
              <a:t>Operations</a:t>
            </a:r>
            <a:r>
              <a:rPr lang="de-CH" sz="1800" dirty="0"/>
              <a:t>)</a:t>
            </a:r>
            <a:endParaRPr lang="en-US" dirty="0"/>
          </a:p>
        </p:txBody>
      </p:sp>
    </p:spTree>
    <p:extLst>
      <p:ext uri="{BB962C8B-B14F-4D97-AF65-F5344CB8AC3E}">
        <p14:creationId xmlns:p14="http://schemas.microsoft.com/office/powerpoint/2010/main" val="20763246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MessageVortex </a:t>
            </a:r>
            <a:br>
              <a:rPr lang="de-CH" dirty="0"/>
            </a:br>
            <a:r>
              <a:rPr lang="de-CH" sz="1800" dirty="0" err="1"/>
              <a:t>Why</a:t>
            </a:r>
            <a:r>
              <a:rPr lang="de-CH" sz="1800" dirty="0"/>
              <a:t> do </a:t>
            </a:r>
            <a:r>
              <a:rPr lang="de-CH" sz="1800" dirty="0" err="1"/>
              <a:t>we</a:t>
            </a:r>
            <a:r>
              <a:rPr lang="de-CH" sz="1800" dirty="0"/>
              <a:t> </a:t>
            </a:r>
            <a:r>
              <a:rPr lang="de-CH" sz="1800" dirty="0" err="1"/>
              <a:t>need</a:t>
            </a:r>
            <a:r>
              <a:rPr lang="de-CH" sz="1800" dirty="0"/>
              <a:t> </a:t>
            </a:r>
            <a:r>
              <a:rPr lang="de-CH" sz="1800" dirty="0" err="1"/>
              <a:t>it</a:t>
            </a:r>
            <a:r>
              <a:rPr lang="de-CH" sz="1800" dirty="0"/>
              <a:t>?</a:t>
            </a:r>
            <a:endParaRPr lang="de-CH" dirty="0"/>
          </a:p>
        </p:txBody>
      </p:sp>
      <p:sp>
        <p:nvSpPr>
          <p:cNvPr id="3" name="Inhaltsplatzhalter 2"/>
          <p:cNvSpPr>
            <a:spLocks noGrp="1"/>
          </p:cNvSpPr>
          <p:nvPr>
            <p:ph idx="1"/>
          </p:nvPr>
        </p:nvSpPr>
        <p:spPr>
          <a:xfrm>
            <a:off x="684212" y="576072"/>
            <a:ext cx="10823576" cy="4151923"/>
          </a:xfrm>
          <a:solidFill>
            <a:schemeClr val="bg2"/>
          </a:solidFill>
          <a:ln>
            <a:solidFill>
              <a:schemeClr val="bg1"/>
            </a:solidFill>
          </a:ln>
          <a:effectLst>
            <a:outerShdw blurRad="50800" dist="38100" dir="2700000" algn="tl" rotWithShape="0">
              <a:prstClr val="black">
                <a:alpha val="40000"/>
              </a:prstClr>
            </a:outerShdw>
          </a:effectLst>
        </p:spPr>
        <p:txBody>
          <a:bodyPr>
            <a:normAutofit lnSpcReduction="10000"/>
          </a:bodyPr>
          <a:lstStyle/>
          <a:p>
            <a:r>
              <a:rPr lang="en-US" dirty="0">
                <a:solidFill>
                  <a:schemeClr val="tx1"/>
                </a:solidFill>
              </a:rPr>
              <a:t>Censoring (in general and of Anonymity technology) happens today</a:t>
            </a:r>
          </a:p>
          <a:p>
            <a:pPr lvl="1"/>
            <a:r>
              <a:rPr lang="en-US" dirty="0">
                <a:solidFill>
                  <a:schemeClr val="tx1"/>
                </a:solidFill>
              </a:rPr>
              <a:t>North Korea (Internet is fully censored and no privacy enhancing technology is allowed)</a:t>
            </a:r>
          </a:p>
          <a:p>
            <a:pPr lvl="1"/>
            <a:r>
              <a:rPr lang="en-US" dirty="0">
                <a:solidFill>
                  <a:schemeClr val="tx1"/>
                </a:solidFill>
              </a:rPr>
              <a:t>China (blocks Tor, calculate citizen score)</a:t>
            </a:r>
          </a:p>
          <a:p>
            <a:pPr lvl="1"/>
            <a:r>
              <a:rPr lang="en-US" dirty="0">
                <a:solidFill>
                  <a:schemeClr val="tx1"/>
                </a:solidFill>
              </a:rPr>
              <a:t>Iran (Only Government approved VPNs are legal)</a:t>
            </a:r>
          </a:p>
          <a:p>
            <a:pPr lvl="1"/>
            <a:r>
              <a:rPr lang="en-US" dirty="0">
                <a:solidFill>
                  <a:schemeClr val="tx1"/>
                </a:solidFill>
              </a:rPr>
              <a:t>Turkey (VPNs banned, Websites censored)</a:t>
            </a:r>
          </a:p>
          <a:p>
            <a:pPr lvl="1"/>
            <a:r>
              <a:rPr lang="en-US" dirty="0">
                <a:solidFill>
                  <a:schemeClr val="tx1"/>
                </a:solidFill>
              </a:rPr>
              <a:t>United Arab Emirates (VPN is illegal for illegal activities ;-))</a:t>
            </a:r>
          </a:p>
          <a:p>
            <a:pPr lvl="1"/>
            <a:r>
              <a:rPr lang="en-US" dirty="0">
                <a:solidFill>
                  <a:schemeClr val="tx1"/>
                </a:solidFill>
              </a:rPr>
              <a:t>And more … (Bahrain, Ethiopia…)</a:t>
            </a:r>
          </a:p>
          <a:p>
            <a:r>
              <a:rPr lang="en-US" dirty="0">
                <a:solidFill>
                  <a:schemeClr val="tx1"/>
                </a:solidFill>
              </a:rPr>
              <a:t>Censorship is done to…</a:t>
            </a:r>
          </a:p>
          <a:p>
            <a:pPr lvl="2"/>
            <a:r>
              <a:rPr lang="en-US" dirty="0">
                <a:solidFill>
                  <a:schemeClr val="tx1"/>
                </a:solidFill>
              </a:rPr>
              <a:t>fight „terrorism.“</a:t>
            </a:r>
          </a:p>
          <a:p>
            <a:pPr lvl="2"/>
            <a:r>
              <a:rPr lang="en-US" dirty="0">
                <a:solidFill>
                  <a:schemeClr val="tx1"/>
                </a:solidFill>
              </a:rPr>
              <a:t>fight „state decomposing elements.“</a:t>
            </a:r>
          </a:p>
          <a:p>
            <a:pPr lvl="2"/>
            <a:r>
              <a:rPr lang="en-US" dirty="0">
                <a:solidFill>
                  <a:schemeClr val="tx1"/>
                </a:solidFill>
              </a:rPr>
              <a:t>stopping “immoral or anti-religious works.”</a:t>
            </a:r>
          </a:p>
        </p:txBody>
      </p:sp>
      <p:sp>
        <p:nvSpPr>
          <p:cNvPr id="4" name="Rechteck 3">
            <a:extLst>
              <a:ext uri="{FF2B5EF4-FFF2-40B4-BE49-F238E27FC236}">
                <a16:creationId xmlns:a16="http://schemas.microsoft.com/office/drawing/2014/main" id="{2F04330F-FC3F-4C9E-9D5F-590EA27DF881}"/>
              </a:ext>
            </a:extLst>
          </p:cNvPr>
          <p:cNvSpPr/>
          <p:nvPr/>
        </p:nvSpPr>
        <p:spPr>
          <a:xfrm rot="19441866">
            <a:off x="6350880" y="2228982"/>
            <a:ext cx="5735464" cy="1600438"/>
          </a:xfrm>
          <a:prstGeom prst="rect">
            <a:avLst/>
          </a:prstGeom>
        </p:spPr>
        <p:txBody>
          <a:bodyPr wrap="square">
            <a:spAutoFit/>
          </a:bodyPr>
          <a:lstStyle/>
          <a:p>
            <a:pPr algn="ctr"/>
            <a:r>
              <a:rPr lang="de-DE"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Agreement: </a:t>
            </a:r>
            <a:r>
              <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Censorship</a:t>
            </a:r>
            <a:r>
              <a:rPr lang="de-DE"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de-DE" sz="4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exists</a:t>
            </a:r>
            <a:r>
              <a:rPr lang="de-DE"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p>
          <a:p>
            <a:pPr algn="ctr"/>
            <a:r>
              <a:rPr lang="de-DE"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its</a:t>
            </a:r>
            <a:r>
              <a:rPr lang="de-D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GB"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use</a:t>
            </a:r>
            <a:r>
              <a:rPr lang="de-D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may</a:t>
            </a:r>
            <a:r>
              <a:rPr lang="de-D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de-DE"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be</a:t>
            </a:r>
            <a:r>
              <a:rPr lang="de-D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de-DE"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questionable</a:t>
            </a:r>
            <a:endParaRPr lang="de-CH"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176698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a:t>
            </a:r>
            <a:r>
              <a:rPr lang="de-CH" sz="1800" dirty="0" err="1"/>
              <a:t>Assign</a:t>
            </a:r>
            <a:r>
              <a:rPr lang="de-CH" sz="1800" dirty="0"/>
              <a:t> </a:t>
            </a:r>
            <a:r>
              <a:rPr lang="de-CH" sz="1800" dirty="0" err="1"/>
              <a:t>Operations</a:t>
            </a:r>
            <a:r>
              <a:rPr lang="de-CH" sz="1800" dirty="0"/>
              <a:t>)</a:t>
            </a:r>
            <a:endParaRPr lang="en-US" dirty="0"/>
          </a:p>
        </p:txBody>
      </p:sp>
      <p:pic>
        <p:nvPicPr>
          <p:cNvPr id="5" name="Grafik 4">
            <a:extLst>
              <a:ext uri="{FF2B5EF4-FFF2-40B4-BE49-F238E27FC236}">
                <a16:creationId xmlns:a16="http://schemas.microsoft.com/office/drawing/2014/main" id="{17504892-739B-45DE-911F-2ED19637B312}"/>
              </a:ext>
            </a:extLst>
          </p:cNvPr>
          <p:cNvPicPr>
            <a:picLocks noChangeAspect="1"/>
          </p:cNvPicPr>
          <p:nvPr/>
        </p:nvPicPr>
        <p:blipFill>
          <a:blip r:embed="rId3"/>
          <a:stretch>
            <a:fillRect/>
          </a:stretch>
        </p:blipFill>
        <p:spPr>
          <a:xfrm>
            <a:off x="776304" y="564379"/>
            <a:ext cx="7191375" cy="2047875"/>
          </a:xfrm>
          <a:prstGeom prst="rect">
            <a:avLst/>
          </a:prstGeom>
        </p:spPr>
      </p:pic>
    </p:spTree>
    <p:extLst>
      <p:ext uri="{BB962C8B-B14F-4D97-AF65-F5344CB8AC3E}">
        <p14:creationId xmlns:p14="http://schemas.microsoft.com/office/powerpoint/2010/main" val="3757805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en-US" sz="1800" dirty="0"/>
              <a:t>A simple </a:t>
            </a:r>
            <a:r>
              <a:rPr lang="de-CH" sz="1800" dirty="0" err="1"/>
              <a:t>Strategy</a:t>
            </a:r>
            <a:r>
              <a:rPr lang="de-CH" sz="1800" dirty="0"/>
              <a:t> </a:t>
            </a:r>
            <a:r>
              <a:rPr lang="de-CH" sz="1800" dirty="0" err="1"/>
              <a:t>for</a:t>
            </a:r>
            <a:r>
              <a:rPr lang="de-CH" sz="1800" dirty="0"/>
              <a:t> </a:t>
            </a:r>
            <a:r>
              <a:rPr lang="de-CH" sz="1800" dirty="0" err="1"/>
              <a:t>building</a:t>
            </a:r>
            <a:r>
              <a:rPr lang="de-CH" sz="1800" dirty="0"/>
              <a:t> a </a:t>
            </a:r>
            <a:r>
              <a:rPr lang="de-CH" sz="1800" dirty="0" err="1"/>
              <a:t>routing</a:t>
            </a:r>
            <a:r>
              <a:rPr lang="de-CH" sz="1800" dirty="0"/>
              <a:t> block (</a:t>
            </a:r>
            <a:r>
              <a:rPr lang="de-CH" sz="1800" dirty="0" err="1"/>
              <a:t>Assign</a:t>
            </a:r>
            <a:r>
              <a:rPr lang="de-CH" sz="1800" dirty="0"/>
              <a:t> </a:t>
            </a:r>
            <a:r>
              <a:rPr lang="de-CH" sz="1800" dirty="0" err="1"/>
              <a:t>Operations</a:t>
            </a:r>
            <a:r>
              <a:rPr lang="de-CH" sz="1800" dirty="0"/>
              <a:t>)</a:t>
            </a:r>
            <a:endParaRPr lang="en-US" dirty="0"/>
          </a:p>
        </p:txBody>
      </p:sp>
      <p:pic>
        <p:nvPicPr>
          <p:cNvPr id="5" name="Grafik 4">
            <a:extLst>
              <a:ext uri="{FF2B5EF4-FFF2-40B4-BE49-F238E27FC236}">
                <a16:creationId xmlns:a16="http://schemas.microsoft.com/office/drawing/2014/main" id="{493364F3-836F-4C3B-A691-59B8593D49DD}"/>
              </a:ext>
            </a:extLst>
          </p:cNvPr>
          <p:cNvPicPr>
            <a:picLocks noChangeAspect="1"/>
          </p:cNvPicPr>
          <p:nvPr/>
        </p:nvPicPr>
        <p:blipFill>
          <a:blip r:embed="rId3"/>
          <a:stretch>
            <a:fillRect/>
          </a:stretch>
        </p:blipFill>
        <p:spPr>
          <a:xfrm>
            <a:off x="776304" y="563299"/>
            <a:ext cx="6343650" cy="4097911"/>
          </a:xfrm>
          <a:prstGeom prst="rect">
            <a:avLst/>
          </a:prstGeom>
        </p:spPr>
      </p:pic>
    </p:spTree>
    <p:extLst>
      <p:ext uri="{BB962C8B-B14F-4D97-AF65-F5344CB8AC3E}">
        <p14:creationId xmlns:p14="http://schemas.microsoft.com/office/powerpoint/2010/main" val="21149529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09F23-69CA-415C-A4F2-D5E8005299AE}"/>
              </a:ext>
            </a:extLst>
          </p:cNvPr>
          <p:cNvSpPr>
            <a:spLocks noGrp="1"/>
          </p:cNvSpPr>
          <p:nvPr>
            <p:ph type="title"/>
          </p:nvPr>
        </p:nvSpPr>
        <p:spPr/>
        <p:txBody>
          <a:bodyPr/>
          <a:lstStyle/>
          <a:p>
            <a:r>
              <a:rPr lang="en-US" dirty="0"/>
              <a:t>MessageVortex</a:t>
            </a:r>
            <a:br>
              <a:rPr lang="en-US" dirty="0"/>
            </a:br>
            <a:r>
              <a:rPr lang="de-CH" sz="1800" dirty="0" err="1"/>
              <a:t>Where</a:t>
            </a:r>
            <a:r>
              <a:rPr lang="de-CH" sz="1800" dirty="0"/>
              <a:t> do I </a:t>
            </a:r>
            <a:r>
              <a:rPr lang="de-CH" sz="1800" dirty="0" err="1"/>
              <a:t>get</a:t>
            </a:r>
            <a:r>
              <a:rPr lang="de-CH" sz="1800" dirty="0"/>
              <a:t> </a:t>
            </a:r>
            <a:r>
              <a:rPr lang="de-CH" sz="1800" dirty="0" err="1"/>
              <a:t>my</a:t>
            </a:r>
            <a:r>
              <a:rPr lang="de-CH" sz="1800" dirty="0"/>
              <a:t> </a:t>
            </a:r>
            <a:r>
              <a:rPr lang="de-CH" sz="1800" dirty="0" err="1"/>
              <a:t>peer</a:t>
            </a:r>
            <a:r>
              <a:rPr lang="de-CH" sz="1800" dirty="0"/>
              <a:t> </a:t>
            </a:r>
            <a:r>
              <a:rPr lang="de-CH" sz="1800" dirty="0" err="1"/>
              <a:t>partners</a:t>
            </a:r>
            <a:r>
              <a:rPr lang="de-CH" sz="1800" dirty="0"/>
              <a:t> </a:t>
            </a:r>
            <a:r>
              <a:rPr lang="de-CH" sz="1800" dirty="0" err="1"/>
              <a:t>from</a:t>
            </a:r>
            <a:r>
              <a:rPr lang="de-CH" sz="1800" dirty="0"/>
              <a:t>?</a:t>
            </a:r>
            <a:endParaRPr lang="en-US" dirty="0"/>
          </a:p>
        </p:txBody>
      </p:sp>
      <p:sp>
        <p:nvSpPr>
          <p:cNvPr id="3" name="Inhaltsplatzhalter 2">
            <a:extLst>
              <a:ext uri="{FF2B5EF4-FFF2-40B4-BE49-F238E27FC236}">
                <a16:creationId xmlns:a16="http://schemas.microsoft.com/office/drawing/2014/main" id="{B4822D5D-6EE5-4986-AFAC-E1B15DE26198}"/>
              </a:ext>
            </a:extLst>
          </p:cNvPr>
          <p:cNvSpPr>
            <a:spLocks noGrp="1"/>
          </p:cNvSpPr>
          <p:nvPr>
            <p:ph idx="1"/>
          </p:nvPr>
        </p:nvSpPr>
        <p:spPr>
          <a:xfrm>
            <a:off x="684212" y="685800"/>
            <a:ext cx="11055504"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a:solidFill>
                  <a:schemeClr val="tx1"/>
                </a:solidFill>
              </a:rPr>
              <a:t>In a censoring environment</a:t>
            </a:r>
          </a:p>
          <a:p>
            <a:pPr lvl="1"/>
            <a:r>
              <a:rPr lang="en-US" dirty="0">
                <a:solidFill>
                  <a:schemeClr val="tx1"/>
                </a:solidFill>
              </a:rPr>
              <a:t>You need to collect them yourself (manually)</a:t>
            </a:r>
          </a:p>
          <a:p>
            <a:pPr lvl="1"/>
            <a:r>
              <a:rPr lang="en-US" dirty="0">
                <a:solidFill>
                  <a:schemeClr val="tx1"/>
                </a:solidFill>
              </a:rPr>
              <a:t>You may route messages outside of the censors reach. Once outside traditional mixing nodes may be used</a:t>
            </a:r>
          </a:p>
          <a:p>
            <a:r>
              <a:rPr lang="en-US" dirty="0">
                <a:solidFill>
                  <a:schemeClr val="tx1"/>
                </a:solidFill>
              </a:rPr>
              <a:t>In a non censoring environment (where usage of MessageVortex is no problem)</a:t>
            </a:r>
          </a:p>
          <a:p>
            <a:pPr lvl="1"/>
            <a:r>
              <a:rPr lang="en-US" dirty="0">
                <a:solidFill>
                  <a:schemeClr val="tx1"/>
                </a:solidFill>
              </a:rPr>
              <a:t>Query the nodes directly with a capability request (</a:t>
            </a:r>
            <a:r>
              <a:rPr lang="en-US" dirty="0" err="1">
                <a:solidFill>
                  <a:schemeClr val="tx1"/>
                </a:solidFill>
                <a:latin typeface="Miriam Fixed" panose="020B0509050101010101" pitchFamily="49" charset="-79"/>
                <a:cs typeface="Miriam Fixed" panose="020B0509050101010101" pitchFamily="49" charset="-79"/>
              </a:rPr>
              <a:t>HeaderRequestCapability</a:t>
            </a:r>
            <a:r>
              <a:rPr lang="en-US" dirty="0">
                <a:solidFill>
                  <a:schemeClr val="tx1"/>
                </a:solidFill>
              </a:rPr>
              <a:t>)</a:t>
            </a:r>
          </a:p>
          <a:p>
            <a:pPr lvl="1"/>
            <a:r>
              <a:rPr lang="en-US" dirty="0">
                <a:solidFill>
                  <a:schemeClr val="tx1"/>
                </a:solidFill>
              </a:rPr>
              <a:t>Ask a node to recover public routing nodes (</a:t>
            </a:r>
            <a:r>
              <a:rPr lang="en-US" dirty="0" err="1">
                <a:solidFill>
                  <a:schemeClr val="tx1"/>
                </a:solidFill>
                <a:latin typeface="Miriam Fixed" panose="020B0509050101010101" pitchFamily="49" charset="-79"/>
                <a:cs typeface="Miriam Fixed" panose="020B0509050101010101" pitchFamily="49" charset="-79"/>
              </a:rPr>
              <a:t>HeaderRequestNodes</a:t>
            </a:r>
            <a:r>
              <a:rPr lang="en-US" dirty="0">
                <a:solidFill>
                  <a:schemeClr val="tx1"/>
                </a:solidFill>
              </a:rPr>
              <a:t>)</a:t>
            </a:r>
          </a:p>
        </p:txBody>
      </p:sp>
    </p:spTree>
    <p:extLst>
      <p:ext uri="{BB962C8B-B14F-4D97-AF65-F5344CB8AC3E}">
        <p14:creationId xmlns:p14="http://schemas.microsoft.com/office/powerpoint/2010/main" val="37726195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09F23-69CA-415C-A4F2-D5E8005299AE}"/>
              </a:ext>
            </a:extLst>
          </p:cNvPr>
          <p:cNvSpPr>
            <a:spLocks noGrp="1"/>
          </p:cNvSpPr>
          <p:nvPr>
            <p:ph type="title"/>
          </p:nvPr>
        </p:nvSpPr>
        <p:spPr/>
        <p:txBody>
          <a:bodyPr/>
          <a:lstStyle/>
          <a:p>
            <a:r>
              <a:rPr lang="en-US" dirty="0"/>
              <a:t>MessageVortex</a:t>
            </a:r>
            <a:br>
              <a:rPr lang="en-US" dirty="0"/>
            </a:br>
            <a:r>
              <a:rPr lang="de-CH" sz="1800" dirty="0" err="1"/>
              <a:t>Where</a:t>
            </a:r>
            <a:r>
              <a:rPr lang="de-CH" sz="1800" dirty="0"/>
              <a:t> do I </a:t>
            </a:r>
            <a:r>
              <a:rPr lang="de-CH" sz="1800" dirty="0" err="1"/>
              <a:t>get</a:t>
            </a:r>
            <a:r>
              <a:rPr lang="de-CH" sz="1800" dirty="0"/>
              <a:t> </a:t>
            </a:r>
            <a:r>
              <a:rPr lang="de-CH" sz="1800" dirty="0" err="1"/>
              <a:t>my</a:t>
            </a:r>
            <a:r>
              <a:rPr lang="de-CH" sz="1800" dirty="0"/>
              <a:t> </a:t>
            </a:r>
            <a:r>
              <a:rPr lang="de-CH" sz="1800" dirty="0" err="1"/>
              <a:t>peer</a:t>
            </a:r>
            <a:r>
              <a:rPr lang="de-CH" sz="1800" dirty="0"/>
              <a:t> </a:t>
            </a:r>
            <a:r>
              <a:rPr lang="de-CH" sz="1800" dirty="0" err="1"/>
              <a:t>partners</a:t>
            </a:r>
            <a:r>
              <a:rPr lang="de-CH" sz="1800" dirty="0"/>
              <a:t> </a:t>
            </a:r>
            <a:r>
              <a:rPr lang="de-CH" sz="1800" dirty="0" err="1"/>
              <a:t>from</a:t>
            </a:r>
            <a:r>
              <a:rPr lang="de-CH" sz="1800" dirty="0"/>
              <a:t>?</a:t>
            </a:r>
            <a:endParaRPr lang="en-US" dirty="0"/>
          </a:p>
        </p:txBody>
      </p:sp>
      <p:sp>
        <p:nvSpPr>
          <p:cNvPr id="3" name="Inhaltsplatzhalter 2">
            <a:extLst>
              <a:ext uri="{FF2B5EF4-FFF2-40B4-BE49-F238E27FC236}">
                <a16:creationId xmlns:a16="http://schemas.microsoft.com/office/drawing/2014/main" id="{B4822D5D-6EE5-4986-AFAC-E1B15DE26198}"/>
              </a:ext>
            </a:extLst>
          </p:cNvPr>
          <p:cNvSpPr>
            <a:spLocks noGrp="1"/>
          </p:cNvSpPr>
          <p:nvPr>
            <p:ph idx="1"/>
          </p:nvPr>
        </p:nvSpPr>
        <p:spPr>
          <a:xfrm>
            <a:off x="684212" y="685800"/>
            <a:ext cx="11055504"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a:solidFill>
                  <a:schemeClr val="tx1"/>
                </a:solidFill>
              </a:rPr>
              <a:t>In a censoring environment</a:t>
            </a:r>
          </a:p>
          <a:p>
            <a:pPr lvl="1"/>
            <a:r>
              <a:rPr lang="en-US" dirty="0">
                <a:solidFill>
                  <a:schemeClr val="tx1"/>
                </a:solidFill>
              </a:rPr>
              <a:t>You need to collect them yourself (manually)</a:t>
            </a:r>
          </a:p>
          <a:p>
            <a:pPr lvl="1"/>
            <a:r>
              <a:rPr lang="en-US" dirty="0">
                <a:solidFill>
                  <a:schemeClr val="tx1"/>
                </a:solidFill>
              </a:rPr>
              <a:t>You may route messages outside of the censors reach. Once outside traditional mixing nodes may be used</a:t>
            </a:r>
          </a:p>
          <a:p>
            <a:r>
              <a:rPr lang="en-US" dirty="0">
                <a:solidFill>
                  <a:schemeClr val="tx1"/>
                </a:solidFill>
              </a:rPr>
              <a:t>In a non censoring environment (where usage of MessageVortex is no problem)</a:t>
            </a:r>
          </a:p>
          <a:p>
            <a:pPr lvl="1"/>
            <a:r>
              <a:rPr lang="en-US" dirty="0">
                <a:solidFill>
                  <a:schemeClr val="tx1"/>
                </a:solidFill>
              </a:rPr>
              <a:t>Query the nodes directly with a capability request (</a:t>
            </a:r>
            <a:r>
              <a:rPr lang="en-US" dirty="0" err="1">
                <a:solidFill>
                  <a:schemeClr val="tx1"/>
                </a:solidFill>
                <a:latin typeface="Miriam Fixed" panose="020B0509050101010101" pitchFamily="49" charset="-79"/>
                <a:cs typeface="Miriam Fixed" panose="020B0509050101010101" pitchFamily="49" charset="-79"/>
              </a:rPr>
              <a:t>HeaderRequestCapability</a:t>
            </a:r>
            <a:r>
              <a:rPr lang="en-US" dirty="0">
                <a:solidFill>
                  <a:schemeClr val="tx1"/>
                </a:solidFill>
              </a:rPr>
              <a:t>)</a:t>
            </a:r>
          </a:p>
          <a:p>
            <a:pPr lvl="1"/>
            <a:r>
              <a:rPr lang="en-US" dirty="0">
                <a:solidFill>
                  <a:schemeClr val="tx1"/>
                </a:solidFill>
              </a:rPr>
              <a:t>Ask a node to recover public routing nodes (</a:t>
            </a:r>
            <a:r>
              <a:rPr lang="en-US" dirty="0" err="1">
                <a:solidFill>
                  <a:schemeClr val="tx1"/>
                </a:solidFill>
                <a:latin typeface="Miriam Fixed" panose="020B0509050101010101" pitchFamily="49" charset="-79"/>
                <a:cs typeface="Miriam Fixed" panose="020B0509050101010101" pitchFamily="49" charset="-79"/>
              </a:rPr>
              <a:t>HeaderRequestNodes</a:t>
            </a:r>
            <a:r>
              <a:rPr lang="en-US" dirty="0">
                <a:solidFill>
                  <a:schemeClr val="tx1"/>
                </a:solidFill>
              </a:rPr>
              <a:t>)</a:t>
            </a:r>
          </a:p>
        </p:txBody>
      </p:sp>
    </p:spTree>
    <p:extLst>
      <p:ext uri="{BB962C8B-B14F-4D97-AF65-F5344CB8AC3E}">
        <p14:creationId xmlns:p14="http://schemas.microsoft.com/office/powerpoint/2010/main" val="14721158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p:txBody>
          <a:bodyPr>
            <a:normAutofit/>
          </a:bodyPr>
          <a:lstStyle/>
          <a:p>
            <a:r>
              <a:rPr lang="en-US" dirty="0"/>
              <a:t>MessageVortex</a:t>
            </a:r>
            <a:br>
              <a:rPr lang="en-US" dirty="0"/>
            </a:br>
            <a:r>
              <a:rPr lang="de-DE" sz="1800" dirty="0"/>
              <a:t>Analysis</a:t>
            </a:r>
            <a:endParaRPr lang="en-US" dirty="0"/>
          </a:p>
        </p:txBody>
      </p:sp>
      <p:sp>
        <p:nvSpPr>
          <p:cNvPr id="3" name="Inhaltsplatzhalter 2">
            <a:extLst>
              <a:ext uri="{FF2B5EF4-FFF2-40B4-BE49-F238E27FC236}">
                <a16:creationId xmlns:a16="http://schemas.microsoft.com/office/drawing/2014/main" id="{871EDCC8-A8A0-452A-B4B0-EA027CA1ED97}"/>
              </a:ext>
            </a:extLst>
          </p:cNvPr>
          <p:cNvSpPr>
            <a:spLocks noGrp="1"/>
          </p:cNvSpPr>
          <p:nvPr>
            <p:ph idx="1"/>
          </p:nvPr>
        </p:nvSpPr>
        <p:spPr>
          <a:xfrm>
            <a:off x="684212" y="685800"/>
            <a:ext cx="10849420"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fontScale="70000" lnSpcReduction="20000"/>
          </a:bodyPr>
          <a:lstStyle/>
          <a:p>
            <a:r>
              <a:rPr lang="en-US" dirty="0">
                <a:solidFill>
                  <a:schemeClr val="tx1"/>
                </a:solidFill>
              </a:rPr>
              <a:t>First Quick overview</a:t>
            </a:r>
          </a:p>
          <a:p>
            <a:pPr lvl="1"/>
            <a:r>
              <a:rPr lang="en-US" dirty="0">
                <a:solidFill>
                  <a:schemeClr val="tx1"/>
                </a:solidFill>
              </a:rPr>
              <a:t>The first holistic approach targeting the needs of a partially/fully censoring environment</a:t>
            </a:r>
          </a:p>
          <a:p>
            <a:pPr lvl="1"/>
            <a:r>
              <a:rPr lang="en-US" dirty="0">
                <a:solidFill>
                  <a:schemeClr val="tx1"/>
                </a:solidFill>
              </a:rPr>
              <a:t>Bases on proven technology</a:t>
            </a:r>
          </a:p>
          <a:p>
            <a:pPr lvl="2"/>
            <a:r>
              <a:rPr lang="en-US" dirty="0">
                <a:solidFill>
                  <a:schemeClr val="tx1"/>
                </a:solidFill>
              </a:rPr>
              <a:t>Reed-Solomon operations are proven and well known</a:t>
            </a:r>
          </a:p>
          <a:p>
            <a:pPr lvl="2"/>
            <a:r>
              <a:rPr lang="en-US" dirty="0">
                <a:solidFill>
                  <a:schemeClr val="tx1"/>
                </a:solidFill>
              </a:rPr>
              <a:t>Mixing (and its limitations) are well known</a:t>
            </a:r>
          </a:p>
          <a:p>
            <a:pPr lvl="1"/>
            <a:r>
              <a:rPr lang="en-US" dirty="0">
                <a:solidFill>
                  <a:schemeClr val="tx1"/>
                </a:solidFill>
              </a:rPr>
              <a:t>Is </a:t>
            </a:r>
            <a:r>
              <a:rPr lang="en-US" dirty="0" err="1">
                <a:solidFill>
                  <a:schemeClr val="tx1"/>
                </a:solidFill>
              </a:rPr>
              <a:t>Cryptoagile</a:t>
            </a:r>
            <a:endParaRPr lang="en-US" dirty="0">
              <a:solidFill>
                <a:schemeClr val="tx1"/>
              </a:solidFill>
            </a:endParaRPr>
          </a:p>
          <a:p>
            <a:pPr lvl="1"/>
            <a:r>
              <a:rPr lang="en-US" dirty="0">
                <a:solidFill>
                  <a:schemeClr val="tx1"/>
                </a:solidFill>
              </a:rPr>
              <a:t>Allows diagnosis</a:t>
            </a:r>
          </a:p>
          <a:p>
            <a:pPr lvl="1"/>
            <a:r>
              <a:rPr lang="en-US" dirty="0">
                <a:solidFill>
                  <a:schemeClr val="tx1"/>
                </a:solidFill>
              </a:rPr>
              <a:t>Allows localized trust</a:t>
            </a:r>
          </a:p>
          <a:p>
            <a:pPr lvl="1"/>
            <a:r>
              <a:rPr lang="en-US" dirty="0">
                <a:solidFill>
                  <a:schemeClr val="tx1"/>
                </a:solidFill>
              </a:rPr>
              <a:t>Gives full control of all privacy related parameters to the builder of the routing block.</a:t>
            </a:r>
          </a:p>
          <a:p>
            <a:pPr lvl="2"/>
            <a:r>
              <a:rPr lang="en-US" dirty="0">
                <a:solidFill>
                  <a:schemeClr val="tx1"/>
                </a:solidFill>
              </a:rPr>
              <a:t>Contributes </a:t>
            </a:r>
          </a:p>
          <a:p>
            <a:pPr lvl="3"/>
            <a:r>
              <a:rPr lang="en-US" dirty="0">
                <a:solidFill>
                  <a:schemeClr val="tx1"/>
                </a:solidFill>
              </a:rPr>
              <a:t>A new padding type not leaking any information about successful decryption.</a:t>
            </a:r>
          </a:p>
          <a:p>
            <a:pPr lvl="3"/>
            <a:r>
              <a:rPr lang="en-US" dirty="0">
                <a:solidFill>
                  <a:schemeClr val="tx1"/>
                </a:solidFill>
              </a:rPr>
              <a:t>An </a:t>
            </a:r>
            <a:r>
              <a:rPr lang="en-US" dirty="0" err="1">
                <a:solidFill>
                  <a:schemeClr val="tx1"/>
                </a:solidFill>
              </a:rPr>
              <a:t>addRedundancy</a:t>
            </a:r>
            <a:r>
              <a:rPr lang="en-US" dirty="0">
                <a:solidFill>
                  <a:schemeClr val="tx1"/>
                </a:solidFill>
              </a:rPr>
              <a:t> operation allowing to add redundancy and or decoy traffic without letting the routing node the type of routed data know.</a:t>
            </a:r>
          </a:p>
          <a:p>
            <a:pPr lvl="3"/>
            <a:r>
              <a:rPr lang="en-US" dirty="0">
                <a:solidFill>
                  <a:schemeClr val="tx1"/>
                </a:solidFill>
              </a:rPr>
              <a:t>A working system with a reference implementation</a:t>
            </a:r>
          </a:p>
        </p:txBody>
      </p:sp>
    </p:spTree>
    <p:extLst>
      <p:ext uri="{BB962C8B-B14F-4D97-AF65-F5344CB8AC3E}">
        <p14:creationId xmlns:p14="http://schemas.microsoft.com/office/powerpoint/2010/main" val="1122876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p:txBody>
          <a:bodyPr>
            <a:normAutofit/>
          </a:bodyPr>
          <a:lstStyle/>
          <a:p>
            <a:r>
              <a:rPr lang="en-US" dirty="0"/>
              <a:t>MessageVortex</a:t>
            </a:r>
            <a:br>
              <a:rPr lang="en-US" dirty="0"/>
            </a:br>
            <a:r>
              <a:rPr lang="de-DE" sz="1800" dirty="0"/>
              <a:t>Analysis (2)</a:t>
            </a:r>
            <a:endParaRPr lang="en-US" dirty="0"/>
          </a:p>
        </p:txBody>
      </p:sp>
      <p:sp>
        <p:nvSpPr>
          <p:cNvPr id="3" name="Inhaltsplatzhalter 2">
            <a:extLst>
              <a:ext uri="{FF2B5EF4-FFF2-40B4-BE49-F238E27FC236}">
                <a16:creationId xmlns:a16="http://schemas.microsoft.com/office/drawing/2014/main" id="{871EDCC8-A8A0-452A-B4B0-EA027CA1ED97}"/>
              </a:ext>
            </a:extLst>
          </p:cNvPr>
          <p:cNvSpPr>
            <a:spLocks noGrp="1"/>
          </p:cNvSpPr>
          <p:nvPr>
            <p:ph idx="1"/>
          </p:nvPr>
        </p:nvSpPr>
        <p:spPr>
          <a:xfrm>
            <a:off x="684212" y="685800"/>
            <a:ext cx="10849420"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a:solidFill>
                  <a:schemeClr val="tx1"/>
                </a:solidFill>
              </a:rPr>
              <a:t>The outer message is secure as long as…</a:t>
            </a:r>
          </a:p>
          <a:p>
            <a:pPr lvl="1"/>
            <a:r>
              <a:rPr lang="en-US" dirty="0">
                <a:solidFill>
                  <a:schemeClr val="tx1"/>
                </a:solidFill>
              </a:rPr>
              <a:t>The steganographic algorithm is not detectable</a:t>
            </a:r>
          </a:p>
          <a:p>
            <a:pPr lvl="1"/>
            <a:r>
              <a:rPr lang="en-US" dirty="0">
                <a:solidFill>
                  <a:schemeClr val="tx1"/>
                </a:solidFill>
              </a:rPr>
              <a:t>The message does not follow an identifiable pattern (customizing!)</a:t>
            </a:r>
          </a:p>
          <a:p>
            <a:pPr lvl="2"/>
            <a:r>
              <a:rPr lang="en-US" dirty="0">
                <a:solidFill>
                  <a:schemeClr val="tx1"/>
                </a:solidFill>
              </a:rPr>
              <a:t>Only text patterns that exist commonly in the outer realm (outside </a:t>
            </a:r>
            <a:r>
              <a:rPr lang="en-US" dirty="0" err="1">
                <a:solidFill>
                  <a:schemeClr val="tx1"/>
                </a:solidFill>
              </a:rPr>
              <a:t>MessageVortex</a:t>
            </a:r>
            <a:r>
              <a:rPr lang="en-US" dirty="0">
                <a:solidFill>
                  <a:schemeClr val="tx1"/>
                </a:solidFill>
              </a:rPr>
              <a:t>)</a:t>
            </a:r>
          </a:p>
          <a:p>
            <a:pPr lvl="2"/>
            <a:r>
              <a:rPr lang="en-US" dirty="0">
                <a:solidFill>
                  <a:schemeClr val="tx1"/>
                </a:solidFill>
              </a:rPr>
              <a:t>Or text and graphic patterns that are unique to the platform itself (this is a big weakness)</a:t>
            </a:r>
          </a:p>
          <a:p>
            <a:r>
              <a:rPr lang="en-US" dirty="0">
                <a:solidFill>
                  <a:schemeClr val="tx1"/>
                </a:solidFill>
              </a:rPr>
              <a:t>If the </a:t>
            </a:r>
            <a:r>
              <a:rPr lang="en-US" dirty="0" err="1">
                <a:solidFill>
                  <a:schemeClr val="tx1"/>
                </a:solidFill>
              </a:rPr>
              <a:t>stegnographic</a:t>
            </a:r>
            <a:r>
              <a:rPr lang="en-US" dirty="0">
                <a:solidFill>
                  <a:schemeClr val="tx1"/>
                </a:solidFill>
              </a:rPr>
              <a:t> key and algorithm is known the service remains save as the message has no outer structure.</a:t>
            </a:r>
          </a:p>
        </p:txBody>
      </p:sp>
    </p:spTree>
    <p:extLst>
      <p:ext uri="{BB962C8B-B14F-4D97-AF65-F5344CB8AC3E}">
        <p14:creationId xmlns:p14="http://schemas.microsoft.com/office/powerpoint/2010/main" val="1611365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p:txBody>
          <a:bodyPr>
            <a:normAutofit/>
          </a:bodyPr>
          <a:lstStyle/>
          <a:p>
            <a:r>
              <a:rPr lang="en-US" dirty="0"/>
              <a:t>MessageVortex</a:t>
            </a:r>
            <a:br>
              <a:rPr lang="en-US" dirty="0"/>
            </a:br>
            <a:r>
              <a:rPr lang="de-DE" sz="1800" dirty="0"/>
              <a:t>Analysis (3)</a:t>
            </a:r>
            <a:endParaRPr lang="en-US" dirty="0"/>
          </a:p>
        </p:txBody>
      </p:sp>
      <p:sp>
        <p:nvSpPr>
          <p:cNvPr id="3" name="Inhaltsplatzhalter 2">
            <a:extLst>
              <a:ext uri="{FF2B5EF4-FFF2-40B4-BE49-F238E27FC236}">
                <a16:creationId xmlns:a16="http://schemas.microsoft.com/office/drawing/2014/main" id="{871EDCC8-A8A0-452A-B4B0-EA027CA1ED97}"/>
              </a:ext>
            </a:extLst>
          </p:cNvPr>
          <p:cNvSpPr>
            <a:spLocks noGrp="1"/>
          </p:cNvSpPr>
          <p:nvPr>
            <p:ph idx="1"/>
          </p:nvPr>
        </p:nvSpPr>
        <p:spPr>
          <a:xfrm>
            <a:off x="684212" y="685800"/>
            <a:ext cx="10849420"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a:solidFill>
                  <a:schemeClr val="tx1"/>
                </a:solidFill>
              </a:rPr>
              <a:t>To address issues of changing the transport level provider redirection messages with signed content help to maintain the social network cryptographically secured.</a:t>
            </a:r>
          </a:p>
          <a:p>
            <a:r>
              <a:rPr lang="en-US" dirty="0">
                <a:solidFill>
                  <a:schemeClr val="tx1"/>
                </a:solidFill>
              </a:rPr>
              <a:t>To address issues enabling a censor to identify nodes when updating, the update channel was realized with </a:t>
            </a:r>
            <a:r>
              <a:rPr lang="en-US" dirty="0" err="1">
                <a:solidFill>
                  <a:schemeClr val="tx1"/>
                </a:solidFill>
              </a:rPr>
              <a:t>VortexMessages</a:t>
            </a:r>
            <a:r>
              <a:rPr lang="en-US" dirty="0">
                <a:solidFill>
                  <a:schemeClr val="tx1"/>
                </a:solidFill>
              </a:rPr>
              <a:t>.</a:t>
            </a:r>
          </a:p>
        </p:txBody>
      </p:sp>
    </p:spTree>
    <p:extLst>
      <p:ext uri="{BB962C8B-B14F-4D97-AF65-F5344CB8AC3E}">
        <p14:creationId xmlns:p14="http://schemas.microsoft.com/office/powerpoint/2010/main" val="33082696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p:txBody>
          <a:bodyPr>
            <a:normAutofit/>
          </a:bodyPr>
          <a:lstStyle/>
          <a:p>
            <a:r>
              <a:rPr lang="en-US" dirty="0"/>
              <a:t>MessageVortex</a:t>
            </a:r>
            <a:br>
              <a:rPr lang="en-US" dirty="0"/>
            </a:br>
            <a:r>
              <a:rPr lang="de-DE" sz="1800" dirty="0"/>
              <a:t>Analysis (5)</a:t>
            </a:r>
            <a:endParaRPr lang="en-US" dirty="0"/>
          </a:p>
        </p:txBody>
      </p:sp>
      <p:sp>
        <p:nvSpPr>
          <p:cNvPr id="3" name="Inhaltsplatzhalter 2">
            <a:extLst>
              <a:ext uri="{FF2B5EF4-FFF2-40B4-BE49-F238E27FC236}">
                <a16:creationId xmlns:a16="http://schemas.microsoft.com/office/drawing/2014/main" id="{871EDCC8-A8A0-452A-B4B0-EA027CA1ED97}"/>
              </a:ext>
            </a:extLst>
          </p:cNvPr>
          <p:cNvSpPr>
            <a:spLocks noGrp="1"/>
          </p:cNvSpPr>
          <p:nvPr>
            <p:ph idx="1"/>
          </p:nvPr>
        </p:nvSpPr>
        <p:spPr>
          <a:xfrm>
            <a:off x="684212" y="685800"/>
            <a:ext cx="10849420"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a:solidFill>
                  <a:schemeClr val="tx1"/>
                </a:solidFill>
              </a:rPr>
              <a:t>Evil nodes are not a problem</a:t>
            </a:r>
          </a:p>
          <a:p>
            <a:pPr lvl="1"/>
            <a:r>
              <a:rPr lang="en-US" dirty="0">
                <a:solidFill>
                  <a:schemeClr val="tx1"/>
                </a:solidFill>
              </a:rPr>
              <a:t>They do not know what type of traffic they are routing</a:t>
            </a:r>
          </a:p>
          <a:p>
            <a:pPr lvl="2"/>
            <a:r>
              <a:rPr lang="en-US" dirty="0">
                <a:solidFill>
                  <a:schemeClr val="tx1"/>
                </a:solidFill>
              </a:rPr>
              <a:t>May be encrypted parts of a message (or the full message)</a:t>
            </a:r>
          </a:p>
          <a:p>
            <a:pPr lvl="1"/>
            <a:r>
              <a:rPr lang="en-US" dirty="0">
                <a:solidFill>
                  <a:schemeClr val="tx1"/>
                </a:solidFill>
              </a:rPr>
              <a:t>If they do cheat, they become detectable</a:t>
            </a:r>
          </a:p>
          <a:p>
            <a:pPr lvl="1"/>
            <a:r>
              <a:rPr lang="en-US" dirty="0">
                <a:solidFill>
                  <a:schemeClr val="tx1"/>
                </a:solidFill>
              </a:rPr>
              <a:t>If they are in front of a honest node, they are unable to determine if the message is routed or originated in that node</a:t>
            </a:r>
          </a:p>
          <a:p>
            <a:pPr lvl="1"/>
            <a:r>
              <a:rPr lang="en-US" dirty="0">
                <a:solidFill>
                  <a:schemeClr val="tx1"/>
                </a:solidFill>
              </a:rPr>
              <a:t>If they send messages to a honest node, they are unable to determine</a:t>
            </a:r>
          </a:p>
        </p:txBody>
      </p:sp>
    </p:spTree>
    <p:extLst>
      <p:ext uri="{BB962C8B-B14F-4D97-AF65-F5344CB8AC3E}">
        <p14:creationId xmlns:p14="http://schemas.microsoft.com/office/powerpoint/2010/main" val="39016785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p:txBody>
          <a:bodyPr>
            <a:normAutofit/>
          </a:bodyPr>
          <a:lstStyle/>
          <a:p>
            <a:r>
              <a:rPr lang="en-US" dirty="0"/>
              <a:t>MessageVortex</a:t>
            </a:r>
            <a:br>
              <a:rPr lang="en-US" dirty="0"/>
            </a:br>
            <a:r>
              <a:rPr lang="de-DE" sz="1800" dirty="0"/>
              <a:t>Analysis (5)</a:t>
            </a:r>
            <a:endParaRPr lang="en-US" dirty="0"/>
          </a:p>
        </p:txBody>
      </p:sp>
      <p:pic>
        <p:nvPicPr>
          <p:cNvPr id="7" name="Inhaltsplatzhalter 6">
            <a:extLst>
              <a:ext uri="{FF2B5EF4-FFF2-40B4-BE49-F238E27FC236}">
                <a16:creationId xmlns:a16="http://schemas.microsoft.com/office/drawing/2014/main" id="{6FE9FD23-E315-402E-A6D5-D657765CF5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5058" y="419100"/>
            <a:ext cx="10444761" cy="4533900"/>
          </a:xfrm>
        </p:spPr>
      </p:pic>
    </p:spTree>
    <p:extLst>
      <p:ext uri="{BB962C8B-B14F-4D97-AF65-F5344CB8AC3E}">
        <p14:creationId xmlns:p14="http://schemas.microsoft.com/office/powerpoint/2010/main" val="14064088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p:txBody>
          <a:bodyPr>
            <a:normAutofit/>
          </a:bodyPr>
          <a:lstStyle/>
          <a:p>
            <a:r>
              <a:rPr lang="en-US" dirty="0"/>
              <a:t>MessageVortex</a:t>
            </a:r>
            <a:br>
              <a:rPr lang="en-US" dirty="0"/>
            </a:br>
            <a:r>
              <a:rPr lang="de-DE" sz="1800" dirty="0"/>
              <a:t>Analysis (5)</a:t>
            </a:r>
            <a:endParaRPr lang="en-US" dirty="0"/>
          </a:p>
        </p:txBody>
      </p:sp>
      <p:sp>
        <p:nvSpPr>
          <p:cNvPr id="3" name="Inhaltsplatzhalter 2">
            <a:extLst>
              <a:ext uri="{FF2B5EF4-FFF2-40B4-BE49-F238E27FC236}">
                <a16:creationId xmlns:a16="http://schemas.microsoft.com/office/drawing/2014/main" id="{871EDCC8-A8A0-452A-B4B0-EA027CA1ED97}"/>
              </a:ext>
            </a:extLst>
          </p:cNvPr>
          <p:cNvSpPr>
            <a:spLocks noGrp="1"/>
          </p:cNvSpPr>
          <p:nvPr>
            <p:ph idx="1"/>
          </p:nvPr>
        </p:nvSpPr>
        <p:spPr>
          <a:xfrm>
            <a:off x="684212" y="685800"/>
            <a:ext cx="10849420"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a:solidFill>
                  <a:schemeClr val="tx1"/>
                </a:solidFill>
              </a:rPr>
              <a:t>Major problem: There are no such things as common broadcasting protocols!</a:t>
            </a:r>
          </a:p>
          <a:p>
            <a:pPr lvl="1"/>
            <a:r>
              <a:rPr lang="en-US" dirty="0">
                <a:solidFill>
                  <a:schemeClr val="tx1"/>
                </a:solidFill>
              </a:rPr>
              <a:t>If a sender routes through an evil node, the evil node learns about IP/transport addresses accommodating of other nodes!</a:t>
            </a:r>
          </a:p>
          <a:p>
            <a:pPr lvl="2"/>
            <a:endParaRPr lang="en-US" dirty="0">
              <a:solidFill>
                <a:schemeClr val="tx1"/>
              </a:solidFill>
            </a:endParaRPr>
          </a:p>
        </p:txBody>
      </p:sp>
    </p:spTree>
    <p:extLst>
      <p:ext uri="{BB962C8B-B14F-4D97-AF65-F5344CB8AC3E}">
        <p14:creationId xmlns:p14="http://schemas.microsoft.com/office/powerpoint/2010/main" val="32184178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MessageVortex </a:t>
            </a:r>
            <a:br>
              <a:rPr lang="de-CH" dirty="0"/>
            </a:br>
            <a:r>
              <a:rPr lang="de-CH" sz="1800" dirty="0" err="1"/>
              <a:t>Why</a:t>
            </a:r>
            <a:r>
              <a:rPr lang="de-CH" sz="1800" dirty="0"/>
              <a:t> do </a:t>
            </a:r>
            <a:r>
              <a:rPr lang="de-CH" sz="1800" dirty="0" err="1"/>
              <a:t>we</a:t>
            </a:r>
            <a:r>
              <a:rPr lang="de-CH" sz="1800" dirty="0"/>
              <a:t> </a:t>
            </a:r>
            <a:r>
              <a:rPr lang="de-CH" sz="1800" dirty="0" err="1"/>
              <a:t>need</a:t>
            </a:r>
            <a:r>
              <a:rPr lang="de-CH" sz="1800" dirty="0"/>
              <a:t> </a:t>
            </a:r>
            <a:r>
              <a:rPr lang="de-CH" sz="1800" dirty="0" err="1"/>
              <a:t>it</a:t>
            </a:r>
            <a:r>
              <a:rPr lang="de-CH" sz="1800" dirty="0"/>
              <a:t>?</a:t>
            </a:r>
            <a:endParaRPr lang="de-CH" dirty="0"/>
          </a:p>
        </p:txBody>
      </p:sp>
      <p:sp>
        <p:nvSpPr>
          <p:cNvPr id="3" name="Inhaltsplatzhalter 2"/>
          <p:cNvSpPr>
            <a:spLocks noGrp="1"/>
          </p:cNvSpPr>
          <p:nvPr>
            <p:ph idx="1"/>
          </p:nvPr>
        </p:nvSpPr>
        <p:spPr>
          <a:xfrm>
            <a:off x="684212" y="576073"/>
            <a:ext cx="10823576" cy="972312"/>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pPr marL="0" indent="0">
              <a:buNone/>
            </a:pPr>
            <a:r>
              <a:rPr lang="en-US" sz="2400" b="1" dirty="0">
                <a:solidFill>
                  <a:srgbClr val="FFFF00"/>
                </a:solidFill>
              </a:rPr>
              <a:t>Conclusion</a:t>
            </a:r>
            <a:r>
              <a:rPr lang="en-US" sz="2400" dirty="0">
                <a:solidFill>
                  <a:srgbClr val="FFFF00"/>
                </a:solidFill>
              </a:rPr>
              <a:t>: Anonymity (in terms of unobservability) matters especially in </a:t>
            </a:r>
            <a:r>
              <a:rPr lang="en-US" sz="2400" b="1" dirty="0">
                <a:solidFill>
                  <a:srgbClr val="FFFF00"/>
                </a:solidFill>
              </a:rPr>
              <a:t>censored</a:t>
            </a:r>
            <a:r>
              <a:rPr lang="en-US" sz="2400" dirty="0">
                <a:solidFill>
                  <a:srgbClr val="FFFF00"/>
                </a:solidFill>
              </a:rPr>
              <a:t> environments.</a:t>
            </a:r>
          </a:p>
        </p:txBody>
      </p:sp>
      <p:sp>
        <p:nvSpPr>
          <p:cNvPr id="5" name="Inhaltsplatzhalter 2">
            <a:extLst>
              <a:ext uri="{FF2B5EF4-FFF2-40B4-BE49-F238E27FC236}">
                <a16:creationId xmlns:a16="http://schemas.microsoft.com/office/drawing/2014/main" id="{D3C2920D-989A-42F0-ABA7-C858D6DE9CD5}"/>
              </a:ext>
            </a:extLst>
          </p:cNvPr>
          <p:cNvSpPr txBox="1">
            <a:spLocks/>
          </p:cNvSpPr>
          <p:nvPr/>
        </p:nvSpPr>
        <p:spPr>
          <a:xfrm>
            <a:off x="684212" y="1716024"/>
            <a:ext cx="10823576" cy="2904743"/>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dirty="0">
                <a:solidFill>
                  <a:schemeClr val="tx1"/>
                </a:solidFill>
              </a:rPr>
              <a:t>Achieving anonymity is hard from an academic point</a:t>
            </a:r>
          </a:p>
          <a:p>
            <a:r>
              <a:rPr lang="en-US" dirty="0">
                <a:solidFill>
                  <a:schemeClr val="tx1"/>
                </a:solidFill>
              </a:rPr>
              <a:t>Achieving anonymity in a censored environment is far harder</a:t>
            </a:r>
          </a:p>
          <a:p>
            <a:pPr lvl="1"/>
            <a:r>
              <a:rPr lang="en-US" dirty="0">
                <a:solidFill>
                  <a:schemeClr val="tx1"/>
                </a:solidFill>
              </a:rPr>
              <a:t>All identifiable anonymization technologies are censored or observed</a:t>
            </a:r>
          </a:p>
          <a:p>
            <a:r>
              <a:rPr lang="en-US" dirty="0">
                <a:solidFill>
                  <a:schemeClr val="tx1"/>
                </a:solidFill>
              </a:rPr>
              <a:t>We lack systems designed for censoring environments</a:t>
            </a:r>
          </a:p>
          <a:p>
            <a:pPr lvl="1"/>
            <a:r>
              <a:rPr lang="en-US" dirty="0">
                <a:solidFill>
                  <a:schemeClr val="tx1"/>
                </a:solidFill>
              </a:rPr>
              <a:t>Some offer extensions which try to address parts of this issue (e.g., Tor and its pluggable transports)</a:t>
            </a:r>
          </a:p>
        </p:txBody>
      </p:sp>
    </p:spTree>
    <p:extLst>
      <p:ext uri="{BB962C8B-B14F-4D97-AF65-F5344CB8AC3E}">
        <p14:creationId xmlns:p14="http://schemas.microsoft.com/office/powerpoint/2010/main" val="22563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MessageVortex </a:t>
            </a:r>
            <a:br>
              <a:rPr lang="de-CH" dirty="0"/>
            </a:br>
            <a:r>
              <a:rPr lang="de-CH" sz="1800" dirty="0" err="1"/>
              <a:t>general</a:t>
            </a:r>
            <a:r>
              <a:rPr lang="de-CH" sz="1800" dirty="0"/>
              <a:t> </a:t>
            </a:r>
            <a:r>
              <a:rPr lang="de-CH" sz="1800" dirty="0" err="1"/>
              <a:t>weak</a:t>
            </a:r>
            <a:r>
              <a:rPr lang="de-CH" sz="1800" dirty="0"/>
              <a:t> </a:t>
            </a:r>
            <a:r>
              <a:rPr lang="de-CH" sz="1800" dirty="0" err="1"/>
              <a:t>spots</a:t>
            </a:r>
            <a:r>
              <a:rPr lang="de-CH" sz="1800" dirty="0"/>
              <a:t> </a:t>
            </a:r>
            <a:r>
              <a:rPr lang="de-CH" sz="1800" dirty="0" err="1"/>
              <a:t>of</a:t>
            </a:r>
            <a:r>
              <a:rPr lang="de-CH" sz="1800" dirty="0"/>
              <a:t> </a:t>
            </a:r>
            <a:r>
              <a:rPr lang="de-CH" sz="1800" dirty="0" err="1"/>
              <a:t>anonymization</a:t>
            </a:r>
            <a:r>
              <a:rPr lang="de-CH" sz="1800" dirty="0"/>
              <a:t> </a:t>
            </a:r>
            <a:r>
              <a:rPr lang="de-CH" sz="1800" dirty="0" err="1"/>
              <a:t>solutions</a:t>
            </a:r>
            <a:endParaRPr lang="de-CH" dirty="0"/>
          </a:p>
        </p:txBody>
      </p:sp>
      <p:sp>
        <p:nvSpPr>
          <p:cNvPr id="3" name="Textfeld 2">
            <a:extLst>
              <a:ext uri="{FF2B5EF4-FFF2-40B4-BE49-F238E27FC236}">
                <a16:creationId xmlns:a16="http://schemas.microsoft.com/office/drawing/2014/main" id="{2804F7B8-8FA0-4B89-BFBC-FF3E647708B5}"/>
              </a:ext>
            </a:extLst>
          </p:cNvPr>
          <p:cNvSpPr txBox="1"/>
          <p:nvPr/>
        </p:nvSpPr>
        <p:spPr>
          <a:xfrm>
            <a:off x="805751" y="863601"/>
            <a:ext cx="10580498" cy="3170099"/>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numCol="2" rtlCol="0">
            <a:spAutoFit/>
          </a:bodyPr>
          <a:lstStyle/>
          <a:p>
            <a:pPr marL="285750" indent="-285750">
              <a:buFont typeface="Arial" panose="020B0604020202020204" pitchFamily="34" charset="0"/>
              <a:buChar char="•"/>
            </a:pPr>
            <a:r>
              <a:rPr lang="en-US" sz="2000" strike="sngStrike" dirty="0">
                <a:solidFill>
                  <a:schemeClr val="bg1"/>
                </a:solidFill>
                <a:highlight>
                  <a:srgbClr val="00FF00"/>
                </a:highlight>
              </a:rPr>
              <a:t>Identifiable sets for senders and receivers</a:t>
            </a:r>
          </a:p>
          <a:p>
            <a:pPr marL="285750" indent="-285750">
              <a:buFont typeface="Arial" panose="020B0604020202020204" pitchFamily="34" charset="0"/>
              <a:buChar char="•"/>
            </a:pPr>
            <a:r>
              <a:rPr lang="en-US" sz="2000" strike="sngStrike" dirty="0">
                <a:solidFill>
                  <a:schemeClr val="bg1"/>
                </a:solidFill>
                <a:highlight>
                  <a:srgbClr val="00FF00"/>
                </a:highlight>
              </a:rPr>
              <a:t>Identifiable infrastructure</a:t>
            </a:r>
          </a:p>
          <a:p>
            <a:pPr marL="742950" lvl="1" indent="-285750">
              <a:buFont typeface="Arial" panose="020B0604020202020204" pitchFamily="34" charset="0"/>
              <a:buChar char="•"/>
            </a:pPr>
            <a:r>
              <a:rPr lang="en-US" sz="2000" strike="sngStrike" dirty="0">
                <a:solidFill>
                  <a:schemeClr val="bg1"/>
                </a:solidFill>
                <a:highlight>
                  <a:srgbClr val="00FF00"/>
                </a:highlight>
              </a:rPr>
              <a:t>Nodes in general</a:t>
            </a:r>
          </a:p>
          <a:p>
            <a:pPr marL="742950" lvl="1" indent="-285750">
              <a:buFont typeface="Arial" panose="020B0604020202020204" pitchFamily="34" charset="0"/>
              <a:buChar char="•"/>
            </a:pPr>
            <a:r>
              <a:rPr lang="en-US" sz="2000" strike="sngStrike" dirty="0">
                <a:solidFill>
                  <a:schemeClr val="bg1"/>
                </a:solidFill>
                <a:highlight>
                  <a:srgbClr val="00FF00"/>
                </a:highlight>
              </a:rPr>
              <a:t>Entry nodes</a:t>
            </a:r>
          </a:p>
          <a:p>
            <a:pPr marL="742950" lvl="1" indent="-285750">
              <a:buFont typeface="Arial" panose="020B0604020202020204" pitchFamily="34" charset="0"/>
              <a:buChar char="•"/>
            </a:pPr>
            <a:r>
              <a:rPr lang="en-US" sz="2000" strike="sngStrike" dirty="0">
                <a:solidFill>
                  <a:schemeClr val="bg1"/>
                </a:solidFill>
                <a:highlight>
                  <a:srgbClr val="00FF00"/>
                </a:highlight>
              </a:rPr>
              <a:t>Exit nodes</a:t>
            </a:r>
          </a:p>
          <a:p>
            <a:pPr marL="285750" indent="-285750">
              <a:buFont typeface="Arial" panose="020B0604020202020204" pitchFamily="34" charset="0"/>
              <a:buChar char="•"/>
            </a:pPr>
            <a:r>
              <a:rPr lang="en-US" sz="2000" strike="sngStrike" dirty="0">
                <a:solidFill>
                  <a:schemeClr val="bg1"/>
                </a:solidFill>
                <a:highlight>
                  <a:srgbClr val="00FF00"/>
                </a:highlight>
              </a:rPr>
              <a:t>Central elements in infrastructure</a:t>
            </a:r>
          </a:p>
          <a:p>
            <a:pPr marL="742950" lvl="1" indent="-285750">
              <a:buFont typeface="Arial" panose="020B0604020202020204" pitchFamily="34" charset="0"/>
              <a:buChar char="•"/>
            </a:pPr>
            <a:r>
              <a:rPr lang="en-US" sz="2000" strike="sngStrike" dirty="0">
                <a:solidFill>
                  <a:schemeClr val="bg1"/>
                </a:solidFill>
                <a:highlight>
                  <a:srgbClr val="00FF00"/>
                </a:highlight>
              </a:rPr>
              <a:t>Directory servers</a:t>
            </a:r>
          </a:p>
          <a:p>
            <a:pPr marL="285750" indent="-285750">
              <a:buFont typeface="Arial" panose="020B0604020202020204" pitchFamily="34" charset="0"/>
              <a:buChar char="•"/>
            </a:pPr>
            <a:r>
              <a:rPr lang="en-US" sz="2000" strike="sngStrike" dirty="0">
                <a:solidFill>
                  <a:schemeClr val="bg1"/>
                </a:solidFill>
                <a:highlight>
                  <a:srgbClr val="00FF00"/>
                </a:highlight>
              </a:rPr>
              <a:t>Not prone to active adversaries</a:t>
            </a:r>
          </a:p>
          <a:p>
            <a:pPr marL="285750" indent="-285750">
              <a:buFont typeface="Arial" panose="020B0604020202020204" pitchFamily="34" charset="0"/>
              <a:buChar char="•"/>
            </a:pPr>
            <a:r>
              <a:rPr lang="en-US" sz="2000" strike="sngStrike" dirty="0">
                <a:solidFill>
                  <a:schemeClr val="bg1"/>
                </a:solidFill>
                <a:highlight>
                  <a:srgbClr val="00FF00"/>
                </a:highlight>
              </a:rPr>
              <a:t>Identifiable (censorable) protocols </a:t>
            </a:r>
          </a:p>
          <a:p>
            <a:pPr marL="285750" indent="-285750">
              <a:buFont typeface="Arial" panose="020B0604020202020204" pitchFamily="34" charset="0"/>
              <a:buChar char="•"/>
            </a:pPr>
            <a:r>
              <a:rPr lang="en-US" sz="2000" strike="sngStrike" dirty="0">
                <a:solidFill>
                  <a:schemeClr val="bg1"/>
                </a:solidFill>
                <a:highlight>
                  <a:srgbClr val="00FF00"/>
                </a:highlight>
              </a:rPr>
              <a:t>(Limited) trust in infrastructure</a:t>
            </a:r>
          </a:p>
          <a:p>
            <a:pPr marL="285750" indent="-285750">
              <a:buFont typeface="Arial" panose="020B0604020202020204" pitchFamily="34" charset="0"/>
              <a:buChar char="•"/>
            </a:pPr>
            <a:r>
              <a:rPr lang="en-US" sz="2000" strike="sngStrike" dirty="0">
                <a:solidFill>
                  <a:schemeClr val="bg1"/>
                </a:solidFill>
                <a:highlight>
                  <a:srgbClr val="00FF00"/>
                </a:highlight>
              </a:rPr>
              <a:t>Identifiable meta data </a:t>
            </a:r>
          </a:p>
          <a:p>
            <a:pPr marL="285750" indent="-285750">
              <a:buFont typeface="Arial" panose="020B0604020202020204" pitchFamily="34" charset="0"/>
              <a:buChar char="•"/>
            </a:pPr>
            <a:r>
              <a:rPr lang="en-US" sz="2000" strike="sngStrike" dirty="0">
                <a:solidFill>
                  <a:schemeClr val="bg1"/>
                </a:solidFill>
                <a:highlight>
                  <a:srgbClr val="00FF00"/>
                </a:highlight>
              </a:rPr>
              <a:t>Identifiable messages</a:t>
            </a:r>
          </a:p>
          <a:p>
            <a:pPr marL="285750" indent="-285750">
              <a:buFont typeface="Arial" panose="020B0604020202020204" pitchFamily="34" charset="0"/>
              <a:buChar char="•"/>
            </a:pPr>
            <a:r>
              <a:rPr lang="en-US" sz="2000" strike="sngStrike" dirty="0" err="1">
                <a:solidFill>
                  <a:schemeClr val="bg1"/>
                </a:solidFill>
                <a:highlight>
                  <a:srgbClr val="00FF00"/>
                </a:highlight>
              </a:rPr>
              <a:t>Replayable</a:t>
            </a:r>
            <a:r>
              <a:rPr lang="en-US" sz="2000" strike="sngStrike" dirty="0">
                <a:solidFill>
                  <a:schemeClr val="bg1"/>
                </a:solidFill>
                <a:highlight>
                  <a:srgbClr val="00FF00"/>
                </a:highlight>
              </a:rPr>
              <a:t> messages</a:t>
            </a:r>
          </a:p>
          <a:p>
            <a:pPr marL="285750" indent="-285750">
              <a:buFont typeface="Arial" panose="020B0604020202020204" pitchFamily="34" charset="0"/>
              <a:buChar char="•"/>
            </a:pPr>
            <a:r>
              <a:rPr lang="en-US" sz="2000" strike="sngStrike" dirty="0" err="1">
                <a:solidFill>
                  <a:schemeClr val="bg1"/>
                </a:solidFill>
                <a:highlight>
                  <a:srgbClr val="00FF00"/>
                </a:highlight>
              </a:rPr>
              <a:t>Bugable</a:t>
            </a:r>
            <a:r>
              <a:rPr lang="en-US" sz="2000" strike="sngStrike" dirty="0">
                <a:solidFill>
                  <a:schemeClr val="bg1"/>
                </a:solidFill>
                <a:highlight>
                  <a:srgbClr val="00FF00"/>
                </a:highlight>
              </a:rPr>
              <a:t> parts</a:t>
            </a:r>
          </a:p>
          <a:p>
            <a:pPr marL="285750" indent="-285750">
              <a:buFont typeface="Arial" panose="020B0604020202020204" pitchFamily="34" charset="0"/>
              <a:buChar char="•"/>
            </a:pPr>
            <a:r>
              <a:rPr lang="en-US" sz="2000" strike="sngStrike" dirty="0" err="1">
                <a:solidFill>
                  <a:schemeClr val="bg1"/>
                </a:solidFill>
                <a:highlight>
                  <a:srgbClr val="00FF00"/>
                </a:highlight>
              </a:rPr>
              <a:t>Tagable</a:t>
            </a:r>
            <a:r>
              <a:rPr lang="en-US" sz="2000" strike="sngStrike" dirty="0">
                <a:solidFill>
                  <a:schemeClr val="bg1"/>
                </a:solidFill>
                <a:highlight>
                  <a:srgbClr val="00FF00"/>
                </a:highlight>
              </a:rPr>
              <a:t> parts</a:t>
            </a:r>
          </a:p>
          <a:p>
            <a:pPr marL="285750" indent="-285750">
              <a:buFont typeface="Arial" panose="020B0604020202020204" pitchFamily="34" charset="0"/>
              <a:buChar char="•"/>
            </a:pPr>
            <a:r>
              <a:rPr lang="en-US" sz="2000" strike="sngStrike" dirty="0">
                <a:solidFill>
                  <a:schemeClr val="bg1"/>
                </a:solidFill>
                <a:highlight>
                  <a:srgbClr val="00FF00"/>
                </a:highlight>
              </a:rPr>
              <a:t>Identification problem</a:t>
            </a:r>
          </a:p>
          <a:p>
            <a:pPr marL="285750" indent="-285750">
              <a:buFont typeface="Arial" panose="020B0604020202020204" pitchFamily="34" charset="0"/>
              <a:buChar char="•"/>
            </a:pPr>
            <a:r>
              <a:rPr lang="en-US" sz="2000" dirty="0"/>
              <a:t>Bootstrapping problem</a:t>
            </a:r>
          </a:p>
          <a:p>
            <a:pPr marL="285750" indent="-285750">
              <a:buFont typeface="Arial" panose="020B0604020202020204" pitchFamily="34" charset="0"/>
              <a:buChar char="•"/>
            </a:pPr>
            <a:r>
              <a:rPr lang="en-US" sz="2000" dirty="0"/>
              <a:t>Huge traffic overhead</a:t>
            </a:r>
          </a:p>
        </p:txBody>
      </p:sp>
      <p:cxnSp>
        <p:nvCxnSpPr>
          <p:cNvPr id="51" name="Gerade Verbindung mit Pfeil 50">
            <a:extLst>
              <a:ext uri="{FF2B5EF4-FFF2-40B4-BE49-F238E27FC236}">
                <a16:creationId xmlns:a16="http://schemas.microsoft.com/office/drawing/2014/main" id="{96FBD576-3EA5-4E53-A268-5EE938BDEC3E}"/>
              </a:ext>
            </a:extLst>
          </p:cNvPr>
          <p:cNvCxnSpPr>
            <a:cxnSpLocks/>
            <a:stCxn id="54" idx="0"/>
          </p:cNvCxnSpPr>
          <p:nvPr/>
        </p:nvCxnSpPr>
        <p:spPr>
          <a:xfrm flipH="1" flipV="1">
            <a:off x="9218612" y="3056021"/>
            <a:ext cx="225760" cy="1926467"/>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54" name="Inhaltsplatzhalter 2">
            <a:extLst>
              <a:ext uri="{FF2B5EF4-FFF2-40B4-BE49-F238E27FC236}">
                <a16:creationId xmlns:a16="http://schemas.microsoft.com/office/drawing/2014/main" id="{0F9CA611-1BB5-43CB-BE98-2418B98D24E9}"/>
              </a:ext>
            </a:extLst>
          </p:cNvPr>
          <p:cNvSpPr txBox="1">
            <a:spLocks/>
          </p:cNvSpPr>
          <p:nvPr/>
        </p:nvSpPr>
        <p:spPr>
          <a:xfrm>
            <a:off x="7380956" y="4982488"/>
            <a:ext cx="4126832" cy="42976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fontScale="700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dirty="0">
                <a:solidFill>
                  <a:srgbClr val="FFFF00"/>
                </a:solidFill>
              </a:rPr>
              <a:t>Remains unsolved for censored environments</a:t>
            </a:r>
          </a:p>
        </p:txBody>
      </p:sp>
    </p:spTree>
    <p:extLst>
      <p:ext uri="{BB962C8B-B14F-4D97-AF65-F5344CB8AC3E}">
        <p14:creationId xmlns:p14="http://schemas.microsoft.com/office/powerpoint/2010/main" val="1017720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47A6D0-7CA7-49CE-BC28-4704A39536DE}"/>
              </a:ext>
            </a:extLst>
          </p:cNvPr>
          <p:cNvSpPr>
            <a:spLocks noGrp="1"/>
          </p:cNvSpPr>
          <p:nvPr>
            <p:ph type="title"/>
          </p:nvPr>
        </p:nvSpPr>
        <p:spPr/>
        <p:txBody>
          <a:bodyPr/>
          <a:lstStyle/>
          <a:p>
            <a:r>
              <a:rPr lang="en-US" dirty="0"/>
              <a:t>Questions?</a:t>
            </a:r>
          </a:p>
        </p:txBody>
      </p:sp>
      <p:pic>
        <p:nvPicPr>
          <p:cNvPr id="5" name="Inhaltsplatzhalter 4" descr="Ein Bild, das Person, haltend, tragen, jung enthält.&#10;&#10;Automatisch generierte Beschreibung">
            <a:extLst>
              <a:ext uri="{FF2B5EF4-FFF2-40B4-BE49-F238E27FC236}">
                <a16:creationId xmlns:a16="http://schemas.microsoft.com/office/drawing/2014/main" id="{F50D0BBF-C1D7-44FA-A3DB-D3D88A06973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09800" y="-1558132"/>
            <a:ext cx="8416132" cy="8416132"/>
          </a:xfrm>
        </p:spPr>
      </p:pic>
    </p:spTree>
    <p:extLst>
      <p:ext uri="{BB962C8B-B14F-4D97-AF65-F5344CB8AC3E}">
        <p14:creationId xmlns:p14="http://schemas.microsoft.com/office/powerpoint/2010/main" val="2933695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17CB7C-9DA4-4532-95E7-5A6DA8A9440A}"/>
              </a:ext>
            </a:extLst>
          </p:cNvPr>
          <p:cNvSpPr>
            <a:spLocks noGrp="1"/>
          </p:cNvSpPr>
          <p:nvPr>
            <p:ph type="ctrTitle"/>
          </p:nvPr>
        </p:nvSpPr>
        <p:spPr/>
        <p:txBody>
          <a:bodyPr/>
          <a:lstStyle/>
          <a:p>
            <a:r>
              <a:rPr lang="en-US" dirty="0"/>
              <a:t>Addon </a:t>
            </a:r>
            <a:r>
              <a:rPr lang="en-US" dirty="0" err="1"/>
              <a:t>SLides</a:t>
            </a:r>
            <a:endParaRPr lang="en-US" dirty="0"/>
          </a:p>
        </p:txBody>
      </p:sp>
    </p:spTree>
    <p:extLst>
      <p:ext uri="{BB962C8B-B14F-4D97-AF65-F5344CB8AC3E}">
        <p14:creationId xmlns:p14="http://schemas.microsoft.com/office/powerpoint/2010/main" val="25226019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MessageVortex </a:t>
            </a:r>
            <a:br>
              <a:rPr lang="de-CH" dirty="0"/>
            </a:br>
            <a:r>
              <a:rPr lang="de-CH" sz="1800" dirty="0" err="1"/>
              <a:t>Why</a:t>
            </a:r>
            <a:r>
              <a:rPr lang="de-CH" sz="1800" dirty="0"/>
              <a:t> do </a:t>
            </a:r>
            <a:r>
              <a:rPr lang="de-CH" sz="1800" dirty="0" err="1"/>
              <a:t>we</a:t>
            </a:r>
            <a:r>
              <a:rPr lang="de-CH" sz="1800" dirty="0"/>
              <a:t> </a:t>
            </a:r>
            <a:r>
              <a:rPr lang="de-CH" sz="1800" dirty="0" err="1"/>
              <a:t>need</a:t>
            </a:r>
            <a:r>
              <a:rPr lang="de-CH" sz="1800" dirty="0"/>
              <a:t> </a:t>
            </a:r>
            <a:r>
              <a:rPr lang="de-CH" sz="1800" dirty="0" err="1"/>
              <a:t>it</a:t>
            </a:r>
            <a:r>
              <a:rPr lang="de-CH" sz="1800" dirty="0"/>
              <a:t>?</a:t>
            </a:r>
            <a:endParaRPr lang="de-CH" dirty="0"/>
          </a:p>
        </p:txBody>
      </p:sp>
      <p:sp>
        <p:nvSpPr>
          <p:cNvPr id="3" name="Inhaltsplatzhalter 2"/>
          <p:cNvSpPr>
            <a:spLocks noGrp="1"/>
          </p:cNvSpPr>
          <p:nvPr>
            <p:ph idx="1"/>
          </p:nvPr>
        </p:nvSpPr>
        <p:spPr>
          <a:xfrm>
            <a:off x="684212" y="576073"/>
            <a:ext cx="10823576" cy="2852928"/>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pPr marL="0" indent="0">
              <a:buNone/>
            </a:pPr>
            <a:r>
              <a:rPr lang="en-US" dirty="0">
                <a:solidFill>
                  <a:schemeClr val="tx1"/>
                </a:solidFill>
              </a:rPr>
              <a:t>Censorship: the cyclical suppression, banning, expurgation, or editing by an individual, institution, group or government that enforce or influence its decision against members of the public -- of any written or pictorial materials which that individual, institution, group or government deems obscene and ``utterly without redeeming social value,'' as determined by ``contemporary community standards.''</a:t>
            </a:r>
          </a:p>
        </p:txBody>
      </p:sp>
      <p:sp>
        <p:nvSpPr>
          <p:cNvPr id="5" name="Inhaltsplatzhalter 2">
            <a:extLst>
              <a:ext uri="{FF2B5EF4-FFF2-40B4-BE49-F238E27FC236}">
                <a16:creationId xmlns:a16="http://schemas.microsoft.com/office/drawing/2014/main" id="{4B3D25FF-E416-4BB7-8A5A-DF82C509613C}"/>
              </a:ext>
            </a:extLst>
          </p:cNvPr>
          <p:cNvSpPr txBox="1">
            <a:spLocks/>
          </p:cNvSpPr>
          <p:nvPr/>
        </p:nvSpPr>
        <p:spPr>
          <a:xfrm>
            <a:off x="8010144" y="3066626"/>
            <a:ext cx="3357436" cy="594360"/>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fontScale="92500"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sz="1300" b="1" dirty="0">
                <a:solidFill>
                  <a:schemeClr val="tx1"/>
                </a:solidFill>
              </a:rPr>
              <a:t>Chuck Stone </a:t>
            </a:r>
          </a:p>
          <a:p>
            <a:pPr marL="0" indent="0">
              <a:buFont typeface="Wingdings 3" panose="05040102010807070707" pitchFamily="18" charset="2"/>
              <a:buNone/>
            </a:pPr>
            <a:r>
              <a:rPr lang="en-US" sz="900" dirty="0">
                <a:solidFill>
                  <a:schemeClr val="tx1"/>
                </a:solidFill>
              </a:rPr>
              <a:t>Professor at the School of Journalism and Mass Communication</a:t>
            </a:r>
            <a:br>
              <a:rPr lang="en-US" sz="900" dirty="0">
                <a:solidFill>
                  <a:schemeClr val="tx1"/>
                </a:solidFill>
              </a:rPr>
            </a:br>
            <a:r>
              <a:rPr lang="en-US" sz="900" dirty="0">
                <a:solidFill>
                  <a:schemeClr val="tx1"/>
                </a:solidFill>
              </a:rPr>
              <a:t>University of North Carolina</a:t>
            </a:r>
          </a:p>
        </p:txBody>
      </p:sp>
      <p:cxnSp>
        <p:nvCxnSpPr>
          <p:cNvPr id="6" name="Gerade Verbindung mit Pfeil 5">
            <a:extLst>
              <a:ext uri="{FF2B5EF4-FFF2-40B4-BE49-F238E27FC236}">
                <a16:creationId xmlns:a16="http://schemas.microsoft.com/office/drawing/2014/main" id="{CF1EDD8D-427B-40B4-807D-000E07F68A0B}"/>
              </a:ext>
            </a:extLst>
          </p:cNvPr>
          <p:cNvCxnSpPr>
            <a:cxnSpLocks/>
            <a:stCxn id="8" idx="0"/>
          </p:cNvCxnSpPr>
          <p:nvPr/>
        </p:nvCxnSpPr>
        <p:spPr>
          <a:xfrm flipH="1" flipV="1">
            <a:off x="5864352" y="2950465"/>
            <a:ext cx="3894614" cy="1967234"/>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 name="Inhaltsplatzhalter 2">
            <a:extLst>
              <a:ext uri="{FF2B5EF4-FFF2-40B4-BE49-F238E27FC236}">
                <a16:creationId xmlns:a16="http://schemas.microsoft.com/office/drawing/2014/main" id="{FE346708-800E-4F76-998B-ABDC1A991F9E}"/>
              </a:ext>
            </a:extLst>
          </p:cNvPr>
          <p:cNvSpPr txBox="1">
            <a:spLocks/>
          </p:cNvSpPr>
          <p:nvPr/>
        </p:nvSpPr>
        <p:spPr>
          <a:xfrm>
            <a:off x="8010144" y="4917699"/>
            <a:ext cx="3497644" cy="42976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fontScale="700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dirty="0">
                <a:solidFill>
                  <a:srgbClr val="FFFF00"/>
                </a:solidFill>
              </a:rPr>
              <a:t>This definition includes self-censorship</a:t>
            </a:r>
          </a:p>
        </p:txBody>
      </p:sp>
    </p:spTree>
    <p:extLst>
      <p:ext uri="{BB962C8B-B14F-4D97-AF65-F5344CB8AC3E}">
        <p14:creationId xmlns:p14="http://schemas.microsoft.com/office/powerpoint/2010/main" val="168126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F01FB917-DA9D-4E7B-9B0B-28B20E2895C5}"/>
              </a:ext>
            </a:extLst>
          </p:cNvPr>
          <p:cNvSpPr/>
          <p:nvPr/>
        </p:nvSpPr>
        <p:spPr>
          <a:xfrm>
            <a:off x="6783977" y="3030583"/>
            <a:ext cx="4810615" cy="1268685"/>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hteck 14">
            <a:extLst>
              <a:ext uri="{FF2B5EF4-FFF2-40B4-BE49-F238E27FC236}">
                <a16:creationId xmlns:a16="http://schemas.microsoft.com/office/drawing/2014/main" id="{5E4CD79D-D7FC-4F61-91B8-A8167C15B389}"/>
              </a:ext>
            </a:extLst>
          </p:cNvPr>
          <p:cNvSpPr/>
          <p:nvPr/>
        </p:nvSpPr>
        <p:spPr>
          <a:xfrm>
            <a:off x="6783977" y="685800"/>
            <a:ext cx="4810615" cy="2242202"/>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p:txBody>
          <a:bodyPr/>
          <a:lstStyle/>
          <a:p>
            <a:r>
              <a:rPr lang="en-US" dirty="0"/>
              <a:t>Technologies for Anonymity</a:t>
            </a:r>
          </a:p>
        </p:txBody>
      </p:sp>
      <p:sp>
        <p:nvSpPr>
          <p:cNvPr id="3" name="Inhaltsplatzhalter 2"/>
          <p:cNvSpPr>
            <a:spLocks noGrp="1"/>
          </p:cNvSpPr>
          <p:nvPr>
            <p:ph idx="1"/>
          </p:nvPr>
        </p:nvSpPr>
        <p:spPr>
          <a:xfrm>
            <a:off x="684211" y="685800"/>
            <a:ext cx="5969138"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a:solidFill>
                  <a:schemeClr val="tx1"/>
                </a:solidFill>
              </a:rPr>
              <a:t>Distribute data</a:t>
            </a:r>
          </a:p>
          <a:p>
            <a:pPr lvl="1"/>
            <a:r>
              <a:rPr lang="en-US" dirty="0">
                <a:solidFill>
                  <a:schemeClr val="tx1"/>
                </a:solidFill>
              </a:rPr>
              <a:t>DC-Nets</a:t>
            </a:r>
          </a:p>
          <a:p>
            <a:pPr lvl="1"/>
            <a:r>
              <a:rPr lang="en-US" dirty="0">
                <a:solidFill>
                  <a:schemeClr val="tx1"/>
                </a:solidFill>
              </a:rPr>
              <a:t>DHT</a:t>
            </a:r>
          </a:p>
          <a:p>
            <a:pPr lvl="1"/>
            <a:r>
              <a:rPr lang="en-US" dirty="0">
                <a:solidFill>
                  <a:schemeClr val="tx1"/>
                </a:solidFill>
              </a:rPr>
              <a:t>Some mix nets</a:t>
            </a:r>
          </a:p>
          <a:p>
            <a:r>
              <a:rPr lang="en-US" dirty="0">
                <a:solidFill>
                  <a:schemeClr val="tx1"/>
                </a:solidFill>
              </a:rPr>
              <a:t>Broadcast information</a:t>
            </a:r>
          </a:p>
          <a:p>
            <a:pPr lvl="1"/>
            <a:r>
              <a:rPr lang="en-US" dirty="0">
                <a:solidFill>
                  <a:schemeClr val="tx1"/>
                </a:solidFill>
              </a:rPr>
              <a:t>Typically only partial anonymity</a:t>
            </a:r>
          </a:p>
        </p:txBody>
      </p:sp>
      <p:sp>
        <p:nvSpPr>
          <p:cNvPr id="4" name="Inhaltsplatzhalter 2">
            <a:extLst>
              <a:ext uri="{FF2B5EF4-FFF2-40B4-BE49-F238E27FC236}">
                <a16:creationId xmlns:a16="http://schemas.microsoft.com/office/drawing/2014/main" id="{26F6D1D9-9B3E-4605-81AD-8ED998FE19B1}"/>
              </a:ext>
            </a:extLst>
          </p:cNvPr>
          <p:cNvSpPr txBox="1">
            <a:spLocks/>
          </p:cNvSpPr>
          <p:nvPr/>
        </p:nvSpPr>
        <p:spPr>
          <a:xfrm>
            <a:off x="6722507" y="685800"/>
            <a:ext cx="4429326" cy="361526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de-CH" dirty="0"/>
          </a:p>
        </p:txBody>
      </p:sp>
      <p:pic>
        <p:nvPicPr>
          <p:cNvPr id="10" name="Grafik 9" descr="Marketing">
            <a:extLst>
              <a:ext uri="{FF2B5EF4-FFF2-40B4-BE49-F238E27FC236}">
                <a16:creationId xmlns:a16="http://schemas.microsoft.com/office/drawing/2014/main" id="{FE71FA1D-71FD-4D56-9C14-166B993490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5314" y="3232579"/>
            <a:ext cx="914400" cy="914400"/>
          </a:xfrm>
          <a:prstGeom prst="rect">
            <a:avLst/>
          </a:prstGeom>
        </p:spPr>
      </p:pic>
      <p:pic>
        <p:nvPicPr>
          <p:cNvPr id="12" name="Grafik 11" descr="Netzdiagramm">
            <a:extLst>
              <a:ext uri="{FF2B5EF4-FFF2-40B4-BE49-F238E27FC236}">
                <a16:creationId xmlns:a16="http://schemas.microsoft.com/office/drawing/2014/main" id="{531D5A1E-7EBA-44CB-8930-8785477C5B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5314" y="1349701"/>
            <a:ext cx="914400" cy="914400"/>
          </a:xfrm>
          <a:prstGeom prst="rect">
            <a:avLst/>
          </a:prstGeom>
        </p:spPr>
      </p:pic>
    </p:spTree>
    <p:extLst>
      <p:ext uri="{BB962C8B-B14F-4D97-AF65-F5344CB8AC3E}">
        <p14:creationId xmlns:p14="http://schemas.microsoft.com/office/powerpoint/2010/main" val="345067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A752E823-C066-445F-AFD2-8891F9976EF3}"/>
              </a:ext>
            </a:extLst>
          </p:cNvPr>
          <p:cNvSpPr txBox="1">
            <a:spLocks/>
          </p:cNvSpPr>
          <p:nvPr/>
        </p:nvSpPr>
        <p:spPr>
          <a:xfrm>
            <a:off x="6722507" y="2838706"/>
            <a:ext cx="5209614" cy="1462361"/>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n-US" dirty="0">
              <a:solidFill>
                <a:schemeClr val="tx1"/>
              </a:solidFill>
            </a:endParaRPr>
          </a:p>
        </p:txBody>
      </p:sp>
      <p:sp>
        <p:nvSpPr>
          <p:cNvPr id="2" name="Titel 1"/>
          <p:cNvSpPr>
            <a:spLocks noGrp="1"/>
          </p:cNvSpPr>
          <p:nvPr>
            <p:ph type="title"/>
          </p:nvPr>
        </p:nvSpPr>
        <p:spPr>
          <a:xfrm>
            <a:off x="684212" y="4487332"/>
            <a:ext cx="11654092" cy="1507067"/>
          </a:xfrm>
        </p:spPr>
        <p:txBody>
          <a:bodyPr/>
          <a:lstStyle/>
          <a:p>
            <a:r>
              <a:rPr lang="en-US" dirty="0"/>
              <a:t>Technologies for Censorship Circumvention</a:t>
            </a:r>
          </a:p>
        </p:txBody>
      </p:sp>
      <p:sp>
        <p:nvSpPr>
          <p:cNvPr id="3" name="Inhaltsplatzhalter 2"/>
          <p:cNvSpPr>
            <a:spLocks noGrp="1"/>
          </p:cNvSpPr>
          <p:nvPr>
            <p:ph idx="1"/>
          </p:nvPr>
        </p:nvSpPr>
        <p:spPr>
          <a:xfrm>
            <a:off x="684210" y="685800"/>
            <a:ext cx="5970839"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dirty="0">
                <a:solidFill>
                  <a:schemeClr val="tx1"/>
                </a:solidFill>
              </a:rPr>
              <a:t>Hide data</a:t>
            </a:r>
          </a:p>
          <a:p>
            <a:pPr lvl="1"/>
            <a:r>
              <a:rPr lang="en-US" dirty="0">
                <a:solidFill>
                  <a:schemeClr val="tx1"/>
                </a:solidFill>
              </a:rPr>
              <a:t>Steganography</a:t>
            </a:r>
          </a:p>
          <a:p>
            <a:pPr lvl="1"/>
            <a:r>
              <a:rPr lang="en-US" dirty="0">
                <a:solidFill>
                  <a:schemeClr val="tx1"/>
                </a:solidFill>
              </a:rPr>
              <a:t>Mimicking of traffic (content and size wise)</a:t>
            </a:r>
          </a:p>
          <a:p>
            <a:pPr lvl="1"/>
            <a:r>
              <a:rPr lang="en-US" dirty="0">
                <a:solidFill>
                  <a:schemeClr val="tx1"/>
                </a:solidFill>
              </a:rPr>
              <a:t>Side channel transmission</a:t>
            </a:r>
          </a:p>
          <a:p>
            <a:r>
              <a:rPr lang="en-US" dirty="0">
                <a:solidFill>
                  <a:schemeClr val="tx1"/>
                </a:solidFill>
              </a:rPr>
              <a:t>Outcurve censorship measurements</a:t>
            </a:r>
          </a:p>
          <a:p>
            <a:pPr lvl="1"/>
            <a:r>
              <a:rPr lang="en-US" dirty="0">
                <a:solidFill>
                  <a:schemeClr val="tx1"/>
                </a:solidFill>
              </a:rPr>
              <a:t>Use modified TCP stacks </a:t>
            </a:r>
          </a:p>
          <a:p>
            <a:pPr lvl="1"/>
            <a:r>
              <a:rPr lang="en-US" dirty="0">
                <a:solidFill>
                  <a:schemeClr val="tx1"/>
                </a:solidFill>
              </a:rPr>
              <a:t>Use UDP</a:t>
            </a:r>
          </a:p>
        </p:txBody>
      </p:sp>
      <p:sp>
        <p:nvSpPr>
          <p:cNvPr id="4" name="Inhaltsplatzhalter 2">
            <a:extLst>
              <a:ext uri="{FF2B5EF4-FFF2-40B4-BE49-F238E27FC236}">
                <a16:creationId xmlns:a16="http://schemas.microsoft.com/office/drawing/2014/main" id="{26F6D1D9-9B3E-4605-81AD-8ED998FE19B1}"/>
              </a:ext>
            </a:extLst>
          </p:cNvPr>
          <p:cNvSpPr txBox="1">
            <a:spLocks/>
          </p:cNvSpPr>
          <p:nvPr/>
        </p:nvSpPr>
        <p:spPr>
          <a:xfrm>
            <a:off x="6722507" y="685800"/>
            <a:ext cx="4429326" cy="361526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de-CH" dirty="0"/>
          </a:p>
        </p:txBody>
      </p:sp>
      <p:pic>
        <p:nvPicPr>
          <p:cNvPr id="6" name="Grafik 5" descr="Shuffle">
            <a:extLst>
              <a:ext uri="{FF2B5EF4-FFF2-40B4-BE49-F238E27FC236}">
                <a16:creationId xmlns:a16="http://schemas.microsoft.com/office/drawing/2014/main" id="{E6C71E19-25E6-40D1-A9A1-D10F3CC035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50969" y="3022600"/>
            <a:ext cx="914400" cy="914400"/>
          </a:xfrm>
          <a:prstGeom prst="rect">
            <a:avLst/>
          </a:prstGeom>
        </p:spPr>
      </p:pic>
      <p:sp>
        <p:nvSpPr>
          <p:cNvPr id="9" name="Inhaltsplatzhalter 2">
            <a:extLst>
              <a:ext uri="{FF2B5EF4-FFF2-40B4-BE49-F238E27FC236}">
                <a16:creationId xmlns:a16="http://schemas.microsoft.com/office/drawing/2014/main" id="{09E38A64-83AE-490D-AB03-10CDE901BA4E}"/>
              </a:ext>
            </a:extLst>
          </p:cNvPr>
          <p:cNvSpPr txBox="1">
            <a:spLocks/>
          </p:cNvSpPr>
          <p:nvPr/>
        </p:nvSpPr>
        <p:spPr>
          <a:xfrm>
            <a:off x="6722507" y="685800"/>
            <a:ext cx="5209614" cy="2079702"/>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n-US" dirty="0">
              <a:solidFill>
                <a:schemeClr val="tx1"/>
              </a:solidFill>
            </a:endParaRPr>
          </a:p>
        </p:txBody>
      </p:sp>
      <p:pic>
        <p:nvPicPr>
          <p:cNvPr id="11" name="Grafik 10" descr="Safe">
            <a:extLst>
              <a:ext uri="{FF2B5EF4-FFF2-40B4-BE49-F238E27FC236}">
                <a16:creationId xmlns:a16="http://schemas.microsoft.com/office/drawing/2014/main" id="{8407A889-DED3-47F0-B38A-1F7C84EB7C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02843" y="1271965"/>
            <a:ext cx="914400" cy="914400"/>
          </a:xfrm>
          <a:prstGeom prst="rect">
            <a:avLst/>
          </a:prstGeom>
        </p:spPr>
      </p:pic>
    </p:spTree>
    <p:extLst>
      <p:ext uri="{BB962C8B-B14F-4D97-AF65-F5344CB8AC3E}">
        <p14:creationId xmlns:p14="http://schemas.microsoft.com/office/powerpoint/2010/main" val="12260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D72A3A5D-DD1F-4FBE-90AB-6E38112FD30A}"/>
              </a:ext>
            </a:extLst>
          </p:cNvPr>
          <p:cNvSpPr/>
          <p:nvPr/>
        </p:nvSpPr>
        <p:spPr>
          <a:xfrm>
            <a:off x="6521116" y="169682"/>
            <a:ext cx="4228339" cy="4183243"/>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hteck 22">
            <a:extLst>
              <a:ext uri="{FF2B5EF4-FFF2-40B4-BE49-F238E27FC236}">
                <a16:creationId xmlns:a16="http://schemas.microsoft.com/office/drawing/2014/main" id="{A291B160-0F40-4F24-99AD-0D104E7F3C14}"/>
              </a:ext>
            </a:extLst>
          </p:cNvPr>
          <p:cNvSpPr/>
          <p:nvPr/>
        </p:nvSpPr>
        <p:spPr>
          <a:xfrm>
            <a:off x="4329071" y="169682"/>
            <a:ext cx="1927111" cy="4183243"/>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hteck 18">
            <a:extLst>
              <a:ext uri="{FF2B5EF4-FFF2-40B4-BE49-F238E27FC236}">
                <a16:creationId xmlns:a16="http://schemas.microsoft.com/office/drawing/2014/main" id="{3D36977F-D29D-4834-8AE0-F34F4F87613E}"/>
              </a:ext>
            </a:extLst>
          </p:cNvPr>
          <p:cNvSpPr/>
          <p:nvPr/>
        </p:nvSpPr>
        <p:spPr>
          <a:xfrm>
            <a:off x="546755" y="169682"/>
            <a:ext cx="3524668" cy="4183243"/>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C4954CA-D6E7-44A4-A419-47C630E32805}"/>
              </a:ext>
            </a:extLst>
          </p:cNvPr>
          <p:cNvSpPr>
            <a:spLocks noGrp="1"/>
          </p:cNvSpPr>
          <p:nvPr>
            <p:ph type="title"/>
          </p:nvPr>
        </p:nvSpPr>
        <p:spPr/>
        <p:txBody>
          <a:bodyPr/>
          <a:lstStyle/>
          <a:p>
            <a:r>
              <a:rPr lang="en-US" dirty="0"/>
              <a:t>the RS-Operation</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20E59C70-F352-44F9-B882-9E61AD29C5DC}"/>
                  </a:ext>
                </a:extLst>
              </p:cNvPr>
              <p:cNvSpPr>
                <a:spLocks noGrp="1"/>
              </p:cNvSpPr>
              <p:nvPr>
                <p:ph idx="1"/>
              </p:nvPr>
            </p:nvSpPr>
            <p:spPr>
              <a:xfrm>
                <a:off x="6618582" y="502205"/>
                <a:ext cx="3954168" cy="3615267"/>
              </a:xfrm>
            </p:spPr>
            <p:txBody>
              <a:bodyPr>
                <a:normAutofit fontScale="25000" lnSpcReduction="20000"/>
              </a:bodyPr>
              <a:lstStyle/>
              <a:p>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𝐷</m:t>
                        </m:r>
                      </m:e>
                      <m:sub>
                        <m:r>
                          <a:rPr lang="de-DE" b="0" i="1" smtClean="0">
                            <a:latin typeface="Cambria Math" panose="02040503050406030204" pitchFamily="18" charset="0"/>
                          </a:rPr>
                          <m:t>𝐷𝑎𝑚𝑎𝑔𝑒𝑑</m:t>
                        </m:r>
                      </m:sub>
                    </m:sSub>
                    <m:r>
                      <a:rPr lang="de-DE" b="0" i="1" smtClean="0">
                        <a:latin typeface="Cambria Math" panose="02040503050406030204" pitchFamily="18" charset="0"/>
                      </a:rPr>
                      <m:t>=</m:t>
                    </m:r>
                    <m:d>
                      <m:dPr>
                        <m:ctrlPr>
                          <a:rPr lang="de-DE" i="1">
                            <a:latin typeface="Cambria Math" panose="02040503050406030204" pitchFamily="18" charset="0"/>
                          </a:rPr>
                        </m:ctrlPr>
                      </m:dPr>
                      <m:e>
                        <m:m>
                          <m:mPr>
                            <m:mcs>
                              <m:mc>
                                <m:mcPr>
                                  <m:count m:val="1"/>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r>
                                <a:rPr lang="de-DE" i="1">
                                  <a:latin typeface="Cambria Math" panose="02040503050406030204" pitchFamily="18" charset="0"/>
                                </a:rPr>
                                <m:t>74</m:t>
                              </m:r>
                            </m:e>
                          </m:mr>
                          <m:mr>
                            <m:e>
                              <m:r>
                                <a:rPr lang="de-DE" i="1">
                                  <a:latin typeface="Cambria Math" panose="02040503050406030204" pitchFamily="18" charset="0"/>
                                </a:rPr>
                                <m:t>228</m:t>
                              </m:r>
                            </m:e>
                          </m:mr>
                          <m:mr>
                            <m:e>
                              <m:r>
                                <a:rPr lang="de-DE" i="1">
                                  <a:latin typeface="Cambria Math" panose="02040503050406030204" pitchFamily="18" charset="0"/>
                                </a:rPr>
                                <m:t>13</m:t>
                              </m:r>
                            </m:e>
                          </m:mr>
                          <m:mr>
                            <m:e>
                              <m:r>
                                <a:rPr lang="de-DE" i="1">
                                  <a:latin typeface="Cambria Math" panose="02040503050406030204" pitchFamily="18" charset="0"/>
                                </a:rPr>
                                <m:t>16</m:t>
                              </m:r>
                            </m:e>
                          </m:mr>
                          <m:mr>
                            <m:e>
                              <m:r>
                                <a:rPr lang="de-DE" i="1">
                                  <a:latin typeface="Cambria Math" panose="02040503050406030204" pitchFamily="18" charset="0"/>
                                </a:rPr>
                                <m:t>96</m:t>
                              </m:r>
                            </m:e>
                          </m:mr>
                          <m:mr>
                            <m:e>
                              <m:r>
                                <a:rPr lang="de-DE" i="1" strike="sngStrike" smtClean="0">
                                  <a:solidFill>
                                    <a:srgbClr val="FF0000"/>
                                  </a:solidFill>
                                  <a:latin typeface="Cambria Math" panose="02040503050406030204" pitchFamily="18" charset="0"/>
                                </a:rPr>
                                <m:t>197</m:t>
                              </m:r>
                            </m:e>
                          </m:mr>
                          <m:mr>
                            <m:e>
                              <m:r>
                                <a:rPr lang="de-DE" i="1" strike="sngStrike" smtClean="0">
                                  <a:solidFill>
                                    <a:srgbClr val="FF0000"/>
                                  </a:solidFill>
                                  <a:latin typeface="Cambria Math" panose="02040503050406030204" pitchFamily="18" charset="0"/>
                                </a:rPr>
                                <m:t>65</m:t>
                              </m:r>
                            </m:e>
                          </m:mr>
                          <m:mr>
                            <m:e>
                              <m:r>
                                <a:rPr lang="de-DE" i="1" strike="sngStrike" smtClean="0">
                                  <a:solidFill>
                                    <a:srgbClr val="FF0000"/>
                                  </a:solidFill>
                                  <a:latin typeface="Cambria Math" panose="02040503050406030204" pitchFamily="18" charset="0"/>
                                </a:rPr>
                                <m:t>179</m:t>
                              </m:r>
                            </m:e>
                          </m:mr>
                          <m:mr>
                            <m:e>
                              <m:r>
                                <a:rPr lang="de-DE" i="1" strike="sngStrike" smtClean="0">
                                  <a:solidFill>
                                    <a:srgbClr val="FF0000"/>
                                  </a:solidFill>
                                  <a:latin typeface="Cambria Math" panose="02040503050406030204" pitchFamily="18" charset="0"/>
                                </a:rPr>
                                <m:t>182</m:t>
                              </m:r>
                            </m:e>
                          </m:mr>
                        </m:m>
                      </m:e>
                    </m:d>
                    <m:r>
                      <a:rPr lang="de-DE" b="0" i="1" smtClean="0">
                        <a:latin typeface="Cambria Math" panose="02040503050406030204" pitchFamily="18" charset="0"/>
                      </a:rPr>
                      <m:t>=</m:t>
                    </m:r>
                    <m:d>
                      <m:dPr>
                        <m:ctrlPr>
                          <a:rPr lang="de-DE" b="0" i="1" smtClean="0">
                            <a:latin typeface="Cambria Math" panose="02040503050406030204" pitchFamily="18" charset="0"/>
                          </a:rPr>
                        </m:ctrlPr>
                      </m:dPr>
                      <m:e>
                        <m:m>
                          <m:mPr>
                            <m:mcs>
                              <m:mc>
                                <m:mcPr>
                                  <m:count m:val="1"/>
                                  <m:mcJc m:val="center"/>
                                </m:mcPr>
                              </m:mc>
                            </m:mcs>
                            <m:ctrlPr>
                              <a:rPr lang="de-DE" b="0" i="1" smtClean="0">
                                <a:latin typeface="Cambria Math" panose="02040503050406030204" pitchFamily="18" charset="0"/>
                              </a:rPr>
                            </m:ctrlPr>
                          </m:mPr>
                          <m:mr>
                            <m:e>
                              <m:r>
                                <m:rPr>
                                  <m:brk m:alnAt="7"/>
                                </m:rPr>
                                <a:rPr lang="de-DE" b="0" i="1" smtClean="0">
                                  <a:latin typeface="Cambria Math" panose="02040503050406030204" pitchFamily="18" charset="0"/>
                                </a:rPr>
                                <m:t>1</m:t>
                              </m:r>
                              <m:r>
                                <a:rPr lang="de-DE" b="0" i="1" smtClean="0">
                                  <a:latin typeface="Cambria Math" panose="02040503050406030204" pitchFamily="18" charset="0"/>
                                </a:rPr>
                                <m:t>74</m:t>
                              </m:r>
                            </m:e>
                          </m:mr>
                          <m:mr>
                            <m:e>
                              <m:r>
                                <a:rPr lang="de-DE" b="0" i="1" smtClean="0">
                                  <a:latin typeface="Cambria Math" panose="02040503050406030204" pitchFamily="18" charset="0"/>
                                </a:rPr>
                                <m:t>228</m:t>
                              </m:r>
                            </m:e>
                          </m:mr>
                          <m:mr>
                            <m:e>
                              <m:r>
                                <a:rPr lang="de-DE" b="0" i="1" smtClean="0">
                                  <a:latin typeface="Cambria Math" panose="02040503050406030204" pitchFamily="18" charset="0"/>
                                </a:rPr>
                                <m:t>13</m:t>
                              </m:r>
                            </m:e>
                          </m:mr>
                          <m:mr>
                            <m:e>
                              <m:r>
                                <a:rPr lang="de-DE" b="0" i="1" smtClean="0">
                                  <a:latin typeface="Cambria Math" panose="02040503050406030204" pitchFamily="18" charset="0"/>
                                </a:rPr>
                                <m:t>16</m:t>
                              </m:r>
                            </m:e>
                          </m:mr>
                          <m:mr>
                            <m:e>
                              <m:r>
                                <a:rPr lang="de-DE" b="0" i="1" smtClean="0">
                                  <a:latin typeface="Cambria Math" panose="02040503050406030204" pitchFamily="18" charset="0"/>
                                </a:rPr>
                                <m:t>96</m:t>
                              </m:r>
                            </m:e>
                          </m:mr>
                        </m:m>
                      </m:e>
                    </m:d>
                  </m:oMath>
                </a14:m>
                <a:endParaRPr lang="de-DE" b="0" i="1" dirty="0">
                  <a:latin typeface="Cambria Math" panose="02040503050406030204" pitchFamily="18" charset="0"/>
                </a:endParaRPr>
              </a:p>
              <a:p>
                <a14:m>
                  <m:oMath xmlns:m="http://schemas.openxmlformats.org/officeDocument/2006/math">
                    <m:r>
                      <a:rPr lang="de-DE" b="0" i="1" smtClean="0">
                        <a:latin typeface="Cambria Math" panose="02040503050406030204" pitchFamily="18" charset="0"/>
                      </a:rPr>
                      <m:t>𝑉</m:t>
                    </m:r>
                    <m:r>
                      <a:rPr lang="de-DE" b="0" i="1" smtClean="0">
                        <a:latin typeface="Cambria Math" panose="02040503050406030204" pitchFamily="18" charset="0"/>
                      </a:rPr>
                      <m:t>=</m:t>
                    </m:r>
                    <m:d>
                      <m:dPr>
                        <m:ctrlPr>
                          <a:rPr lang="de-DE" i="1">
                            <a:latin typeface="Cambria Math" panose="02040503050406030204" pitchFamily="18" charset="0"/>
                          </a:rPr>
                        </m:ctrlPr>
                      </m:dPr>
                      <m:e>
                        <m:m>
                          <m:mPr>
                            <m:mcs>
                              <m:mc>
                                <m:mcPr>
                                  <m:count m:val="3"/>
                                  <m:mcJc m:val="center"/>
                                </m:mcPr>
                              </m:mc>
                            </m:mcs>
                            <m:ctrlPr>
                              <a:rPr lang="de-DE" i="1">
                                <a:latin typeface="Cambria Math" panose="02040503050406030204" pitchFamily="18" charset="0"/>
                              </a:rPr>
                            </m:ctrlPr>
                          </m:mPr>
                          <m:mr>
                            <m:e>
                              <m:sSup>
                                <m:sSupPr>
                                  <m:ctrlPr>
                                    <a:rPr lang="de-DE" i="1">
                                      <a:latin typeface="Cambria Math" panose="02040503050406030204" pitchFamily="18" charset="0"/>
                                    </a:rPr>
                                  </m:ctrlPr>
                                </m:sSupPr>
                                <m:e>
                                  <m:r>
                                    <a:rPr lang="de-DE" i="1">
                                      <a:latin typeface="Cambria Math" panose="02040503050406030204" pitchFamily="18" charset="0"/>
                                    </a:rPr>
                                    <m:t>0</m:t>
                                  </m:r>
                                </m:e>
                                <m:sup>
                                  <m:r>
                                    <a:rPr lang="de-DE" i="1">
                                      <a:latin typeface="Cambria Math" panose="02040503050406030204" pitchFamily="18" charset="0"/>
                                    </a:rPr>
                                    <m:t>0</m:t>
                                  </m:r>
                                </m:sup>
                              </m:sSup>
                            </m:e>
                            <m:e>
                              <m:r>
                                <a:rPr lang="de-DE" i="1">
                                  <a:latin typeface="Cambria Math" panose="02040503050406030204" pitchFamily="18" charset="0"/>
                                </a:rPr>
                                <m:t>⋯</m:t>
                              </m:r>
                            </m:e>
                            <m:e>
                              <m:sSup>
                                <m:sSupPr>
                                  <m:ctrlPr>
                                    <a:rPr lang="de-DE" i="1">
                                      <a:latin typeface="Cambria Math" panose="02040503050406030204" pitchFamily="18" charset="0"/>
                                    </a:rPr>
                                  </m:ctrlPr>
                                </m:sSupPr>
                                <m:e>
                                  <m:r>
                                    <a:rPr lang="de-DE" i="1">
                                      <a:latin typeface="Cambria Math" panose="02040503050406030204" pitchFamily="18" charset="0"/>
                                    </a:rPr>
                                    <m:t>0</m:t>
                                  </m:r>
                                </m:e>
                                <m:sup>
                                  <m:r>
                                    <a:rPr lang="de-DE" i="1">
                                      <a:latin typeface="Cambria Math" panose="02040503050406030204" pitchFamily="18" charset="0"/>
                                    </a:rPr>
                                    <m:t>𝑚</m:t>
                                  </m:r>
                                  <m:r>
                                    <a:rPr lang="de-DE" i="1">
                                      <a:latin typeface="Cambria Math" panose="02040503050406030204" pitchFamily="18" charset="0"/>
                                    </a:rPr>
                                    <m:t>−1</m:t>
                                  </m:r>
                                </m:sup>
                              </m:sSup>
                            </m:e>
                          </m:mr>
                          <m:mr>
                            <m:e>
                              <m:r>
                                <a:rPr lang="de-DE" i="1">
                                  <a:latin typeface="Cambria Math" panose="02040503050406030204" pitchFamily="18" charset="0"/>
                                </a:rPr>
                                <m:t>⋮</m:t>
                              </m:r>
                            </m:e>
                            <m:e>
                              <m:r>
                                <a:rPr lang="de-DE" i="1">
                                  <a:latin typeface="Cambria Math" panose="02040503050406030204" pitchFamily="18" charset="0"/>
                                </a:rPr>
                                <m:t>⋱</m:t>
                              </m:r>
                            </m:e>
                            <m:e>
                              <m:r>
                                <a:rPr lang="de-DE" i="1">
                                  <a:latin typeface="Cambria Math" panose="02040503050406030204" pitchFamily="18" charset="0"/>
                                </a:rPr>
                                <m:t>⋮</m:t>
                              </m:r>
                            </m:e>
                          </m:mr>
                          <m:mr>
                            <m:e>
                              <m:sSup>
                                <m:sSupPr>
                                  <m:ctrlPr>
                                    <a:rPr lang="de-DE" i="1">
                                      <a:latin typeface="Cambria Math" panose="02040503050406030204" pitchFamily="18" charset="0"/>
                                    </a:rPr>
                                  </m:ctrlPr>
                                </m:sSupPr>
                                <m:e>
                                  <m:r>
                                    <a:rPr lang="de-DE" i="1">
                                      <a:latin typeface="Cambria Math" panose="02040503050406030204" pitchFamily="18" charset="0"/>
                                    </a:rPr>
                                    <m:t>𝑡</m:t>
                                  </m:r>
                                </m:e>
                                <m:sup>
                                  <m:r>
                                    <a:rPr lang="de-DE" i="1">
                                      <a:latin typeface="Cambria Math" panose="02040503050406030204" pitchFamily="18" charset="0"/>
                                    </a:rPr>
                                    <m:t>0</m:t>
                                  </m:r>
                                </m:sup>
                              </m:sSup>
                            </m:e>
                            <m:e>
                              <m:r>
                                <a:rPr lang="de-DE" i="1">
                                  <a:latin typeface="Cambria Math" panose="02040503050406030204" pitchFamily="18" charset="0"/>
                                </a:rPr>
                                <m:t>⋯</m:t>
                              </m:r>
                            </m:e>
                            <m:e>
                              <m:sSup>
                                <m:sSupPr>
                                  <m:ctrlPr>
                                    <a:rPr lang="de-DE" i="1">
                                      <a:latin typeface="Cambria Math" panose="02040503050406030204" pitchFamily="18" charset="0"/>
                                    </a:rPr>
                                  </m:ctrlPr>
                                </m:sSupPr>
                                <m:e>
                                  <m:r>
                                    <a:rPr lang="de-DE" i="1">
                                      <a:latin typeface="Cambria Math" panose="02040503050406030204" pitchFamily="18" charset="0"/>
                                    </a:rPr>
                                    <m:t>𝑡</m:t>
                                  </m:r>
                                </m:e>
                                <m:sup>
                                  <m:r>
                                    <a:rPr lang="de-DE" i="1">
                                      <a:latin typeface="Cambria Math" panose="02040503050406030204" pitchFamily="18" charset="0"/>
                                    </a:rPr>
                                    <m:t>𝑚</m:t>
                                  </m:r>
                                  <m:r>
                                    <a:rPr lang="de-DE" i="1">
                                      <a:latin typeface="Cambria Math" panose="02040503050406030204" pitchFamily="18" charset="0"/>
                                    </a:rPr>
                                    <m:t>−1</m:t>
                                  </m:r>
                                </m:sup>
                              </m:sSup>
                            </m:e>
                          </m:mr>
                        </m:m>
                      </m:e>
                    </m:d>
                    <m:r>
                      <m:rPr>
                        <m:nor/>
                      </m:rPr>
                      <a:rPr lang="de-DE" i="1" dirty="0">
                        <a:latin typeface="Cambria Math" panose="02040503050406030204" pitchFamily="18" charset="0"/>
                      </a:rPr>
                      <m:t>(</m:t>
                    </m:r>
                    <m:r>
                      <m:rPr>
                        <m:nor/>
                      </m:rPr>
                      <a:rPr lang="de-DE" i="1" dirty="0">
                        <a:latin typeface="Cambria Math" panose="02040503050406030204" pitchFamily="18" charset="0"/>
                      </a:rPr>
                      <m:t>GF</m:t>
                    </m:r>
                    <m:r>
                      <m:rPr>
                        <m:nor/>
                      </m:rPr>
                      <a:rPr lang="de-DE" i="1" dirty="0">
                        <a:latin typeface="Cambria Math" panose="02040503050406030204" pitchFamily="18" charset="0"/>
                      </a:rPr>
                      <m:t>(256)</m:t>
                    </m:r>
                    <m:r>
                      <a:rPr lang="de-DE" b="0" i="1" dirty="0" smtClean="0">
                        <a:latin typeface="Cambria Math" panose="02040503050406030204" pitchFamily="18" charset="0"/>
                      </a:rPr>
                      <m:t>)</m:t>
                    </m:r>
                    <m:r>
                      <a:rPr lang="de-DE" b="0" i="1" smtClean="0">
                        <a:latin typeface="Cambria Math" panose="02040503050406030204" pitchFamily="18" charset="0"/>
                      </a:rPr>
                      <m:t>=</m:t>
                    </m:r>
                    <m:d>
                      <m:dPr>
                        <m:ctrlPr>
                          <a:rPr lang="de-DE" b="0" i="1" smtClean="0">
                            <a:latin typeface="Cambria Math" panose="02040503050406030204" pitchFamily="18" charset="0"/>
                          </a:rPr>
                        </m:ctrlPr>
                      </m:dPr>
                      <m:e>
                        <m:m>
                          <m:mPr>
                            <m:mcs>
                              <m:mc>
                                <m:mcPr>
                                  <m:count m:val="5"/>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mr>
                          <m:mr>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mr>
                          <m:mr>
                            <m:e>
                              <m:r>
                                <a:rPr lang="de-DE" i="1">
                                  <a:latin typeface="Cambria Math" panose="02040503050406030204" pitchFamily="18" charset="0"/>
                                </a:rPr>
                                <m:t>1</m:t>
                              </m:r>
                            </m:e>
                            <m:e>
                              <m:r>
                                <a:rPr lang="de-DE" i="1">
                                  <a:latin typeface="Cambria Math" panose="02040503050406030204" pitchFamily="18" charset="0"/>
                                </a:rPr>
                                <m:t>2</m:t>
                              </m:r>
                            </m:e>
                            <m:e>
                              <m:r>
                                <a:rPr lang="de-DE" i="1">
                                  <a:latin typeface="Cambria Math" panose="02040503050406030204" pitchFamily="18" charset="0"/>
                                </a:rPr>
                                <m:t>4</m:t>
                              </m:r>
                            </m:e>
                            <m:e>
                              <m:r>
                                <a:rPr lang="de-DE" i="1">
                                  <a:latin typeface="Cambria Math" panose="02040503050406030204" pitchFamily="18" charset="0"/>
                                </a:rPr>
                                <m:t>8</m:t>
                              </m:r>
                            </m:e>
                            <m:e>
                              <m:r>
                                <a:rPr lang="de-DE" i="1">
                                  <a:latin typeface="Cambria Math" panose="02040503050406030204" pitchFamily="18" charset="0"/>
                                </a:rPr>
                                <m:t>16</m:t>
                              </m:r>
                            </m:e>
                          </m:mr>
                          <m:mr>
                            <m:e>
                              <m:r>
                                <a:rPr lang="de-DE" i="1">
                                  <a:latin typeface="Cambria Math" panose="02040503050406030204" pitchFamily="18" charset="0"/>
                                </a:rPr>
                                <m:t>1</m:t>
                              </m:r>
                            </m:e>
                            <m:e>
                              <m:r>
                                <a:rPr lang="de-DE" i="1">
                                  <a:latin typeface="Cambria Math" panose="02040503050406030204" pitchFamily="18" charset="0"/>
                                </a:rPr>
                                <m:t>3</m:t>
                              </m:r>
                            </m:e>
                            <m:e>
                              <m:r>
                                <a:rPr lang="de-DE" i="1">
                                  <a:latin typeface="Cambria Math" panose="02040503050406030204" pitchFamily="18" charset="0"/>
                                </a:rPr>
                                <m:t>5</m:t>
                              </m:r>
                            </m:e>
                            <m:e>
                              <m:r>
                                <a:rPr lang="de-DE" i="1">
                                  <a:latin typeface="Cambria Math" panose="02040503050406030204" pitchFamily="18" charset="0"/>
                                </a:rPr>
                                <m:t>15</m:t>
                              </m:r>
                            </m:e>
                            <m:e>
                              <m:r>
                                <a:rPr lang="de-DE" i="1">
                                  <a:latin typeface="Cambria Math" panose="02040503050406030204" pitchFamily="18" charset="0"/>
                                </a:rPr>
                                <m:t>17</m:t>
                              </m:r>
                            </m:e>
                          </m:mr>
                          <m:mr>
                            <m:e>
                              <m:r>
                                <a:rPr lang="de-DE" i="1">
                                  <a:latin typeface="Cambria Math" panose="02040503050406030204" pitchFamily="18" charset="0"/>
                                </a:rPr>
                                <m:t>1</m:t>
                              </m:r>
                            </m:e>
                            <m:e>
                              <m:r>
                                <a:rPr lang="de-DE" i="1">
                                  <a:latin typeface="Cambria Math" panose="02040503050406030204" pitchFamily="18" charset="0"/>
                                </a:rPr>
                                <m:t>4</m:t>
                              </m:r>
                            </m:e>
                            <m:e>
                              <m:r>
                                <a:rPr lang="de-DE" i="1">
                                  <a:latin typeface="Cambria Math" panose="02040503050406030204" pitchFamily="18" charset="0"/>
                                </a:rPr>
                                <m:t>16</m:t>
                              </m:r>
                            </m:e>
                            <m:e>
                              <m:r>
                                <a:rPr lang="de-DE" i="1">
                                  <a:latin typeface="Cambria Math" panose="02040503050406030204" pitchFamily="18" charset="0"/>
                                </a:rPr>
                                <m:t>64</m:t>
                              </m:r>
                            </m:e>
                            <m:e>
                              <m:r>
                                <a:rPr lang="de-DE" i="1">
                                  <a:latin typeface="Cambria Math" panose="02040503050406030204" pitchFamily="18" charset="0"/>
                                </a:rPr>
                                <m:t>29</m:t>
                              </m:r>
                            </m:e>
                          </m:mr>
                          <m:mr>
                            <m:e>
                              <m:r>
                                <a:rPr lang="de-DE" i="1">
                                  <a:latin typeface="Cambria Math" panose="02040503050406030204" pitchFamily="18" charset="0"/>
                                </a:rPr>
                                <m:t>1</m:t>
                              </m:r>
                            </m:e>
                            <m:e>
                              <m:r>
                                <a:rPr lang="de-DE" i="1">
                                  <a:latin typeface="Cambria Math" panose="02040503050406030204" pitchFamily="18" charset="0"/>
                                </a:rPr>
                                <m:t>5</m:t>
                              </m:r>
                            </m:e>
                            <m:e>
                              <m:r>
                                <a:rPr lang="de-DE" i="1">
                                  <a:latin typeface="Cambria Math" panose="02040503050406030204" pitchFamily="18" charset="0"/>
                                </a:rPr>
                                <m:t>17</m:t>
                              </m:r>
                            </m:e>
                            <m:e>
                              <m:r>
                                <a:rPr lang="de-DE" i="1">
                                  <a:latin typeface="Cambria Math" panose="02040503050406030204" pitchFamily="18" charset="0"/>
                                </a:rPr>
                                <m:t>85</m:t>
                              </m:r>
                            </m:e>
                            <m:e>
                              <m:r>
                                <a:rPr lang="de-DE" i="1">
                                  <a:latin typeface="Cambria Math" panose="02040503050406030204" pitchFamily="18" charset="0"/>
                                </a:rPr>
                                <m:t>28</m:t>
                              </m:r>
                            </m:e>
                          </m:mr>
                          <m:mr>
                            <m:e>
                              <m:r>
                                <a:rPr lang="de-DE" i="1">
                                  <a:latin typeface="Cambria Math" panose="02040503050406030204" pitchFamily="18" charset="0"/>
                                </a:rPr>
                                <m:t>1</m:t>
                              </m:r>
                            </m:e>
                            <m:e>
                              <m:r>
                                <a:rPr lang="de-DE" i="1">
                                  <a:latin typeface="Cambria Math" panose="02040503050406030204" pitchFamily="18" charset="0"/>
                                </a:rPr>
                                <m:t>6</m:t>
                              </m:r>
                            </m:e>
                            <m:e>
                              <m:r>
                                <a:rPr lang="de-DE" i="1">
                                  <a:latin typeface="Cambria Math" panose="02040503050406030204" pitchFamily="18" charset="0"/>
                                </a:rPr>
                                <m:t>20</m:t>
                              </m:r>
                            </m:e>
                            <m:e>
                              <m:r>
                                <a:rPr lang="de-DE" i="1">
                                  <a:latin typeface="Cambria Math" panose="02040503050406030204" pitchFamily="18" charset="0"/>
                                </a:rPr>
                                <m:t>120</m:t>
                              </m:r>
                            </m:e>
                            <m:e>
                              <m:r>
                                <a:rPr lang="de-DE" i="1">
                                  <a:latin typeface="Cambria Math" panose="02040503050406030204" pitchFamily="18" charset="0"/>
                                </a:rPr>
                                <m:t>13</m:t>
                              </m:r>
                            </m:e>
                          </m:mr>
                          <m:mr>
                            <m:e>
                              <m:r>
                                <a:rPr lang="de-DE" i="1">
                                  <a:latin typeface="Cambria Math" panose="02040503050406030204" pitchFamily="18" charset="0"/>
                                </a:rPr>
                                <m:t>1</m:t>
                              </m:r>
                            </m:e>
                            <m:e>
                              <m:r>
                                <a:rPr lang="de-DE" i="1">
                                  <a:latin typeface="Cambria Math" panose="02040503050406030204" pitchFamily="18" charset="0"/>
                                </a:rPr>
                                <m:t>7</m:t>
                              </m:r>
                            </m:e>
                            <m:e>
                              <m:r>
                                <a:rPr lang="de-DE" i="1">
                                  <a:latin typeface="Cambria Math" panose="02040503050406030204" pitchFamily="18" charset="0"/>
                                </a:rPr>
                                <m:t>21</m:t>
                              </m:r>
                            </m:e>
                            <m:e>
                              <m:r>
                                <a:rPr lang="de-DE" i="1">
                                  <a:latin typeface="Cambria Math" panose="02040503050406030204" pitchFamily="18" charset="0"/>
                                </a:rPr>
                                <m:t>107</m:t>
                              </m:r>
                            </m:e>
                            <m:e>
                              <m:r>
                                <a:rPr lang="de-DE" i="1">
                                  <a:latin typeface="Cambria Math" panose="02040503050406030204" pitchFamily="18" charset="0"/>
                                </a:rPr>
                                <m:t>12</m:t>
                              </m:r>
                            </m:e>
                          </m:mr>
                          <m:mr>
                            <m:e>
                              <m:r>
                                <a:rPr lang="de-DE" i="1">
                                  <a:latin typeface="Cambria Math" panose="02040503050406030204" pitchFamily="18" charset="0"/>
                                </a:rPr>
                                <m:t>1</m:t>
                              </m:r>
                            </m:e>
                            <m:e>
                              <m:r>
                                <a:rPr lang="de-DE" i="1">
                                  <a:latin typeface="Cambria Math" panose="02040503050406030204" pitchFamily="18" charset="0"/>
                                </a:rPr>
                                <m:t>8</m:t>
                              </m:r>
                            </m:e>
                            <m:e>
                              <m:r>
                                <a:rPr lang="de-DE" i="1">
                                  <a:latin typeface="Cambria Math" panose="02040503050406030204" pitchFamily="18" charset="0"/>
                                </a:rPr>
                                <m:t>64</m:t>
                              </m:r>
                            </m:e>
                            <m:e>
                              <m:r>
                                <a:rPr lang="de-DE" i="1">
                                  <a:latin typeface="Cambria Math" panose="02040503050406030204" pitchFamily="18" charset="0"/>
                                </a:rPr>
                                <m:t>58</m:t>
                              </m:r>
                            </m:e>
                            <m:e>
                              <m:r>
                                <a:rPr lang="de-DE" i="1">
                                  <a:latin typeface="Cambria Math" panose="02040503050406030204" pitchFamily="18" charset="0"/>
                                </a:rPr>
                                <m:t>215</m:t>
                              </m:r>
                            </m:e>
                          </m:mr>
                        </m:m>
                      </m:e>
                    </m:d>
                  </m:oMath>
                </a14:m>
                <a:endParaRPr lang="de-DE" b="0" i="1" dirty="0">
                  <a:latin typeface="Cambria Math" panose="02040503050406030204" pitchFamily="18" charset="0"/>
                </a:endParaRPr>
              </a:p>
              <a:p>
                <a14:m>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𝑉</m:t>
                        </m:r>
                      </m:e>
                      <m:sub>
                        <m:r>
                          <a:rPr lang="de-DE" b="0" i="1" smtClean="0">
                            <a:latin typeface="Cambria Math" panose="02040503050406030204" pitchFamily="18" charset="0"/>
                          </a:rPr>
                          <m:t>𝑟𝑒𝑑𝑢𝑐𝑒𝑑</m:t>
                        </m:r>
                      </m:sub>
                      <m:sup>
                        <m:r>
                          <a:rPr lang="de-DE" b="0" i="1" smtClean="0">
                            <a:latin typeface="Cambria Math" panose="02040503050406030204" pitchFamily="18" charset="0"/>
                          </a:rPr>
                          <m:t>−1</m:t>
                        </m:r>
                      </m:sup>
                    </m:sSub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d>
                          <m:dPr>
                            <m:ctrlPr>
                              <a:rPr lang="de-DE" i="1">
                                <a:latin typeface="Cambria Math" panose="02040503050406030204" pitchFamily="18" charset="0"/>
                              </a:rPr>
                            </m:ctrlPr>
                          </m:dPr>
                          <m:e>
                            <m:m>
                              <m:mPr>
                                <m:mcs>
                                  <m:mc>
                                    <m:mcPr>
                                      <m:count m:val="5"/>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mr>
                              <m:mr>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mr>
                              <m:mr>
                                <m:e>
                                  <m:r>
                                    <a:rPr lang="de-DE" i="1">
                                      <a:latin typeface="Cambria Math" panose="02040503050406030204" pitchFamily="18" charset="0"/>
                                    </a:rPr>
                                    <m:t>1</m:t>
                                  </m:r>
                                </m:e>
                                <m:e>
                                  <m:r>
                                    <a:rPr lang="de-DE" i="1">
                                      <a:latin typeface="Cambria Math" panose="02040503050406030204" pitchFamily="18" charset="0"/>
                                    </a:rPr>
                                    <m:t>2</m:t>
                                  </m:r>
                                </m:e>
                                <m:e>
                                  <m:r>
                                    <a:rPr lang="de-DE" i="1">
                                      <a:latin typeface="Cambria Math" panose="02040503050406030204" pitchFamily="18" charset="0"/>
                                    </a:rPr>
                                    <m:t>4</m:t>
                                  </m:r>
                                </m:e>
                                <m:e>
                                  <m:r>
                                    <a:rPr lang="de-DE" i="1">
                                      <a:latin typeface="Cambria Math" panose="02040503050406030204" pitchFamily="18" charset="0"/>
                                    </a:rPr>
                                    <m:t>8</m:t>
                                  </m:r>
                                </m:e>
                                <m:e>
                                  <m:r>
                                    <a:rPr lang="de-DE" i="1">
                                      <a:latin typeface="Cambria Math" panose="02040503050406030204" pitchFamily="18" charset="0"/>
                                    </a:rPr>
                                    <m:t>16</m:t>
                                  </m:r>
                                </m:e>
                              </m:mr>
                              <m:mr>
                                <m:e>
                                  <m:r>
                                    <a:rPr lang="de-DE" i="1">
                                      <a:latin typeface="Cambria Math" panose="02040503050406030204" pitchFamily="18" charset="0"/>
                                    </a:rPr>
                                    <m:t>1</m:t>
                                  </m:r>
                                </m:e>
                                <m:e>
                                  <m:r>
                                    <a:rPr lang="de-DE" i="1">
                                      <a:latin typeface="Cambria Math" panose="02040503050406030204" pitchFamily="18" charset="0"/>
                                    </a:rPr>
                                    <m:t>3</m:t>
                                  </m:r>
                                </m:e>
                                <m:e>
                                  <m:r>
                                    <a:rPr lang="de-DE" i="1">
                                      <a:latin typeface="Cambria Math" panose="02040503050406030204" pitchFamily="18" charset="0"/>
                                    </a:rPr>
                                    <m:t>5</m:t>
                                  </m:r>
                                </m:e>
                                <m:e>
                                  <m:r>
                                    <a:rPr lang="de-DE" i="1">
                                      <a:latin typeface="Cambria Math" panose="02040503050406030204" pitchFamily="18" charset="0"/>
                                    </a:rPr>
                                    <m:t>15</m:t>
                                  </m:r>
                                </m:e>
                                <m:e>
                                  <m:r>
                                    <a:rPr lang="de-DE" i="1">
                                      <a:latin typeface="Cambria Math" panose="02040503050406030204" pitchFamily="18" charset="0"/>
                                    </a:rPr>
                                    <m:t>17</m:t>
                                  </m:r>
                                </m:e>
                              </m:mr>
                              <m:mr>
                                <m:e>
                                  <m:r>
                                    <a:rPr lang="de-DE" i="1">
                                      <a:latin typeface="Cambria Math" panose="02040503050406030204" pitchFamily="18" charset="0"/>
                                    </a:rPr>
                                    <m:t>1</m:t>
                                  </m:r>
                                </m:e>
                                <m:e>
                                  <m:r>
                                    <a:rPr lang="de-DE" i="1">
                                      <a:latin typeface="Cambria Math" panose="02040503050406030204" pitchFamily="18" charset="0"/>
                                    </a:rPr>
                                    <m:t>4</m:t>
                                  </m:r>
                                </m:e>
                                <m:e>
                                  <m:r>
                                    <a:rPr lang="de-DE" i="1">
                                      <a:latin typeface="Cambria Math" panose="02040503050406030204" pitchFamily="18" charset="0"/>
                                    </a:rPr>
                                    <m:t>16</m:t>
                                  </m:r>
                                </m:e>
                                <m:e>
                                  <m:r>
                                    <a:rPr lang="de-DE" i="1">
                                      <a:latin typeface="Cambria Math" panose="02040503050406030204" pitchFamily="18" charset="0"/>
                                    </a:rPr>
                                    <m:t>64</m:t>
                                  </m:r>
                                </m:e>
                                <m:e>
                                  <m:r>
                                    <a:rPr lang="de-DE" i="1">
                                      <a:latin typeface="Cambria Math" panose="02040503050406030204" pitchFamily="18" charset="0"/>
                                    </a:rPr>
                                    <m:t>29</m:t>
                                  </m:r>
                                </m:e>
                              </m:mr>
                              <m:mr>
                                <m:e>
                                  <m:r>
                                    <a:rPr lang="de-DE" i="1">
                                      <a:latin typeface="Cambria Math" panose="02040503050406030204" pitchFamily="18" charset="0"/>
                                    </a:rPr>
                                    <m:t>1</m:t>
                                  </m:r>
                                </m:e>
                                <m:e>
                                  <m:r>
                                    <a:rPr lang="de-DE" i="1">
                                      <a:latin typeface="Cambria Math" panose="02040503050406030204" pitchFamily="18" charset="0"/>
                                    </a:rPr>
                                    <m:t>5</m:t>
                                  </m:r>
                                </m:e>
                                <m:e>
                                  <m:r>
                                    <a:rPr lang="de-DE" i="1">
                                      <a:latin typeface="Cambria Math" panose="02040503050406030204" pitchFamily="18" charset="0"/>
                                    </a:rPr>
                                    <m:t>17</m:t>
                                  </m:r>
                                </m:e>
                                <m:e>
                                  <m:r>
                                    <a:rPr lang="de-DE" i="1">
                                      <a:latin typeface="Cambria Math" panose="02040503050406030204" pitchFamily="18" charset="0"/>
                                    </a:rPr>
                                    <m:t>85</m:t>
                                  </m:r>
                                </m:e>
                                <m:e>
                                  <m:r>
                                    <a:rPr lang="de-DE" i="1">
                                      <a:latin typeface="Cambria Math" panose="02040503050406030204" pitchFamily="18" charset="0"/>
                                    </a:rPr>
                                    <m:t>28</m:t>
                                  </m:r>
                                </m:e>
                              </m:mr>
                              <m:mr>
                                <m:e>
                                  <m:r>
                                    <a:rPr lang="de-DE" i="1">
                                      <a:latin typeface="Cambria Math" panose="02040503050406030204" pitchFamily="18" charset="0"/>
                                    </a:rPr>
                                    <m:t>1</m:t>
                                  </m:r>
                                </m:e>
                                <m:e>
                                  <m:r>
                                    <a:rPr lang="de-DE" i="1">
                                      <a:latin typeface="Cambria Math" panose="02040503050406030204" pitchFamily="18" charset="0"/>
                                    </a:rPr>
                                    <m:t>6</m:t>
                                  </m:r>
                                </m:e>
                                <m:e>
                                  <m:r>
                                    <a:rPr lang="de-DE" i="1">
                                      <a:latin typeface="Cambria Math" panose="02040503050406030204" pitchFamily="18" charset="0"/>
                                    </a:rPr>
                                    <m:t>20</m:t>
                                  </m:r>
                                </m:e>
                                <m:e>
                                  <m:r>
                                    <a:rPr lang="de-DE" i="1">
                                      <a:latin typeface="Cambria Math" panose="02040503050406030204" pitchFamily="18" charset="0"/>
                                    </a:rPr>
                                    <m:t>120</m:t>
                                  </m:r>
                                </m:e>
                                <m:e>
                                  <m:r>
                                    <a:rPr lang="de-DE" i="1">
                                      <a:latin typeface="Cambria Math" panose="02040503050406030204" pitchFamily="18" charset="0"/>
                                    </a:rPr>
                                    <m:t>13</m:t>
                                  </m:r>
                                </m:e>
                              </m:mr>
                              <m:mr>
                                <m:e>
                                  <m:r>
                                    <a:rPr lang="de-DE" i="1">
                                      <a:latin typeface="Cambria Math" panose="02040503050406030204" pitchFamily="18" charset="0"/>
                                    </a:rPr>
                                    <m:t>1</m:t>
                                  </m:r>
                                </m:e>
                                <m:e>
                                  <m:r>
                                    <a:rPr lang="de-DE" i="1">
                                      <a:latin typeface="Cambria Math" panose="02040503050406030204" pitchFamily="18" charset="0"/>
                                    </a:rPr>
                                    <m:t>7</m:t>
                                  </m:r>
                                </m:e>
                                <m:e>
                                  <m:r>
                                    <a:rPr lang="de-DE" i="1">
                                      <a:latin typeface="Cambria Math" panose="02040503050406030204" pitchFamily="18" charset="0"/>
                                    </a:rPr>
                                    <m:t>21</m:t>
                                  </m:r>
                                </m:e>
                                <m:e>
                                  <m:r>
                                    <a:rPr lang="de-DE" i="1">
                                      <a:latin typeface="Cambria Math" panose="02040503050406030204" pitchFamily="18" charset="0"/>
                                    </a:rPr>
                                    <m:t>107</m:t>
                                  </m:r>
                                </m:e>
                                <m:e>
                                  <m:r>
                                    <a:rPr lang="de-DE" i="1">
                                      <a:latin typeface="Cambria Math" panose="02040503050406030204" pitchFamily="18" charset="0"/>
                                    </a:rPr>
                                    <m:t>12</m:t>
                                  </m:r>
                                </m:e>
                              </m:mr>
                              <m:mr>
                                <m:e>
                                  <m:r>
                                    <a:rPr lang="de-DE" i="1">
                                      <a:latin typeface="Cambria Math" panose="02040503050406030204" pitchFamily="18" charset="0"/>
                                    </a:rPr>
                                    <m:t>1</m:t>
                                  </m:r>
                                </m:e>
                                <m:e>
                                  <m:r>
                                    <a:rPr lang="de-DE" i="1">
                                      <a:latin typeface="Cambria Math" panose="02040503050406030204" pitchFamily="18" charset="0"/>
                                    </a:rPr>
                                    <m:t>8</m:t>
                                  </m:r>
                                </m:e>
                                <m:e>
                                  <m:r>
                                    <a:rPr lang="de-DE" i="1">
                                      <a:latin typeface="Cambria Math" panose="02040503050406030204" pitchFamily="18" charset="0"/>
                                    </a:rPr>
                                    <m:t>64</m:t>
                                  </m:r>
                                </m:e>
                                <m:e>
                                  <m:r>
                                    <a:rPr lang="de-DE" i="1">
                                      <a:latin typeface="Cambria Math" panose="02040503050406030204" pitchFamily="18" charset="0"/>
                                    </a:rPr>
                                    <m:t>58</m:t>
                                  </m:r>
                                </m:e>
                                <m:e>
                                  <m:r>
                                    <a:rPr lang="de-DE" i="1">
                                      <a:latin typeface="Cambria Math" panose="02040503050406030204" pitchFamily="18" charset="0"/>
                                    </a:rPr>
                                    <m:t>215</m:t>
                                  </m:r>
                                </m:e>
                              </m:mr>
                            </m:m>
                          </m:e>
                        </m:d>
                      </m:e>
                      <m:sup>
                        <m:r>
                          <a:rPr lang="de-DE" b="0" i="1" smtClean="0">
                            <a:latin typeface="Cambria Math" panose="02040503050406030204" pitchFamily="18" charset="0"/>
                          </a:rPr>
                          <m:t>−1</m:t>
                        </m:r>
                      </m:sup>
                    </m:sSup>
                    <m:r>
                      <m:rPr>
                        <m:nor/>
                      </m:rPr>
                      <a:rPr lang="de-DE" i="1" dirty="0">
                        <a:latin typeface="Cambria Math" panose="02040503050406030204" pitchFamily="18" charset="0"/>
                      </a:rPr>
                      <m:t>(</m:t>
                    </m:r>
                    <m:r>
                      <m:rPr>
                        <m:nor/>
                      </m:rPr>
                      <a:rPr lang="de-DE" i="1" dirty="0">
                        <a:latin typeface="Cambria Math" panose="02040503050406030204" pitchFamily="18" charset="0"/>
                      </a:rPr>
                      <m:t>GF</m:t>
                    </m:r>
                    <m:r>
                      <m:rPr>
                        <m:nor/>
                      </m:rPr>
                      <a:rPr lang="de-DE" i="1" dirty="0">
                        <a:latin typeface="Cambria Math" panose="02040503050406030204" pitchFamily="18" charset="0"/>
                      </a:rPr>
                      <m:t>(256)</m:t>
                    </m:r>
                    <m:r>
                      <a:rPr lang="de-DE" i="1" dirty="0">
                        <a:latin typeface="Cambria Math" panose="02040503050406030204" pitchFamily="18" charset="0"/>
                      </a:rPr>
                      <m:t>)</m:t>
                    </m:r>
                    <m:r>
                      <a:rPr lang="de-DE" b="0" i="1" smtClean="0">
                        <a:latin typeface="Cambria Math" panose="02040503050406030204" pitchFamily="18" charset="0"/>
                      </a:rPr>
                      <m:t>= </m:t>
                    </m:r>
                    <m:sSup>
                      <m:sSupPr>
                        <m:ctrlPr>
                          <a:rPr lang="de-DE" b="0" i="1" smtClean="0">
                            <a:latin typeface="Cambria Math" panose="02040503050406030204" pitchFamily="18" charset="0"/>
                          </a:rPr>
                        </m:ctrlPr>
                      </m:sSupPr>
                      <m:e>
                        <m:d>
                          <m:dPr>
                            <m:ctrlPr>
                              <a:rPr lang="de-DE" i="1">
                                <a:latin typeface="Cambria Math" panose="02040503050406030204" pitchFamily="18" charset="0"/>
                              </a:rPr>
                            </m:ctrlPr>
                          </m:dPr>
                          <m:e>
                            <m:m>
                              <m:mPr>
                                <m:mcs>
                                  <m:mc>
                                    <m:mcPr>
                                      <m:count m:val="5"/>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mr>
                              <m:mr>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mr>
                              <m:mr>
                                <m:e>
                                  <m:r>
                                    <a:rPr lang="de-DE" i="1">
                                      <a:latin typeface="Cambria Math" panose="02040503050406030204" pitchFamily="18" charset="0"/>
                                    </a:rPr>
                                    <m:t>1</m:t>
                                  </m:r>
                                </m:e>
                                <m:e>
                                  <m:r>
                                    <a:rPr lang="de-DE" i="1">
                                      <a:latin typeface="Cambria Math" panose="02040503050406030204" pitchFamily="18" charset="0"/>
                                    </a:rPr>
                                    <m:t>2</m:t>
                                  </m:r>
                                </m:e>
                                <m:e>
                                  <m:r>
                                    <a:rPr lang="de-DE" i="1">
                                      <a:latin typeface="Cambria Math" panose="02040503050406030204" pitchFamily="18" charset="0"/>
                                    </a:rPr>
                                    <m:t>4</m:t>
                                  </m:r>
                                </m:e>
                                <m:e>
                                  <m:r>
                                    <a:rPr lang="de-DE" i="1">
                                      <a:latin typeface="Cambria Math" panose="02040503050406030204" pitchFamily="18" charset="0"/>
                                    </a:rPr>
                                    <m:t>8</m:t>
                                  </m:r>
                                </m:e>
                                <m:e>
                                  <m:r>
                                    <a:rPr lang="de-DE" i="1">
                                      <a:latin typeface="Cambria Math" panose="02040503050406030204" pitchFamily="18" charset="0"/>
                                    </a:rPr>
                                    <m:t>16</m:t>
                                  </m:r>
                                </m:e>
                              </m:mr>
                              <m:mr>
                                <m:e>
                                  <m:r>
                                    <a:rPr lang="de-DE" i="1">
                                      <a:latin typeface="Cambria Math" panose="02040503050406030204" pitchFamily="18" charset="0"/>
                                    </a:rPr>
                                    <m:t>1</m:t>
                                  </m:r>
                                </m:e>
                                <m:e>
                                  <m:r>
                                    <a:rPr lang="de-DE" i="1">
                                      <a:latin typeface="Cambria Math" panose="02040503050406030204" pitchFamily="18" charset="0"/>
                                    </a:rPr>
                                    <m:t>3</m:t>
                                  </m:r>
                                </m:e>
                                <m:e>
                                  <m:r>
                                    <a:rPr lang="de-DE" i="1">
                                      <a:latin typeface="Cambria Math" panose="02040503050406030204" pitchFamily="18" charset="0"/>
                                    </a:rPr>
                                    <m:t>5</m:t>
                                  </m:r>
                                </m:e>
                                <m:e>
                                  <m:r>
                                    <a:rPr lang="de-DE" i="1">
                                      <a:latin typeface="Cambria Math" panose="02040503050406030204" pitchFamily="18" charset="0"/>
                                    </a:rPr>
                                    <m:t>15</m:t>
                                  </m:r>
                                </m:e>
                                <m:e>
                                  <m:r>
                                    <a:rPr lang="de-DE" i="1">
                                      <a:latin typeface="Cambria Math" panose="02040503050406030204" pitchFamily="18" charset="0"/>
                                    </a:rPr>
                                    <m:t>17</m:t>
                                  </m:r>
                                </m:e>
                              </m:mr>
                              <m:mr>
                                <m:e>
                                  <m:r>
                                    <a:rPr lang="de-DE" i="1">
                                      <a:latin typeface="Cambria Math" panose="02040503050406030204" pitchFamily="18" charset="0"/>
                                    </a:rPr>
                                    <m:t>1</m:t>
                                  </m:r>
                                </m:e>
                                <m:e>
                                  <m:r>
                                    <a:rPr lang="de-DE" i="1">
                                      <a:latin typeface="Cambria Math" panose="02040503050406030204" pitchFamily="18" charset="0"/>
                                    </a:rPr>
                                    <m:t>4</m:t>
                                  </m:r>
                                </m:e>
                                <m:e>
                                  <m:r>
                                    <a:rPr lang="de-DE" i="1">
                                      <a:latin typeface="Cambria Math" panose="02040503050406030204" pitchFamily="18" charset="0"/>
                                    </a:rPr>
                                    <m:t>16</m:t>
                                  </m:r>
                                </m:e>
                                <m:e>
                                  <m:r>
                                    <a:rPr lang="de-DE" i="1">
                                      <a:latin typeface="Cambria Math" panose="02040503050406030204" pitchFamily="18" charset="0"/>
                                    </a:rPr>
                                    <m:t>84</m:t>
                                  </m:r>
                                </m:e>
                                <m:e>
                                  <m:r>
                                    <a:rPr lang="de-DE" i="1">
                                      <a:latin typeface="Cambria Math" panose="02040503050406030204" pitchFamily="18" charset="0"/>
                                    </a:rPr>
                                    <m:t>29</m:t>
                                  </m:r>
                                </m:e>
                              </m:mr>
                            </m:m>
                          </m:e>
                        </m:d>
                      </m:e>
                      <m:sup>
                        <m:r>
                          <a:rPr lang="de-DE" b="0" i="1" smtClean="0">
                            <a:latin typeface="Cambria Math" panose="02040503050406030204" pitchFamily="18" charset="0"/>
                          </a:rPr>
                          <m:t>−1</m:t>
                        </m:r>
                      </m:sup>
                    </m:sSup>
                    <m:r>
                      <m:rPr>
                        <m:nor/>
                      </m:rPr>
                      <a:rPr lang="de-DE" i="1" dirty="0">
                        <a:latin typeface="Cambria Math" panose="02040503050406030204" pitchFamily="18" charset="0"/>
                      </a:rPr>
                      <m:t>(</m:t>
                    </m:r>
                    <m:r>
                      <m:rPr>
                        <m:nor/>
                      </m:rPr>
                      <a:rPr lang="de-DE" i="1" dirty="0">
                        <a:latin typeface="Cambria Math" panose="02040503050406030204" pitchFamily="18" charset="0"/>
                      </a:rPr>
                      <m:t>GF</m:t>
                    </m:r>
                    <m:r>
                      <m:rPr>
                        <m:nor/>
                      </m:rPr>
                      <a:rPr lang="de-DE" i="1" dirty="0">
                        <a:latin typeface="Cambria Math" panose="02040503050406030204" pitchFamily="18" charset="0"/>
                      </a:rPr>
                      <m:t>(256)</m:t>
                    </m:r>
                    <m:r>
                      <a:rPr lang="de-DE" i="1" dirty="0">
                        <a:latin typeface="Cambria Math" panose="02040503050406030204" pitchFamily="18" charset="0"/>
                      </a:rPr>
                      <m:t>)</m:t>
                    </m:r>
                    <m:r>
                      <a:rPr lang="de-DE" b="0" i="1" dirty="0" smtClean="0">
                        <a:latin typeface="Cambria Math" panose="02040503050406030204" pitchFamily="18" charset="0"/>
                      </a:rPr>
                      <m:t>=</m:t>
                    </m:r>
                    <m:d>
                      <m:dPr>
                        <m:ctrlPr>
                          <a:rPr lang="de-DE" i="1">
                            <a:latin typeface="Cambria Math" panose="02040503050406030204" pitchFamily="18" charset="0"/>
                          </a:rPr>
                        </m:ctrlPr>
                      </m:dPr>
                      <m:e>
                        <m:m>
                          <m:mPr>
                            <m:mcs>
                              <m:mc>
                                <m:mcPr>
                                  <m:count m:val="5"/>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mr>
                          <m:mr>
                            <m:e>
                              <m:r>
                                <a:rPr lang="de-DE" b="0" i="1" smtClean="0">
                                  <a:latin typeface="Cambria Math" panose="02040503050406030204" pitchFamily="18" charset="0"/>
                                </a:rPr>
                                <m:t>60</m:t>
                              </m:r>
                            </m:e>
                            <m:e>
                              <m:r>
                                <a:rPr lang="de-DE" i="1">
                                  <a:latin typeface="Cambria Math" panose="02040503050406030204" pitchFamily="18" charset="0"/>
                                </a:rPr>
                                <m:t>1</m:t>
                              </m:r>
                              <m:r>
                                <a:rPr lang="de-DE" b="0" i="1" smtClean="0">
                                  <a:latin typeface="Cambria Math" panose="02040503050406030204" pitchFamily="18" charset="0"/>
                                </a:rPr>
                                <m:t>66</m:t>
                              </m:r>
                            </m:e>
                            <m:e>
                              <m:r>
                                <a:rPr lang="de-DE" b="0" i="1" smtClean="0">
                                  <a:latin typeface="Cambria Math" panose="02040503050406030204" pitchFamily="18" charset="0"/>
                                </a:rPr>
                                <m:t>244</m:t>
                              </m:r>
                            </m:e>
                            <m:e>
                              <m:r>
                                <a:rPr lang="de-DE" b="0" i="1" smtClean="0">
                                  <a:latin typeface="Cambria Math" panose="02040503050406030204" pitchFamily="18" charset="0"/>
                                </a:rPr>
                                <m:t>78</m:t>
                              </m:r>
                            </m:e>
                            <m:e>
                              <m:r>
                                <a:rPr lang="de-DE" b="0" i="1" smtClean="0">
                                  <a:latin typeface="Cambria Math" panose="02040503050406030204" pitchFamily="18" charset="0"/>
                                </a:rPr>
                                <m:t>32</m:t>
                              </m:r>
                            </m:e>
                          </m:mr>
                          <m:mr>
                            <m:e>
                              <m:r>
                                <a:rPr lang="de-DE" b="0" i="1" smtClean="0">
                                  <a:latin typeface="Cambria Math" panose="02040503050406030204" pitchFamily="18" charset="0"/>
                                </a:rPr>
                                <m:t>215</m:t>
                              </m:r>
                            </m:e>
                            <m:e>
                              <m:r>
                                <a:rPr lang="de-DE" b="0" i="1" smtClean="0">
                                  <a:latin typeface="Cambria Math" panose="02040503050406030204" pitchFamily="18" charset="0"/>
                                </a:rPr>
                                <m:t>150</m:t>
                              </m:r>
                            </m:e>
                            <m:e>
                              <m:r>
                                <a:rPr lang="de-DE" b="0" i="1" smtClean="0">
                                  <a:latin typeface="Cambria Math" panose="02040503050406030204" pitchFamily="18" charset="0"/>
                                </a:rPr>
                                <m:t>110</m:t>
                              </m:r>
                            </m:e>
                            <m:e>
                              <m:r>
                                <a:rPr lang="de-DE" b="0" i="1" smtClean="0">
                                  <a:latin typeface="Cambria Math" panose="02040503050406030204" pitchFamily="18" charset="0"/>
                                </a:rPr>
                                <m:t>244</m:t>
                              </m:r>
                            </m:e>
                            <m:e>
                              <m:r>
                                <a:rPr lang="de-DE" b="0" i="1" smtClean="0">
                                  <a:latin typeface="Cambria Math" panose="02040503050406030204" pitchFamily="18" charset="0"/>
                                </a:rPr>
                                <m:t>219</m:t>
                              </m:r>
                            </m:e>
                          </m:mr>
                          <m:mr>
                            <m:e>
                              <m:r>
                                <a:rPr lang="de-DE" b="0" i="1" smtClean="0">
                                  <a:latin typeface="Cambria Math" panose="02040503050406030204" pitchFamily="18" charset="0"/>
                                </a:rPr>
                                <m:t>122</m:t>
                              </m:r>
                            </m:e>
                            <m:e>
                              <m:r>
                                <a:rPr lang="de-DE" b="0" i="1" smtClean="0">
                                  <a:latin typeface="Cambria Math" panose="02040503050406030204" pitchFamily="18" charset="0"/>
                                </a:rPr>
                                <m:t>122</m:t>
                              </m:r>
                            </m:e>
                            <m:e>
                              <m:r>
                                <a:rPr lang="de-DE" b="0" i="1" smtClean="0">
                                  <a:latin typeface="Cambria Math" panose="02040503050406030204" pitchFamily="18" charset="0"/>
                                </a:rPr>
                                <m:t>122</m:t>
                              </m:r>
                            </m:e>
                            <m:e>
                              <m:r>
                                <a:rPr lang="de-DE" b="0" i="1" smtClean="0">
                                  <a:latin typeface="Cambria Math" panose="02040503050406030204" pitchFamily="18" charset="0"/>
                                </a:rPr>
                                <m:t>122</m:t>
                              </m:r>
                            </m:e>
                            <m:e>
                              <m:r>
                                <a:rPr lang="de-DE" b="0" i="1" smtClean="0">
                                  <a:latin typeface="Cambria Math" panose="02040503050406030204" pitchFamily="18" charset="0"/>
                                </a:rPr>
                                <m:t>0</m:t>
                              </m:r>
                            </m:e>
                          </m:mr>
                          <m:mr>
                            <m:e>
                              <m:r>
                                <a:rPr lang="de-DE" i="1">
                                  <a:latin typeface="Cambria Math" panose="02040503050406030204" pitchFamily="18" charset="0"/>
                                </a:rPr>
                                <m:t>1</m:t>
                              </m:r>
                              <m:r>
                                <a:rPr lang="de-DE" b="0" i="1" smtClean="0">
                                  <a:latin typeface="Cambria Math" panose="02040503050406030204" pitchFamily="18" charset="0"/>
                                </a:rPr>
                                <m:t>44</m:t>
                              </m:r>
                            </m:e>
                            <m:e>
                              <m:r>
                                <a:rPr lang="de-DE" b="0" i="1" smtClean="0">
                                  <a:latin typeface="Cambria Math" panose="02040503050406030204" pitchFamily="18" charset="0"/>
                                </a:rPr>
                                <m:t>75</m:t>
                              </m:r>
                            </m:e>
                            <m:e>
                              <m:r>
                                <a:rPr lang="de-DE" b="0" i="1" smtClean="0">
                                  <a:latin typeface="Cambria Math" panose="02040503050406030204" pitchFamily="18" charset="0"/>
                                </a:rPr>
                                <m:t>244</m:t>
                              </m:r>
                            </m:e>
                            <m:e>
                              <m:r>
                                <a:rPr lang="de-DE" b="0" i="1" smtClean="0">
                                  <a:latin typeface="Cambria Math" panose="02040503050406030204" pitchFamily="18" charset="0"/>
                                </a:rPr>
                                <m:t>192</m:t>
                              </m:r>
                            </m:e>
                            <m:e>
                              <m:r>
                                <a:rPr lang="de-DE" b="0" i="1" smtClean="0">
                                  <a:latin typeface="Cambria Math" panose="02040503050406030204" pitchFamily="18" charset="0"/>
                                </a:rPr>
                                <m:t>251</m:t>
                              </m:r>
                            </m:e>
                          </m:mr>
                        </m:m>
                      </m:e>
                    </m:d>
                  </m:oMath>
                </a14:m>
                <a:endParaRPr lang="de-DE" b="0" i="1" dirty="0">
                  <a:latin typeface="Cambria Math" panose="02040503050406030204" pitchFamily="18" charset="0"/>
                </a:endParaRPr>
              </a:p>
              <a:p>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𝐷</m:t>
                        </m:r>
                      </m:e>
                      <m:sub>
                        <m:r>
                          <a:rPr lang="de-DE" b="0" i="1" smtClean="0">
                            <a:latin typeface="Cambria Math" panose="02040503050406030204" pitchFamily="18" charset="0"/>
                          </a:rPr>
                          <m:t>𝑅</m:t>
                        </m:r>
                      </m:sub>
                    </m:sSub>
                    <m:r>
                      <a:rPr lang="de-DE" b="0" i="1" smtClean="0">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𝑉</m:t>
                        </m:r>
                      </m:e>
                      <m:sub>
                        <m:r>
                          <a:rPr lang="de-DE" i="1">
                            <a:latin typeface="Cambria Math" panose="02040503050406030204" pitchFamily="18" charset="0"/>
                          </a:rPr>
                          <m:t>𝑟𝑒𝑑𝑢𝑐𝑒𝑑</m:t>
                        </m:r>
                      </m:sub>
                      <m:sup>
                        <m:r>
                          <a:rPr lang="de-DE" b="0" i="1" smtClean="0">
                            <a:latin typeface="Cambria Math" panose="02040503050406030204" pitchFamily="18" charset="0"/>
                          </a:rPr>
                          <m:t>−1</m:t>
                        </m:r>
                      </m:sup>
                    </m:sSubSup>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𝐷</m:t>
                        </m:r>
                      </m:e>
                      <m:sub>
                        <m:r>
                          <a:rPr lang="de-DE" i="1">
                            <a:latin typeface="Cambria Math" panose="02040503050406030204" pitchFamily="18" charset="0"/>
                          </a:rPr>
                          <m:t>𝐷𝑎𝑚𝑎𝑔𝑒𝑑</m:t>
                        </m:r>
                      </m:sub>
                    </m:sSub>
                  </m:oMath>
                </a14:m>
                <a:r>
                  <a:rPr lang="de-DE" b="0" i="1" dirty="0">
                    <a:latin typeface="Cambria Math" panose="02040503050406030204" pitchFamily="18" charset="0"/>
                  </a:rPr>
                  <a:t>(GF(256))=</a:t>
                </a:r>
                <a:r>
                  <a:rPr lang="de-DE" dirty="0"/>
                  <a:t> </a:t>
                </a:r>
                <a14:m>
                  <m:oMath xmlns:m="http://schemas.openxmlformats.org/officeDocument/2006/math">
                    <m:d>
                      <m:dPr>
                        <m:ctrlPr>
                          <a:rPr lang="de-DE" i="1">
                            <a:latin typeface="Cambria Math" panose="02040503050406030204" pitchFamily="18" charset="0"/>
                          </a:rPr>
                        </m:ctrlPr>
                      </m:dPr>
                      <m:e>
                        <m:m>
                          <m:mPr>
                            <m:mcs>
                              <m:mc>
                                <m:mcPr>
                                  <m:count m:val="5"/>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mr>
                          <m:mr>
                            <m:e>
                              <m:r>
                                <a:rPr lang="de-DE" i="1">
                                  <a:latin typeface="Cambria Math" panose="02040503050406030204" pitchFamily="18" charset="0"/>
                                </a:rPr>
                                <m:t>60</m:t>
                              </m:r>
                            </m:e>
                            <m:e>
                              <m:r>
                                <a:rPr lang="de-DE" i="1">
                                  <a:latin typeface="Cambria Math" panose="02040503050406030204" pitchFamily="18" charset="0"/>
                                </a:rPr>
                                <m:t>166</m:t>
                              </m:r>
                            </m:e>
                            <m:e>
                              <m:r>
                                <a:rPr lang="de-DE" i="1">
                                  <a:latin typeface="Cambria Math" panose="02040503050406030204" pitchFamily="18" charset="0"/>
                                </a:rPr>
                                <m:t>244</m:t>
                              </m:r>
                            </m:e>
                            <m:e>
                              <m:r>
                                <a:rPr lang="de-DE" i="1">
                                  <a:latin typeface="Cambria Math" panose="02040503050406030204" pitchFamily="18" charset="0"/>
                                </a:rPr>
                                <m:t>78</m:t>
                              </m:r>
                            </m:e>
                            <m:e>
                              <m:r>
                                <a:rPr lang="de-DE" i="1">
                                  <a:latin typeface="Cambria Math" panose="02040503050406030204" pitchFamily="18" charset="0"/>
                                </a:rPr>
                                <m:t>32</m:t>
                              </m:r>
                            </m:e>
                          </m:mr>
                          <m:mr>
                            <m:e>
                              <m:r>
                                <a:rPr lang="de-DE" i="1">
                                  <a:latin typeface="Cambria Math" panose="02040503050406030204" pitchFamily="18" charset="0"/>
                                </a:rPr>
                                <m:t>215</m:t>
                              </m:r>
                            </m:e>
                            <m:e>
                              <m:r>
                                <a:rPr lang="de-DE" i="1">
                                  <a:latin typeface="Cambria Math" panose="02040503050406030204" pitchFamily="18" charset="0"/>
                                </a:rPr>
                                <m:t>150</m:t>
                              </m:r>
                            </m:e>
                            <m:e>
                              <m:r>
                                <a:rPr lang="de-DE" i="1">
                                  <a:latin typeface="Cambria Math" panose="02040503050406030204" pitchFamily="18" charset="0"/>
                                </a:rPr>
                                <m:t>110</m:t>
                              </m:r>
                            </m:e>
                            <m:e>
                              <m:r>
                                <a:rPr lang="de-DE" i="1">
                                  <a:latin typeface="Cambria Math" panose="02040503050406030204" pitchFamily="18" charset="0"/>
                                </a:rPr>
                                <m:t>244</m:t>
                              </m:r>
                            </m:e>
                            <m:e>
                              <m:r>
                                <a:rPr lang="de-DE" i="1">
                                  <a:latin typeface="Cambria Math" panose="02040503050406030204" pitchFamily="18" charset="0"/>
                                </a:rPr>
                                <m:t>219</m:t>
                              </m:r>
                            </m:e>
                          </m:mr>
                          <m:mr>
                            <m:e>
                              <m:r>
                                <a:rPr lang="de-DE" i="1">
                                  <a:latin typeface="Cambria Math" panose="02040503050406030204" pitchFamily="18" charset="0"/>
                                </a:rPr>
                                <m:t>122</m:t>
                              </m:r>
                            </m:e>
                            <m:e>
                              <m:r>
                                <a:rPr lang="de-DE" i="1">
                                  <a:latin typeface="Cambria Math" panose="02040503050406030204" pitchFamily="18" charset="0"/>
                                </a:rPr>
                                <m:t>122</m:t>
                              </m:r>
                            </m:e>
                            <m:e>
                              <m:r>
                                <a:rPr lang="de-DE" i="1">
                                  <a:latin typeface="Cambria Math" panose="02040503050406030204" pitchFamily="18" charset="0"/>
                                </a:rPr>
                                <m:t>122</m:t>
                              </m:r>
                            </m:e>
                            <m:e>
                              <m:r>
                                <a:rPr lang="de-DE" i="1">
                                  <a:latin typeface="Cambria Math" panose="02040503050406030204" pitchFamily="18" charset="0"/>
                                </a:rPr>
                                <m:t>122</m:t>
                              </m:r>
                            </m:e>
                            <m:e>
                              <m:r>
                                <a:rPr lang="de-DE" i="1">
                                  <a:latin typeface="Cambria Math" panose="02040503050406030204" pitchFamily="18" charset="0"/>
                                </a:rPr>
                                <m:t>0</m:t>
                              </m:r>
                            </m:e>
                          </m:mr>
                          <m:mr>
                            <m:e>
                              <m:r>
                                <a:rPr lang="de-DE" i="1">
                                  <a:latin typeface="Cambria Math" panose="02040503050406030204" pitchFamily="18" charset="0"/>
                                </a:rPr>
                                <m:t>144</m:t>
                              </m:r>
                            </m:e>
                            <m:e>
                              <m:r>
                                <a:rPr lang="de-DE" i="1">
                                  <a:latin typeface="Cambria Math" panose="02040503050406030204" pitchFamily="18" charset="0"/>
                                </a:rPr>
                                <m:t>75</m:t>
                              </m:r>
                            </m:e>
                            <m:e>
                              <m:r>
                                <a:rPr lang="de-DE" i="1">
                                  <a:latin typeface="Cambria Math" panose="02040503050406030204" pitchFamily="18" charset="0"/>
                                </a:rPr>
                                <m:t>244</m:t>
                              </m:r>
                            </m:e>
                            <m:e>
                              <m:r>
                                <a:rPr lang="de-DE" i="1">
                                  <a:latin typeface="Cambria Math" panose="02040503050406030204" pitchFamily="18" charset="0"/>
                                </a:rPr>
                                <m:t>192</m:t>
                              </m:r>
                            </m:e>
                            <m:e>
                              <m:r>
                                <a:rPr lang="de-DE" i="1">
                                  <a:latin typeface="Cambria Math" panose="02040503050406030204" pitchFamily="18" charset="0"/>
                                </a:rPr>
                                <m:t>251</m:t>
                              </m:r>
                            </m:e>
                          </m:mr>
                        </m:m>
                      </m:e>
                    </m:d>
                    <m:d>
                      <m:dPr>
                        <m:ctrlPr>
                          <a:rPr lang="de-DE" i="1">
                            <a:latin typeface="Cambria Math" panose="02040503050406030204" pitchFamily="18" charset="0"/>
                          </a:rPr>
                        </m:ctrlPr>
                      </m:dPr>
                      <m:e>
                        <m:m>
                          <m:mPr>
                            <m:mcs>
                              <m:mc>
                                <m:mcPr>
                                  <m:count m:val="1"/>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r>
                                <a:rPr lang="de-DE" i="1">
                                  <a:latin typeface="Cambria Math" panose="02040503050406030204" pitchFamily="18" charset="0"/>
                                </a:rPr>
                                <m:t>74</m:t>
                              </m:r>
                            </m:e>
                          </m:mr>
                          <m:mr>
                            <m:e>
                              <m:r>
                                <a:rPr lang="de-DE" i="1">
                                  <a:latin typeface="Cambria Math" panose="02040503050406030204" pitchFamily="18" charset="0"/>
                                </a:rPr>
                                <m:t>228</m:t>
                              </m:r>
                            </m:e>
                          </m:mr>
                          <m:mr>
                            <m:e>
                              <m:r>
                                <a:rPr lang="de-DE" i="1">
                                  <a:latin typeface="Cambria Math" panose="02040503050406030204" pitchFamily="18" charset="0"/>
                                </a:rPr>
                                <m:t>13</m:t>
                              </m:r>
                            </m:e>
                          </m:mr>
                          <m:mr>
                            <m:e>
                              <m:r>
                                <a:rPr lang="de-DE" i="1">
                                  <a:latin typeface="Cambria Math" panose="02040503050406030204" pitchFamily="18" charset="0"/>
                                </a:rPr>
                                <m:t>16</m:t>
                              </m:r>
                            </m:e>
                          </m:mr>
                          <m:mr>
                            <m:e>
                              <m:r>
                                <a:rPr lang="de-DE" i="1">
                                  <a:latin typeface="Cambria Math" panose="02040503050406030204" pitchFamily="18" charset="0"/>
                                </a:rPr>
                                <m:t>96</m:t>
                              </m:r>
                            </m:e>
                          </m:mr>
                        </m:m>
                      </m:e>
                    </m:d>
                  </m:oMath>
                </a14:m>
                <a:r>
                  <a:rPr lang="de-DE" dirty="0"/>
                  <a:t> </a:t>
                </a:r>
                <a:r>
                  <a:rPr lang="de-DE" i="1" dirty="0">
                    <a:latin typeface="Cambria Math" panose="02040503050406030204" pitchFamily="18" charset="0"/>
                  </a:rPr>
                  <a:t>(GF(256))=</a:t>
                </a:r>
                <a:r>
                  <a:rPr lang="de-DE" dirty="0"/>
                  <a:t>  </a:t>
                </a:r>
                <a14:m>
                  <m:oMath xmlns:m="http://schemas.openxmlformats.org/officeDocument/2006/math">
                    <m:d>
                      <m:dPr>
                        <m:ctrlPr>
                          <a:rPr lang="de-DE" i="1">
                            <a:latin typeface="Cambria Math" panose="02040503050406030204" pitchFamily="18" charset="0"/>
                          </a:rPr>
                        </m:ctrlPr>
                      </m:dPr>
                      <m:e>
                        <m:m>
                          <m:mPr>
                            <m:mcs>
                              <m:mc>
                                <m:mcPr>
                                  <m:count m:val="1"/>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r>
                                <a:rPr lang="de-DE" i="1">
                                  <a:latin typeface="Cambria Math" panose="02040503050406030204" pitchFamily="18" charset="0"/>
                                </a:rPr>
                                <m:t>74</m:t>
                              </m:r>
                            </m:e>
                          </m:mr>
                          <m:mr>
                            <m:e>
                              <m:r>
                                <a:rPr lang="de-DE" i="1">
                                  <a:latin typeface="Cambria Math" panose="02040503050406030204" pitchFamily="18" charset="0"/>
                                </a:rPr>
                                <m:t>229</m:t>
                              </m:r>
                            </m:e>
                          </m:mr>
                          <m:mr>
                            <m:e>
                              <m:r>
                                <a:rPr lang="de-DE" i="1">
                                  <a:latin typeface="Cambria Math" panose="02040503050406030204" pitchFamily="18" charset="0"/>
                                </a:rPr>
                                <m:t>60</m:t>
                              </m:r>
                            </m:e>
                          </m:mr>
                          <m:mr>
                            <m:e>
                              <m:r>
                                <a:rPr lang="de-DE" i="1">
                                  <a:latin typeface="Cambria Math" panose="02040503050406030204" pitchFamily="18" charset="0"/>
                                </a:rPr>
                                <m:t>99</m:t>
                              </m:r>
                            </m:e>
                          </m:mr>
                          <m:mr>
                            <m:e>
                              <m:r>
                                <a:rPr lang="de-DE" i="1">
                                  <a:latin typeface="Cambria Math" panose="02040503050406030204" pitchFamily="18" charset="0"/>
                                </a:rPr>
                                <m:t>240</m:t>
                              </m:r>
                            </m:e>
                          </m:mr>
                        </m:m>
                      </m:e>
                    </m:d>
                  </m:oMath>
                </a14:m>
                <a:br>
                  <a:rPr lang="de-DE" b="0" i="1" dirty="0">
                    <a:latin typeface="Cambria Math" panose="02040503050406030204" pitchFamily="18" charset="0"/>
                  </a:rPr>
                </a:br>
                <a:br>
                  <a:rPr lang="de-DE" b="0" i="1" dirty="0">
                    <a:latin typeface="Cambria Math" panose="02040503050406030204" pitchFamily="18" charset="0"/>
                  </a:rPr>
                </a:br>
                <a:endParaRPr lang="de-DE" b="0" dirty="0"/>
              </a:p>
            </p:txBody>
          </p:sp>
        </mc:Choice>
        <mc:Fallback xmlns="">
          <p:sp>
            <p:nvSpPr>
              <p:cNvPr id="4" name="Inhaltsplatzhalter 3">
                <a:extLst>
                  <a:ext uri="{FF2B5EF4-FFF2-40B4-BE49-F238E27FC236}">
                    <a16:creationId xmlns:a16="http://schemas.microsoft.com/office/drawing/2014/main" id="{20E59C70-F352-44F9-B882-9E61AD29C5DC}"/>
                  </a:ext>
                </a:extLst>
              </p:cNvPr>
              <p:cNvSpPr>
                <a:spLocks noGrp="1" noRot="1" noChangeAspect="1" noMove="1" noResize="1" noEditPoints="1" noAdjustHandles="1" noChangeArrowheads="1" noChangeShapeType="1" noTextEdit="1"/>
              </p:cNvSpPr>
              <p:nvPr>
                <p:ph idx="1"/>
              </p:nvPr>
            </p:nvSpPr>
            <p:spPr>
              <a:xfrm>
                <a:off x="6618582" y="502205"/>
                <a:ext cx="3954168" cy="3615267"/>
              </a:xfrm>
              <a:blipFill>
                <a:blip r:embed="rId2"/>
                <a:stretch>
                  <a:fillRect/>
                </a:stretch>
              </a:blipFill>
            </p:spPr>
            <p:txBody>
              <a:bodyPr/>
              <a:lstStyle/>
              <a:p>
                <a:r>
                  <a:rPr lang="en-US">
                    <a:noFill/>
                  </a:rPr>
                  <a:t> </a:t>
                </a:r>
              </a:p>
            </p:txBody>
          </p:sp>
        </mc:Fallback>
      </mc:AlternateContent>
      <p:cxnSp>
        <p:nvCxnSpPr>
          <p:cNvPr id="6" name="Verbinder: gewinkelt 5">
            <a:extLst>
              <a:ext uri="{FF2B5EF4-FFF2-40B4-BE49-F238E27FC236}">
                <a16:creationId xmlns:a16="http://schemas.microsoft.com/office/drawing/2014/main" id="{DD101D5C-28EA-4471-950F-DA9CF1834D63}"/>
              </a:ext>
            </a:extLst>
          </p:cNvPr>
          <p:cNvCxnSpPr>
            <a:cxnSpLocks/>
          </p:cNvCxnSpPr>
          <p:nvPr/>
        </p:nvCxnSpPr>
        <p:spPr>
          <a:xfrm flipV="1">
            <a:off x="3817856" y="1171895"/>
            <a:ext cx="2800726" cy="2449275"/>
          </a:xfrm>
          <a:prstGeom prst="bentConnector3">
            <a:avLst/>
          </a:prstGeom>
          <a:ln>
            <a:solidFill>
              <a:schemeClr val="accent6">
                <a:alpha val="6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Inhaltsplatzhalter 3">
                <a:extLst>
                  <a:ext uri="{FF2B5EF4-FFF2-40B4-BE49-F238E27FC236}">
                    <a16:creationId xmlns:a16="http://schemas.microsoft.com/office/drawing/2014/main" id="{FA9D916A-446B-4DB4-9BFE-D80C17D716B5}"/>
                  </a:ext>
                </a:extLst>
              </p:cNvPr>
              <p:cNvSpPr txBox="1">
                <a:spLocks/>
              </p:cNvSpPr>
              <p:nvPr/>
            </p:nvSpPr>
            <p:spPr>
              <a:xfrm>
                <a:off x="836612" y="838200"/>
                <a:ext cx="3157872" cy="3615267"/>
              </a:xfrm>
              <a:prstGeom prst="rect">
                <a:avLst/>
              </a:prstGeom>
            </p:spPr>
            <p:txBody>
              <a:bodyPr vert="horz" lIns="91440" tIns="45720" rIns="91440" bIns="45720" rtlCol="0" anchor="ctr">
                <a:normAutofit fontScale="400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14:m>
                  <m:oMath xmlns:m="http://schemas.openxmlformats.org/officeDocument/2006/math">
                    <m:r>
                      <a:rPr lang="de-DE" i="1" smtClean="0">
                        <a:latin typeface="Cambria Math" panose="02040503050406030204" pitchFamily="18" charset="0"/>
                      </a:rPr>
                      <m:t>𝐷</m:t>
                    </m:r>
                    <m:r>
                      <a:rPr lang="de-DE" i="1" smtClean="0">
                        <a:latin typeface="Cambria Math" panose="02040503050406030204" pitchFamily="18" charset="0"/>
                      </a:rPr>
                      <m:t>=</m:t>
                    </m:r>
                    <m:d>
                      <m:dPr>
                        <m:ctrlPr>
                          <a:rPr lang="de-DE" i="1" smtClean="0">
                            <a:latin typeface="Cambria Math" panose="02040503050406030204" pitchFamily="18" charset="0"/>
                          </a:rPr>
                        </m:ctrlPr>
                      </m:dPr>
                      <m:e>
                        <m:m>
                          <m:mPr>
                            <m:mcs>
                              <m:mc>
                                <m:mcPr>
                                  <m:count m:val="1"/>
                                  <m:mcJc m:val="center"/>
                                </m:mcPr>
                              </m:mc>
                            </m:mcs>
                            <m:ctrlPr>
                              <a:rPr lang="de-DE" i="1" smtClean="0">
                                <a:latin typeface="Cambria Math" panose="02040503050406030204" pitchFamily="18" charset="0"/>
                              </a:rPr>
                            </m:ctrlPr>
                          </m:mPr>
                          <m:mr>
                            <m:e>
                              <m:r>
                                <m:rPr>
                                  <m:brk m:alnAt="7"/>
                                </m:rPr>
                                <a:rPr lang="de-DE" i="1" smtClean="0">
                                  <a:latin typeface="Cambria Math" panose="02040503050406030204" pitchFamily="18" charset="0"/>
                                </a:rPr>
                                <m:t>1</m:t>
                              </m:r>
                              <m:r>
                                <a:rPr lang="de-DE" i="1" smtClean="0">
                                  <a:latin typeface="Cambria Math" panose="02040503050406030204" pitchFamily="18" charset="0"/>
                                </a:rPr>
                                <m:t>74</m:t>
                              </m:r>
                            </m:e>
                          </m:mr>
                          <m:mr>
                            <m:e>
                              <m:r>
                                <a:rPr lang="de-DE" i="1" smtClean="0">
                                  <a:latin typeface="Cambria Math" panose="02040503050406030204" pitchFamily="18" charset="0"/>
                                </a:rPr>
                                <m:t>229</m:t>
                              </m:r>
                            </m:e>
                          </m:mr>
                          <m:mr>
                            <m:e>
                              <m:r>
                                <a:rPr lang="de-DE" i="1" smtClean="0">
                                  <a:latin typeface="Cambria Math" panose="02040503050406030204" pitchFamily="18" charset="0"/>
                                </a:rPr>
                                <m:t>60</m:t>
                              </m:r>
                            </m:e>
                          </m:mr>
                          <m:mr>
                            <m:e>
                              <m:r>
                                <a:rPr lang="de-DE" i="1" smtClean="0">
                                  <a:latin typeface="Cambria Math" panose="02040503050406030204" pitchFamily="18" charset="0"/>
                                </a:rPr>
                                <m:t>99</m:t>
                              </m:r>
                            </m:e>
                          </m:mr>
                          <m:mr>
                            <m:e>
                              <m:r>
                                <a:rPr lang="de-DE" i="1" smtClean="0">
                                  <a:latin typeface="Cambria Math" panose="02040503050406030204" pitchFamily="18" charset="0"/>
                                </a:rPr>
                                <m:t>240</m:t>
                              </m:r>
                            </m:e>
                          </m:mr>
                        </m:m>
                      </m:e>
                    </m:d>
                  </m:oMath>
                </a14:m>
                <a:endParaRPr lang="de-DE" i="1" dirty="0">
                  <a:latin typeface="Cambria Math" panose="02040503050406030204" pitchFamily="18" charset="0"/>
                </a:endParaRPr>
              </a:p>
              <a:p>
                <a14:m>
                  <m:oMath xmlns:m="http://schemas.openxmlformats.org/officeDocument/2006/math">
                    <m:r>
                      <a:rPr lang="de-DE" i="1" smtClean="0">
                        <a:latin typeface="Cambria Math" panose="02040503050406030204" pitchFamily="18" charset="0"/>
                      </a:rPr>
                      <m:t>𝑉</m:t>
                    </m:r>
                    <m:r>
                      <a:rPr lang="de-DE" i="1" smtClean="0">
                        <a:latin typeface="Cambria Math" panose="02040503050406030204" pitchFamily="18" charset="0"/>
                      </a:rPr>
                      <m:t>=</m:t>
                    </m:r>
                    <m:d>
                      <m:dPr>
                        <m:ctrlPr>
                          <a:rPr lang="de-DE" i="1">
                            <a:latin typeface="Cambria Math" panose="02040503050406030204" pitchFamily="18" charset="0"/>
                          </a:rPr>
                        </m:ctrlPr>
                      </m:dPr>
                      <m:e>
                        <m:m>
                          <m:mPr>
                            <m:mcs>
                              <m:mc>
                                <m:mcPr>
                                  <m:count m:val="3"/>
                                  <m:mcJc m:val="center"/>
                                </m:mcPr>
                              </m:mc>
                            </m:mcs>
                            <m:ctrlPr>
                              <a:rPr lang="de-DE" i="1">
                                <a:latin typeface="Cambria Math" panose="02040503050406030204" pitchFamily="18" charset="0"/>
                              </a:rPr>
                            </m:ctrlPr>
                          </m:mPr>
                          <m:mr>
                            <m:e>
                              <m:sSup>
                                <m:sSupPr>
                                  <m:ctrlPr>
                                    <a:rPr lang="de-DE" i="1">
                                      <a:latin typeface="Cambria Math" panose="02040503050406030204" pitchFamily="18" charset="0"/>
                                    </a:rPr>
                                  </m:ctrlPr>
                                </m:sSupPr>
                                <m:e>
                                  <m:r>
                                    <a:rPr lang="de-DE" i="1">
                                      <a:latin typeface="Cambria Math" panose="02040503050406030204" pitchFamily="18" charset="0"/>
                                    </a:rPr>
                                    <m:t>0</m:t>
                                  </m:r>
                                </m:e>
                                <m:sup>
                                  <m:r>
                                    <a:rPr lang="de-DE" i="1">
                                      <a:latin typeface="Cambria Math" panose="02040503050406030204" pitchFamily="18" charset="0"/>
                                    </a:rPr>
                                    <m:t>0</m:t>
                                  </m:r>
                                </m:sup>
                              </m:sSup>
                            </m:e>
                            <m:e>
                              <m:r>
                                <a:rPr lang="de-DE" i="1">
                                  <a:latin typeface="Cambria Math" panose="02040503050406030204" pitchFamily="18" charset="0"/>
                                </a:rPr>
                                <m:t>⋯</m:t>
                              </m:r>
                            </m:e>
                            <m:e>
                              <m:sSup>
                                <m:sSupPr>
                                  <m:ctrlPr>
                                    <a:rPr lang="de-DE" i="1">
                                      <a:latin typeface="Cambria Math" panose="02040503050406030204" pitchFamily="18" charset="0"/>
                                    </a:rPr>
                                  </m:ctrlPr>
                                </m:sSupPr>
                                <m:e>
                                  <m:r>
                                    <a:rPr lang="de-DE" i="1">
                                      <a:latin typeface="Cambria Math" panose="02040503050406030204" pitchFamily="18" charset="0"/>
                                    </a:rPr>
                                    <m:t>0</m:t>
                                  </m:r>
                                </m:e>
                                <m:sup>
                                  <m:r>
                                    <a:rPr lang="de-DE" i="1">
                                      <a:latin typeface="Cambria Math" panose="02040503050406030204" pitchFamily="18" charset="0"/>
                                    </a:rPr>
                                    <m:t>𝑚</m:t>
                                  </m:r>
                                  <m:r>
                                    <a:rPr lang="de-DE" i="1">
                                      <a:latin typeface="Cambria Math" panose="02040503050406030204" pitchFamily="18" charset="0"/>
                                    </a:rPr>
                                    <m:t>−1</m:t>
                                  </m:r>
                                </m:sup>
                              </m:sSup>
                            </m:e>
                          </m:mr>
                          <m:mr>
                            <m:e>
                              <m:r>
                                <a:rPr lang="de-DE" i="1">
                                  <a:latin typeface="Cambria Math" panose="02040503050406030204" pitchFamily="18" charset="0"/>
                                </a:rPr>
                                <m:t>⋮</m:t>
                              </m:r>
                            </m:e>
                            <m:e>
                              <m:r>
                                <a:rPr lang="de-DE" i="1">
                                  <a:latin typeface="Cambria Math" panose="02040503050406030204" pitchFamily="18" charset="0"/>
                                </a:rPr>
                                <m:t>⋱</m:t>
                              </m:r>
                            </m:e>
                            <m:e>
                              <m:r>
                                <a:rPr lang="de-DE" i="1">
                                  <a:latin typeface="Cambria Math" panose="02040503050406030204" pitchFamily="18" charset="0"/>
                                </a:rPr>
                                <m:t>⋮</m:t>
                              </m:r>
                            </m:e>
                          </m:mr>
                          <m:mr>
                            <m:e>
                              <m:sSup>
                                <m:sSupPr>
                                  <m:ctrlPr>
                                    <a:rPr lang="de-DE" i="1">
                                      <a:latin typeface="Cambria Math" panose="02040503050406030204" pitchFamily="18" charset="0"/>
                                    </a:rPr>
                                  </m:ctrlPr>
                                </m:sSupPr>
                                <m:e>
                                  <m:r>
                                    <a:rPr lang="de-DE" i="1">
                                      <a:latin typeface="Cambria Math" panose="02040503050406030204" pitchFamily="18" charset="0"/>
                                    </a:rPr>
                                    <m:t>𝑡</m:t>
                                  </m:r>
                                </m:e>
                                <m:sup>
                                  <m:r>
                                    <a:rPr lang="de-DE" i="1">
                                      <a:latin typeface="Cambria Math" panose="02040503050406030204" pitchFamily="18" charset="0"/>
                                    </a:rPr>
                                    <m:t>0</m:t>
                                  </m:r>
                                </m:sup>
                              </m:sSup>
                            </m:e>
                            <m:e>
                              <m:r>
                                <a:rPr lang="de-DE" i="1">
                                  <a:latin typeface="Cambria Math" panose="02040503050406030204" pitchFamily="18" charset="0"/>
                                </a:rPr>
                                <m:t>⋯</m:t>
                              </m:r>
                            </m:e>
                            <m:e>
                              <m:sSup>
                                <m:sSupPr>
                                  <m:ctrlPr>
                                    <a:rPr lang="de-DE" i="1">
                                      <a:latin typeface="Cambria Math" panose="02040503050406030204" pitchFamily="18" charset="0"/>
                                    </a:rPr>
                                  </m:ctrlPr>
                                </m:sSupPr>
                                <m:e>
                                  <m:r>
                                    <a:rPr lang="de-DE" i="1">
                                      <a:latin typeface="Cambria Math" panose="02040503050406030204" pitchFamily="18" charset="0"/>
                                    </a:rPr>
                                    <m:t>𝑡</m:t>
                                  </m:r>
                                </m:e>
                                <m:sup>
                                  <m:r>
                                    <a:rPr lang="de-DE" i="1">
                                      <a:latin typeface="Cambria Math" panose="02040503050406030204" pitchFamily="18" charset="0"/>
                                    </a:rPr>
                                    <m:t>𝑚</m:t>
                                  </m:r>
                                  <m:r>
                                    <a:rPr lang="de-DE" i="1">
                                      <a:latin typeface="Cambria Math" panose="02040503050406030204" pitchFamily="18" charset="0"/>
                                    </a:rPr>
                                    <m:t>−1</m:t>
                                  </m:r>
                                </m:sup>
                              </m:sSup>
                            </m:e>
                          </m:mr>
                        </m:m>
                      </m:e>
                    </m:d>
                    <m:r>
                      <m:rPr>
                        <m:nor/>
                      </m:rPr>
                      <a:rPr lang="de-DE" i="1" dirty="0">
                        <a:latin typeface="Cambria Math" panose="02040503050406030204" pitchFamily="18" charset="0"/>
                      </a:rPr>
                      <m:t>(</m:t>
                    </m:r>
                    <m:r>
                      <m:rPr>
                        <m:nor/>
                      </m:rPr>
                      <a:rPr lang="de-DE" i="1" dirty="0">
                        <a:latin typeface="Cambria Math" panose="02040503050406030204" pitchFamily="18" charset="0"/>
                      </a:rPr>
                      <m:t>GF</m:t>
                    </m:r>
                    <m:r>
                      <m:rPr>
                        <m:nor/>
                      </m:rPr>
                      <a:rPr lang="de-DE" i="1" dirty="0">
                        <a:latin typeface="Cambria Math" panose="02040503050406030204" pitchFamily="18" charset="0"/>
                      </a:rPr>
                      <m:t>(256)</m:t>
                    </m:r>
                    <m:r>
                      <a:rPr lang="de-DE" i="1" dirty="0" smtClean="0">
                        <a:latin typeface="Cambria Math" panose="02040503050406030204" pitchFamily="18" charset="0"/>
                      </a:rPr>
                      <m:t>)</m:t>
                    </m:r>
                    <m:r>
                      <a:rPr lang="de-DE" i="1" smtClean="0">
                        <a:latin typeface="Cambria Math" panose="02040503050406030204" pitchFamily="18" charset="0"/>
                      </a:rPr>
                      <m:t>=</m:t>
                    </m:r>
                    <m:d>
                      <m:dPr>
                        <m:ctrlPr>
                          <a:rPr lang="de-DE" i="1" smtClean="0">
                            <a:latin typeface="Cambria Math" panose="02040503050406030204" pitchFamily="18" charset="0"/>
                          </a:rPr>
                        </m:ctrlPr>
                      </m:dPr>
                      <m:e>
                        <m:m>
                          <m:mPr>
                            <m:mcs>
                              <m:mc>
                                <m:mcPr>
                                  <m:count m:val="5"/>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1</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e>
                              <m:r>
                                <a:rPr lang="de-DE" i="1">
                                  <a:latin typeface="Cambria Math" panose="02040503050406030204" pitchFamily="18" charset="0"/>
                                </a:rPr>
                                <m:t>0</m:t>
                              </m:r>
                            </m:e>
                          </m:mr>
                          <m:mr>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e>
                              <m:r>
                                <a:rPr lang="de-DE" i="1">
                                  <a:latin typeface="Cambria Math" panose="02040503050406030204" pitchFamily="18" charset="0"/>
                                </a:rPr>
                                <m:t>1</m:t>
                              </m:r>
                            </m:e>
                          </m:mr>
                          <m:mr>
                            <m:e>
                              <m:r>
                                <a:rPr lang="de-DE" i="1">
                                  <a:latin typeface="Cambria Math" panose="02040503050406030204" pitchFamily="18" charset="0"/>
                                </a:rPr>
                                <m:t>1</m:t>
                              </m:r>
                            </m:e>
                            <m:e>
                              <m:r>
                                <a:rPr lang="de-DE" i="1">
                                  <a:latin typeface="Cambria Math" panose="02040503050406030204" pitchFamily="18" charset="0"/>
                                </a:rPr>
                                <m:t>2</m:t>
                              </m:r>
                            </m:e>
                            <m:e>
                              <m:r>
                                <a:rPr lang="de-DE" i="1">
                                  <a:latin typeface="Cambria Math" panose="02040503050406030204" pitchFamily="18" charset="0"/>
                                </a:rPr>
                                <m:t>4</m:t>
                              </m:r>
                            </m:e>
                            <m:e>
                              <m:r>
                                <a:rPr lang="de-DE" i="1">
                                  <a:latin typeface="Cambria Math" panose="02040503050406030204" pitchFamily="18" charset="0"/>
                                </a:rPr>
                                <m:t>8</m:t>
                              </m:r>
                            </m:e>
                            <m:e>
                              <m:r>
                                <a:rPr lang="de-DE" i="1">
                                  <a:latin typeface="Cambria Math" panose="02040503050406030204" pitchFamily="18" charset="0"/>
                                </a:rPr>
                                <m:t>16</m:t>
                              </m:r>
                            </m:e>
                          </m:mr>
                          <m:mr>
                            <m:e>
                              <m:r>
                                <a:rPr lang="de-DE" i="1">
                                  <a:latin typeface="Cambria Math" panose="02040503050406030204" pitchFamily="18" charset="0"/>
                                </a:rPr>
                                <m:t>1</m:t>
                              </m:r>
                            </m:e>
                            <m:e>
                              <m:r>
                                <a:rPr lang="de-DE" i="1">
                                  <a:latin typeface="Cambria Math" panose="02040503050406030204" pitchFamily="18" charset="0"/>
                                </a:rPr>
                                <m:t>3</m:t>
                              </m:r>
                            </m:e>
                            <m:e>
                              <m:r>
                                <a:rPr lang="de-DE" i="1">
                                  <a:latin typeface="Cambria Math" panose="02040503050406030204" pitchFamily="18" charset="0"/>
                                </a:rPr>
                                <m:t>5</m:t>
                              </m:r>
                            </m:e>
                            <m:e>
                              <m:r>
                                <a:rPr lang="de-DE" i="1">
                                  <a:latin typeface="Cambria Math" panose="02040503050406030204" pitchFamily="18" charset="0"/>
                                </a:rPr>
                                <m:t>15</m:t>
                              </m:r>
                            </m:e>
                            <m:e>
                              <m:r>
                                <a:rPr lang="de-DE" i="1">
                                  <a:latin typeface="Cambria Math" panose="02040503050406030204" pitchFamily="18" charset="0"/>
                                </a:rPr>
                                <m:t>17</m:t>
                              </m:r>
                            </m:e>
                          </m:mr>
                          <m:mr>
                            <m:e>
                              <m:r>
                                <a:rPr lang="de-DE" i="1">
                                  <a:latin typeface="Cambria Math" panose="02040503050406030204" pitchFamily="18" charset="0"/>
                                </a:rPr>
                                <m:t>1</m:t>
                              </m:r>
                            </m:e>
                            <m:e>
                              <m:r>
                                <a:rPr lang="de-DE" i="1">
                                  <a:latin typeface="Cambria Math" panose="02040503050406030204" pitchFamily="18" charset="0"/>
                                </a:rPr>
                                <m:t>4</m:t>
                              </m:r>
                            </m:e>
                            <m:e>
                              <m:r>
                                <a:rPr lang="de-DE" i="1">
                                  <a:latin typeface="Cambria Math" panose="02040503050406030204" pitchFamily="18" charset="0"/>
                                </a:rPr>
                                <m:t>16</m:t>
                              </m:r>
                            </m:e>
                            <m:e>
                              <m:r>
                                <a:rPr lang="de-DE" i="1">
                                  <a:latin typeface="Cambria Math" panose="02040503050406030204" pitchFamily="18" charset="0"/>
                                </a:rPr>
                                <m:t>64</m:t>
                              </m:r>
                            </m:e>
                            <m:e>
                              <m:r>
                                <a:rPr lang="de-DE" i="1">
                                  <a:latin typeface="Cambria Math" panose="02040503050406030204" pitchFamily="18" charset="0"/>
                                </a:rPr>
                                <m:t>29</m:t>
                              </m:r>
                            </m:e>
                          </m:mr>
                          <m:mr>
                            <m:e>
                              <m:r>
                                <a:rPr lang="de-DE" i="1">
                                  <a:latin typeface="Cambria Math" panose="02040503050406030204" pitchFamily="18" charset="0"/>
                                </a:rPr>
                                <m:t>1</m:t>
                              </m:r>
                            </m:e>
                            <m:e>
                              <m:r>
                                <a:rPr lang="de-DE" i="1">
                                  <a:latin typeface="Cambria Math" panose="02040503050406030204" pitchFamily="18" charset="0"/>
                                </a:rPr>
                                <m:t>5</m:t>
                              </m:r>
                            </m:e>
                            <m:e>
                              <m:r>
                                <a:rPr lang="de-DE" i="1">
                                  <a:latin typeface="Cambria Math" panose="02040503050406030204" pitchFamily="18" charset="0"/>
                                </a:rPr>
                                <m:t>17</m:t>
                              </m:r>
                            </m:e>
                            <m:e>
                              <m:r>
                                <a:rPr lang="de-DE" i="1">
                                  <a:latin typeface="Cambria Math" panose="02040503050406030204" pitchFamily="18" charset="0"/>
                                </a:rPr>
                                <m:t>85</m:t>
                              </m:r>
                            </m:e>
                            <m:e>
                              <m:r>
                                <a:rPr lang="de-DE" i="1">
                                  <a:latin typeface="Cambria Math" panose="02040503050406030204" pitchFamily="18" charset="0"/>
                                </a:rPr>
                                <m:t>28</m:t>
                              </m:r>
                            </m:e>
                          </m:mr>
                          <m:mr>
                            <m:e>
                              <m:r>
                                <a:rPr lang="de-DE" i="1">
                                  <a:latin typeface="Cambria Math" panose="02040503050406030204" pitchFamily="18" charset="0"/>
                                </a:rPr>
                                <m:t>1</m:t>
                              </m:r>
                            </m:e>
                            <m:e>
                              <m:r>
                                <a:rPr lang="de-DE" i="1">
                                  <a:latin typeface="Cambria Math" panose="02040503050406030204" pitchFamily="18" charset="0"/>
                                </a:rPr>
                                <m:t>6</m:t>
                              </m:r>
                            </m:e>
                            <m:e>
                              <m:r>
                                <a:rPr lang="de-DE" i="1">
                                  <a:latin typeface="Cambria Math" panose="02040503050406030204" pitchFamily="18" charset="0"/>
                                </a:rPr>
                                <m:t>20</m:t>
                              </m:r>
                            </m:e>
                            <m:e>
                              <m:r>
                                <a:rPr lang="de-DE" i="1">
                                  <a:latin typeface="Cambria Math" panose="02040503050406030204" pitchFamily="18" charset="0"/>
                                </a:rPr>
                                <m:t>120</m:t>
                              </m:r>
                            </m:e>
                            <m:e>
                              <m:r>
                                <a:rPr lang="de-DE" i="1">
                                  <a:latin typeface="Cambria Math" panose="02040503050406030204" pitchFamily="18" charset="0"/>
                                </a:rPr>
                                <m:t>13</m:t>
                              </m:r>
                            </m:e>
                          </m:mr>
                          <m:mr>
                            <m:e>
                              <m:r>
                                <a:rPr lang="de-DE" i="1">
                                  <a:latin typeface="Cambria Math" panose="02040503050406030204" pitchFamily="18" charset="0"/>
                                </a:rPr>
                                <m:t>1</m:t>
                              </m:r>
                            </m:e>
                            <m:e>
                              <m:r>
                                <a:rPr lang="de-DE" i="1">
                                  <a:latin typeface="Cambria Math" panose="02040503050406030204" pitchFamily="18" charset="0"/>
                                </a:rPr>
                                <m:t>7</m:t>
                              </m:r>
                            </m:e>
                            <m:e>
                              <m:r>
                                <a:rPr lang="de-DE" i="1">
                                  <a:latin typeface="Cambria Math" panose="02040503050406030204" pitchFamily="18" charset="0"/>
                                </a:rPr>
                                <m:t>21</m:t>
                              </m:r>
                            </m:e>
                            <m:e>
                              <m:r>
                                <a:rPr lang="de-DE" i="1">
                                  <a:latin typeface="Cambria Math" panose="02040503050406030204" pitchFamily="18" charset="0"/>
                                </a:rPr>
                                <m:t>107</m:t>
                              </m:r>
                            </m:e>
                            <m:e>
                              <m:r>
                                <a:rPr lang="de-DE" i="1">
                                  <a:latin typeface="Cambria Math" panose="02040503050406030204" pitchFamily="18" charset="0"/>
                                </a:rPr>
                                <m:t>12</m:t>
                              </m:r>
                            </m:e>
                          </m:mr>
                          <m:mr>
                            <m:e>
                              <m:r>
                                <a:rPr lang="de-DE" i="1">
                                  <a:latin typeface="Cambria Math" panose="02040503050406030204" pitchFamily="18" charset="0"/>
                                </a:rPr>
                                <m:t>1</m:t>
                              </m:r>
                            </m:e>
                            <m:e>
                              <m:r>
                                <a:rPr lang="de-DE" i="1">
                                  <a:latin typeface="Cambria Math" panose="02040503050406030204" pitchFamily="18" charset="0"/>
                                </a:rPr>
                                <m:t>8</m:t>
                              </m:r>
                            </m:e>
                            <m:e>
                              <m:r>
                                <a:rPr lang="de-DE" i="1">
                                  <a:latin typeface="Cambria Math" panose="02040503050406030204" pitchFamily="18" charset="0"/>
                                </a:rPr>
                                <m:t>64</m:t>
                              </m:r>
                            </m:e>
                            <m:e>
                              <m:r>
                                <a:rPr lang="de-DE" i="1">
                                  <a:latin typeface="Cambria Math" panose="02040503050406030204" pitchFamily="18" charset="0"/>
                                </a:rPr>
                                <m:t>58</m:t>
                              </m:r>
                            </m:e>
                            <m:e>
                              <m:r>
                                <a:rPr lang="de-DE" i="1">
                                  <a:latin typeface="Cambria Math" panose="02040503050406030204" pitchFamily="18" charset="0"/>
                                </a:rPr>
                                <m:t>215</m:t>
                              </m:r>
                            </m:e>
                          </m:mr>
                        </m:m>
                      </m:e>
                    </m:d>
                  </m:oMath>
                </a14:m>
                <a:endParaRPr lang="de-DE" i="1" dirty="0">
                  <a:latin typeface="Cambria Math" panose="02040503050406030204" pitchFamily="18" charset="0"/>
                </a:endParaRPr>
              </a:p>
              <a:p>
                <a14:m>
                  <m:oMath xmlns:m="http://schemas.openxmlformats.org/officeDocument/2006/math">
                    <m:sSub>
                      <m:sSubPr>
                        <m:ctrlPr>
                          <a:rPr lang="de-DE" i="1" smtClean="0">
                            <a:latin typeface="Cambria Math" panose="02040503050406030204" pitchFamily="18" charset="0"/>
                          </a:rPr>
                        </m:ctrlPr>
                      </m:sSubPr>
                      <m:e>
                        <m:r>
                          <a:rPr lang="de-DE" i="1" smtClean="0">
                            <a:latin typeface="Cambria Math" panose="02040503050406030204" pitchFamily="18" charset="0"/>
                          </a:rPr>
                          <m:t>𝐷</m:t>
                        </m:r>
                      </m:e>
                      <m:sub>
                        <m:r>
                          <a:rPr lang="de-DE" i="1" smtClean="0">
                            <a:latin typeface="Cambria Math" panose="02040503050406030204" pitchFamily="18" charset="0"/>
                          </a:rPr>
                          <m:t>𝑅</m:t>
                        </m:r>
                        <m:r>
                          <a:rPr lang="de-DE" b="0" i="1" smtClean="0">
                            <a:latin typeface="Cambria Math" panose="02040503050406030204" pitchFamily="18" charset="0"/>
                          </a:rPr>
                          <m:t>𝑒𝑑</m:t>
                        </m:r>
                      </m:sub>
                    </m:sSub>
                    <m:r>
                      <a:rPr lang="de-DE" i="1" smtClean="0">
                        <a:latin typeface="Cambria Math" panose="02040503050406030204" pitchFamily="18" charset="0"/>
                      </a:rPr>
                      <m:t>=</m:t>
                    </m:r>
                    <m:r>
                      <a:rPr lang="de-DE" i="1" smtClean="0">
                        <a:latin typeface="Cambria Math" panose="02040503050406030204" pitchFamily="18" charset="0"/>
                      </a:rPr>
                      <m:t>𝑉</m:t>
                    </m:r>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𝐷</m:t>
                    </m:r>
                  </m:oMath>
                </a14:m>
                <a:r>
                  <a:rPr lang="de-DE" i="1" dirty="0">
                    <a:latin typeface="Cambria Math" panose="02040503050406030204" pitchFamily="18" charset="0"/>
                  </a:rPr>
                  <a:t>(GF(256))=</a:t>
                </a:r>
                <a:r>
                  <a:rPr lang="de-DE" dirty="0"/>
                  <a:t> </a:t>
                </a:r>
                <a14:m>
                  <m:oMath xmlns:m="http://schemas.openxmlformats.org/officeDocument/2006/math">
                    <m:d>
                      <m:dPr>
                        <m:ctrlPr>
                          <a:rPr lang="de-DE" i="1">
                            <a:latin typeface="Cambria Math" panose="02040503050406030204" pitchFamily="18" charset="0"/>
                          </a:rPr>
                        </m:ctrlPr>
                      </m:dPr>
                      <m:e>
                        <m:m>
                          <m:mPr>
                            <m:mcs>
                              <m:mc>
                                <m:mcPr>
                                  <m:count m:val="1"/>
                                  <m:mcJc m:val="center"/>
                                </m:mcPr>
                              </m:mc>
                            </m:mcs>
                            <m:ctrlPr>
                              <a:rPr lang="de-DE" i="1" smtClean="0">
                                <a:latin typeface="Cambria Math" panose="02040503050406030204" pitchFamily="18" charset="0"/>
                              </a:rPr>
                            </m:ctrlPr>
                          </m:mPr>
                          <m:mr>
                            <m:e>
                              <m:r>
                                <m:rPr>
                                  <m:brk m:alnAt="7"/>
                                </m:rPr>
                                <a:rPr lang="de-DE" i="1">
                                  <a:latin typeface="Cambria Math" panose="02040503050406030204" pitchFamily="18" charset="0"/>
                                </a:rPr>
                                <m:t>1</m:t>
                              </m:r>
                              <m:r>
                                <a:rPr lang="de-DE" i="1">
                                  <a:latin typeface="Cambria Math" panose="02040503050406030204" pitchFamily="18" charset="0"/>
                                </a:rPr>
                                <m:t>74</m:t>
                              </m:r>
                            </m:e>
                          </m:mr>
                          <m:mr>
                            <m:e>
                              <m:r>
                                <a:rPr lang="de-DE" i="1" smtClean="0">
                                  <a:latin typeface="Cambria Math" panose="02040503050406030204" pitchFamily="18" charset="0"/>
                                </a:rPr>
                                <m:t>228</m:t>
                              </m:r>
                            </m:e>
                          </m:mr>
                          <m:mr>
                            <m:e>
                              <m:r>
                                <a:rPr lang="de-DE" i="1" smtClean="0">
                                  <a:latin typeface="Cambria Math" panose="02040503050406030204" pitchFamily="18" charset="0"/>
                                </a:rPr>
                                <m:t>13</m:t>
                              </m:r>
                            </m:e>
                          </m:mr>
                          <m:mr>
                            <m:e>
                              <m:r>
                                <a:rPr lang="de-DE" i="1" smtClean="0">
                                  <a:latin typeface="Cambria Math" panose="02040503050406030204" pitchFamily="18" charset="0"/>
                                </a:rPr>
                                <m:t>16</m:t>
                              </m:r>
                            </m:e>
                          </m:mr>
                          <m:mr>
                            <m:e>
                              <m:r>
                                <a:rPr lang="de-DE" i="1" smtClean="0">
                                  <a:latin typeface="Cambria Math" panose="02040503050406030204" pitchFamily="18" charset="0"/>
                                </a:rPr>
                                <m:t>96</m:t>
                              </m:r>
                            </m:e>
                          </m:mr>
                          <m:mr>
                            <m:e>
                              <m:r>
                                <a:rPr lang="de-DE" i="1" smtClean="0">
                                  <a:latin typeface="Cambria Math" panose="02040503050406030204" pitchFamily="18" charset="0"/>
                                </a:rPr>
                                <m:t>197</m:t>
                              </m:r>
                            </m:e>
                          </m:mr>
                          <m:mr>
                            <m:e>
                              <m:r>
                                <a:rPr lang="de-DE" i="1" smtClean="0">
                                  <a:latin typeface="Cambria Math" panose="02040503050406030204" pitchFamily="18" charset="0"/>
                                </a:rPr>
                                <m:t>65</m:t>
                              </m:r>
                            </m:e>
                          </m:mr>
                          <m:mr>
                            <m:e>
                              <m:r>
                                <a:rPr lang="de-DE" i="1" smtClean="0">
                                  <a:latin typeface="Cambria Math" panose="02040503050406030204" pitchFamily="18" charset="0"/>
                                </a:rPr>
                                <m:t>179</m:t>
                              </m:r>
                            </m:e>
                          </m:mr>
                          <m:mr>
                            <m:e>
                              <m:r>
                                <a:rPr lang="de-DE" i="1" smtClean="0">
                                  <a:latin typeface="Cambria Math" panose="02040503050406030204" pitchFamily="18" charset="0"/>
                                </a:rPr>
                                <m:t>182</m:t>
                              </m:r>
                            </m:e>
                          </m:mr>
                        </m:m>
                      </m:e>
                    </m:d>
                  </m:oMath>
                </a14:m>
                <a:br>
                  <a:rPr lang="de-DE" i="1" dirty="0">
                    <a:latin typeface="Cambria Math" panose="02040503050406030204" pitchFamily="18" charset="0"/>
                  </a:rPr>
                </a:br>
                <a:br>
                  <a:rPr lang="de-DE" i="1" dirty="0">
                    <a:latin typeface="Cambria Math" panose="02040503050406030204" pitchFamily="18" charset="0"/>
                  </a:rPr>
                </a:br>
                <a:endParaRPr lang="de-DE" dirty="0"/>
              </a:p>
            </p:txBody>
          </p:sp>
        </mc:Choice>
        <mc:Fallback xmlns="">
          <p:sp>
            <p:nvSpPr>
              <p:cNvPr id="8" name="Inhaltsplatzhalter 3">
                <a:extLst>
                  <a:ext uri="{FF2B5EF4-FFF2-40B4-BE49-F238E27FC236}">
                    <a16:creationId xmlns:a16="http://schemas.microsoft.com/office/drawing/2014/main" id="{FA9D916A-446B-4DB4-9BFE-D80C17D716B5}"/>
                  </a:ext>
                </a:extLst>
              </p:cNvPr>
              <p:cNvSpPr txBox="1">
                <a:spLocks noRot="1" noChangeAspect="1" noMove="1" noResize="1" noEditPoints="1" noAdjustHandles="1" noChangeArrowheads="1" noChangeShapeType="1" noTextEdit="1"/>
              </p:cNvSpPr>
              <p:nvPr/>
            </p:nvSpPr>
            <p:spPr>
              <a:xfrm>
                <a:off x="836612" y="838200"/>
                <a:ext cx="3157872" cy="3615267"/>
              </a:xfrm>
              <a:prstGeom prst="rect">
                <a:avLst/>
              </a:prstGeom>
              <a:blipFill>
                <a:blip r:embed="rId3"/>
                <a:stretch>
                  <a:fillRect/>
                </a:stretch>
              </a:blipFill>
            </p:spPr>
            <p:txBody>
              <a:bodyPr/>
              <a:lstStyle/>
              <a:p>
                <a:r>
                  <a:rPr lang="en-US">
                    <a:noFill/>
                  </a:rPr>
                  <a:t> </a:t>
                </a:r>
              </a:p>
            </p:txBody>
          </p:sp>
        </mc:Fallback>
      </mc:AlternateContent>
      <p:cxnSp>
        <p:nvCxnSpPr>
          <p:cNvPr id="10" name="Gerader Verbinder 9">
            <a:extLst>
              <a:ext uri="{FF2B5EF4-FFF2-40B4-BE49-F238E27FC236}">
                <a16:creationId xmlns:a16="http://schemas.microsoft.com/office/drawing/2014/main" id="{475DDBDE-D729-4C90-8288-4F10BF1D91EE}"/>
              </a:ext>
            </a:extLst>
          </p:cNvPr>
          <p:cNvCxnSpPr/>
          <p:nvPr/>
        </p:nvCxnSpPr>
        <p:spPr>
          <a:xfrm>
            <a:off x="7343382" y="2975311"/>
            <a:ext cx="631596" cy="0"/>
          </a:xfrm>
          <a:prstGeom prst="line">
            <a:avLst/>
          </a:prstGeom>
          <a:ln>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3AF6E941-B6E4-47CB-9D15-908E6476819A}"/>
              </a:ext>
            </a:extLst>
          </p:cNvPr>
          <p:cNvCxnSpPr/>
          <p:nvPr/>
        </p:nvCxnSpPr>
        <p:spPr>
          <a:xfrm>
            <a:off x="7343382" y="3041986"/>
            <a:ext cx="631596" cy="0"/>
          </a:xfrm>
          <a:prstGeom prst="line">
            <a:avLst/>
          </a:prstGeom>
          <a:ln>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96934672-116D-4A91-A007-822D47CAAD05}"/>
              </a:ext>
            </a:extLst>
          </p:cNvPr>
          <p:cNvCxnSpPr/>
          <p:nvPr/>
        </p:nvCxnSpPr>
        <p:spPr>
          <a:xfrm>
            <a:off x="7343382" y="3120567"/>
            <a:ext cx="631596" cy="0"/>
          </a:xfrm>
          <a:prstGeom prst="line">
            <a:avLst/>
          </a:prstGeom>
          <a:ln>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B3BCDCAA-B179-4E1F-B83F-C838B661B963}"/>
              </a:ext>
            </a:extLst>
          </p:cNvPr>
          <p:cNvCxnSpPr/>
          <p:nvPr/>
        </p:nvCxnSpPr>
        <p:spPr>
          <a:xfrm>
            <a:off x="7343382" y="3192005"/>
            <a:ext cx="631596" cy="0"/>
          </a:xfrm>
          <a:prstGeom prst="line">
            <a:avLst/>
          </a:prstGeom>
          <a:ln>
            <a:solidFill>
              <a:srgbClr val="FF0000">
                <a:alpha val="60000"/>
              </a:srgbClr>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EEF675CF-35A6-4FD6-8267-DD1B62B57431}"/>
              </a:ext>
            </a:extLst>
          </p:cNvPr>
          <p:cNvSpPr txBox="1"/>
          <p:nvPr/>
        </p:nvSpPr>
        <p:spPr>
          <a:xfrm>
            <a:off x="836612" y="169682"/>
            <a:ext cx="3490291" cy="276999"/>
          </a:xfrm>
          <a:prstGeom prst="rect">
            <a:avLst/>
          </a:prstGeom>
          <a:noFill/>
        </p:spPr>
        <p:txBody>
          <a:bodyPr wrap="square" rtlCol="0">
            <a:spAutoFit/>
          </a:bodyPr>
          <a:lstStyle/>
          <a:p>
            <a:r>
              <a:rPr lang="en-US" sz="1200" dirty="0"/>
              <a:t>Adding redundancy information</a:t>
            </a:r>
          </a:p>
        </p:txBody>
      </p:sp>
      <p:sp>
        <p:nvSpPr>
          <p:cNvPr id="16" name="Textfeld 15">
            <a:extLst>
              <a:ext uri="{FF2B5EF4-FFF2-40B4-BE49-F238E27FC236}">
                <a16:creationId xmlns:a16="http://schemas.microsoft.com/office/drawing/2014/main" id="{BB98F3FA-DB03-4D21-89A5-42B0DE5D5A4E}"/>
              </a:ext>
            </a:extLst>
          </p:cNvPr>
          <p:cNvSpPr txBox="1"/>
          <p:nvPr/>
        </p:nvSpPr>
        <p:spPr>
          <a:xfrm>
            <a:off x="4326903" y="214376"/>
            <a:ext cx="1929279" cy="276999"/>
          </a:xfrm>
          <a:prstGeom prst="rect">
            <a:avLst/>
          </a:prstGeom>
          <a:noFill/>
        </p:spPr>
        <p:txBody>
          <a:bodyPr wrap="square" rtlCol="0">
            <a:spAutoFit/>
          </a:bodyPr>
          <a:lstStyle/>
          <a:p>
            <a:pPr algn="ctr"/>
            <a:r>
              <a:rPr lang="en-US" sz="1200" dirty="0"/>
              <a:t>Lo(u/s)</a:t>
            </a:r>
            <a:r>
              <a:rPr lang="en-US" sz="1200" dirty="0" err="1"/>
              <a:t>sy</a:t>
            </a:r>
            <a:r>
              <a:rPr lang="en-US" sz="1200" dirty="0"/>
              <a:t> transmission</a:t>
            </a:r>
          </a:p>
        </p:txBody>
      </p:sp>
      <p:sp>
        <p:nvSpPr>
          <p:cNvPr id="18" name="Textfeld 17">
            <a:extLst>
              <a:ext uri="{FF2B5EF4-FFF2-40B4-BE49-F238E27FC236}">
                <a16:creationId xmlns:a16="http://schemas.microsoft.com/office/drawing/2014/main" id="{7DC6FBC0-4F02-444E-ADB8-ABF187A4E046}"/>
              </a:ext>
            </a:extLst>
          </p:cNvPr>
          <p:cNvSpPr txBox="1"/>
          <p:nvPr/>
        </p:nvSpPr>
        <p:spPr>
          <a:xfrm>
            <a:off x="6521116" y="203546"/>
            <a:ext cx="3490291" cy="276999"/>
          </a:xfrm>
          <a:prstGeom prst="rect">
            <a:avLst/>
          </a:prstGeom>
          <a:noFill/>
        </p:spPr>
        <p:txBody>
          <a:bodyPr wrap="square" rtlCol="0">
            <a:spAutoFit/>
          </a:bodyPr>
          <a:lstStyle/>
          <a:p>
            <a:r>
              <a:rPr lang="en-US" sz="1200" dirty="0"/>
              <a:t>Recovering data</a:t>
            </a:r>
          </a:p>
        </p:txBody>
      </p:sp>
    </p:spTree>
    <p:extLst>
      <p:ext uri="{BB962C8B-B14F-4D97-AF65-F5344CB8AC3E}">
        <p14:creationId xmlns:p14="http://schemas.microsoft.com/office/powerpoint/2010/main" val="273533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fade">
                                      <p:cBhvr>
                                        <p:cTn id="41" dur="500"/>
                                        <p:tgtEl>
                                          <p:spTgt spid="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1" end="1"/>
                                            </p:txEl>
                                          </p:spTgt>
                                        </p:tgtEl>
                                        <p:attrNameLst>
                                          <p:attrName>style.visibility</p:attrName>
                                        </p:attrNameLst>
                                      </p:cBhvr>
                                      <p:to>
                                        <p:strVal val="visible"/>
                                      </p:to>
                                    </p:set>
                                    <p:animEffect transition="in" filter="fade">
                                      <p:cBhvr>
                                        <p:cTn id="46" dur="500"/>
                                        <p:tgtEl>
                                          <p:spTgt spid="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fade">
                                      <p:cBhvr>
                                        <p:cTn id="51" dur="500"/>
                                        <p:tgtEl>
                                          <p:spTgt spid="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
                                            <p:txEl>
                                              <p:pRg st="3" end="3"/>
                                            </p:txEl>
                                          </p:spTgt>
                                        </p:tgtEl>
                                        <p:attrNameLst>
                                          <p:attrName>style.visibility</p:attrName>
                                        </p:attrNameLst>
                                      </p:cBhvr>
                                      <p:to>
                                        <p:strVal val="visible"/>
                                      </p:to>
                                    </p:set>
                                    <p:animEffect transition="in" filter="fade">
                                      <p:cBhvr>
                                        <p:cTn id="56" dur="500"/>
                                        <p:tgtEl>
                                          <p:spTgt spid="4">
                                            <p:txEl>
                                              <p:pRg st="3" end="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par>
                                <p:cTn id="60" presetID="10"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par>
                                <p:cTn id="63" presetID="10"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par>
                                <p:cTn id="66" presetID="10" presetClass="entr" presetSubtype="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P spid="16" grpId="0"/>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954CA-D6E7-44A4-A419-47C630E32805}"/>
              </a:ext>
            </a:extLst>
          </p:cNvPr>
          <p:cNvSpPr>
            <a:spLocks noGrp="1"/>
          </p:cNvSpPr>
          <p:nvPr>
            <p:ph type="title"/>
          </p:nvPr>
        </p:nvSpPr>
        <p:spPr/>
        <p:txBody>
          <a:bodyPr/>
          <a:lstStyle/>
          <a:p>
            <a:r>
              <a:rPr lang="en-US" dirty="0"/>
              <a:t>GF-Log Table</a:t>
            </a:r>
          </a:p>
        </p:txBody>
      </p:sp>
      <p:sp>
        <p:nvSpPr>
          <p:cNvPr id="7" name="Textfeld 6">
            <a:extLst>
              <a:ext uri="{FF2B5EF4-FFF2-40B4-BE49-F238E27FC236}">
                <a16:creationId xmlns:a16="http://schemas.microsoft.com/office/drawing/2014/main" id="{21BA75AD-38FB-43C0-ACBE-A0BBB13BB0F3}"/>
              </a:ext>
            </a:extLst>
          </p:cNvPr>
          <p:cNvSpPr txBox="1"/>
          <p:nvPr/>
        </p:nvSpPr>
        <p:spPr>
          <a:xfrm>
            <a:off x="684212" y="117367"/>
            <a:ext cx="10418237" cy="4893647"/>
          </a:xfrm>
          <a:prstGeom prst="rect">
            <a:avLst/>
          </a:prstGeom>
          <a:solidFill>
            <a:schemeClr val="bg2"/>
          </a:solidFill>
          <a:effectLst>
            <a:outerShdw blurRad="50800" dist="38100" dir="2700000" algn="tl" rotWithShape="0">
              <a:prstClr val="black">
                <a:alpha val="40000"/>
              </a:prstClr>
            </a:outerShdw>
          </a:effectLst>
        </p:spPr>
        <p:txBody>
          <a:bodyPr wrap="none" rtlCol="0">
            <a:spAutoFit/>
          </a:bodyPr>
          <a:lstStyle/>
          <a:p>
            <a:r>
              <a:rPr lang="en-US" sz="800" dirty="0">
                <a:latin typeface="Miriam Fixed" panose="020B0509050101010101" pitchFamily="49" charset="-79"/>
                <a:cs typeface="Miriam Fixed" panose="020B0509050101010101" pitchFamily="49" charset="-79"/>
              </a:rPr>
              <a:t>omega=8</a:t>
            </a:r>
          </a:p>
          <a:p>
            <a:r>
              <a:rPr lang="en-US" sz="800" dirty="0" err="1">
                <a:latin typeface="Miriam Fixed" panose="020B0509050101010101" pitchFamily="49" charset="-79"/>
                <a:cs typeface="Miriam Fixed" panose="020B0509050101010101" pitchFamily="49" charset="-79"/>
              </a:rPr>
              <a:t>Add:xor</a:t>
            </a:r>
            <a:r>
              <a:rPr lang="en-US" sz="800" dirty="0">
                <a:latin typeface="Miriam Fixed" panose="020B0509050101010101" pitchFamily="49" charset="-79"/>
                <a:cs typeface="Miriam Fixed" panose="020B0509050101010101" pitchFamily="49" charset="-79"/>
              </a:rPr>
              <a:t>; sub=</a:t>
            </a:r>
            <a:r>
              <a:rPr lang="en-US" sz="800" dirty="0" err="1">
                <a:latin typeface="Miriam Fixed" panose="020B0509050101010101" pitchFamily="49" charset="-79"/>
                <a:cs typeface="Miriam Fixed" panose="020B0509050101010101" pitchFamily="49" charset="-79"/>
              </a:rPr>
              <a:t>xor</a:t>
            </a:r>
            <a:r>
              <a:rPr lang="en-US" sz="800" dirty="0">
                <a:latin typeface="Miriam Fixed" panose="020B0509050101010101" pitchFamily="49" charset="-79"/>
                <a:cs typeface="Miriam Fixed" panose="020B0509050101010101" pitchFamily="49" charset="-79"/>
              </a:rPr>
              <a:t>; </a:t>
            </a:r>
          </a:p>
          <a:p>
            <a:r>
              <a:rPr lang="en-US" sz="800" dirty="0" err="1">
                <a:latin typeface="Miriam Fixed" panose="020B0509050101010101" pitchFamily="49" charset="-79"/>
                <a:cs typeface="Miriam Fixed" panose="020B0509050101010101" pitchFamily="49" charset="-79"/>
              </a:rPr>
              <a:t>mul</a:t>
            </a:r>
            <a:r>
              <a:rPr lang="en-US" sz="800" dirty="0">
                <a:latin typeface="Miriam Fixed" panose="020B0509050101010101" pitchFamily="49" charset="-79"/>
                <a:cs typeface="Miriam Fixed" panose="020B0509050101010101" pitchFamily="49" charset="-79"/>
              </a:rPr>
              <a:t>=</a:t>
            </a:r>
            <a:r>
              <a:rPr lang="en-US" sz="800" dirty="0" err="1">
                <a:latin typeface="Miriam Fixed" panose="020B0509050101010101" pitchFamily="49" charset="-79"/>
                <a:cs typeface="Miriam Fixed" panose="020B0509050101010101" pitchFamily="49" charset="-79"/>
              </a:rPr>
              <a:t>iif</a:t>
            </a:r>
            <a:r>
              <a:rPr lang="en-US" sz="800" dirty="0">
                <a:latin typeface="Miriam Fixed" panose="020B0509050101010101" pitchFamily="49" charset="-79"/>
                <a:cs typeface="Miriam Fixed" panose="020B0509050101010101" pitchFamily="49" charset="-79"/>
              </a:rPr>
              <a:t> (c1 == 0 || c2 == 0;0; </a:t>
            </a:r>
            <a:r>
              <a:rPr lang="en-US" sz="800" dirty="0" err="1">
                <a:latin typeface="Miriam Fixed" panose="020B0509050101010101" pitchFamily="49" charset="-79"/>
                <a:cs typeface="Miriam Fixed" panose="020B0509050101010101" pitchFamily="49" charset="-79"/>
              </a:rPr>
              <a:t>gfilog</a:t>
            </a:r>
            <a:r>
              <a:rPr lang="en-US" sz="800" dirty="0">
                <a:latin typeface="Miriam Fixed" panose="020B0509050101010101" pitchFamily="49" charset="-79"/>
                <a:cs typeface="Miriam Fixed" panose="020B0509050101010101" pitchFamily="49" charset="-79"/>
              </a:rPr>
              <a:t>[</a:t>
            </a:r>
            <a:r>
              <a:rPr lang="en-US" sz="800" dirty="0" err="1">
                <a:latin typeface="Miriam Fixed" panose="020B0509050101010101" pitchFamily="49" charset="-79"/>
                <a:cs typeface="Miriam Fixed" panose="020B0509050101010101" pitchFamily="49" charset="-79"/>
              </a:rPr>
              <a:t>gfLog</a:t>
            </a:r>
            <a:r>
              <a:rPr lang="en-US" sz="800" dirty="0">
                <a:latin typeface="Miriam Fixed" panose="020B0509050101010101" pitchFamily="49" charset="-79"/>
                <a:cs typeface="Miriam Fixed" panose="020B0509050101010101" pitchFamily="49" charset="-79"/>
              </a:rPr>
              <a:t>[c1] + </a:t>
            </a:r>
            <a:r>
              <a:rPr lang="en-US" sz="800" dirty="0" err="1">
                <a:latin typeface="Miriam Fixed" panose="020B0509050101010101" pitchFamily="49" charset="-79"/>
                <a:cs typeface="Miriam Fixed" panose="020B0509050101010101" pitchFamily="49" charset="-79"/>
              </a:rPr>
              <a:t>gfLog</a:t>
            </a:r>
            <a:r>
              <a:rPr lang="en-US" sz="800" dirty="0">
                <a:latin typeface="Miriam Fixed" panose="020B0509050101010101" pitchFamily="49" charset="-79"/>
                <a:cs typeface="Miriam Fixed" panose="020B0509050101010101" pitchFamily="49" charset="-79"/>
              </a:rPr>
              <a:t>[c2]-</a:t>
            </a:r>
            <a:r>
              <a:rPr lang="en-US" sz="800" dirty="0" err="1">
                <a:latin typeface="Miriam Fixed" panose="020B0509050101010101" pitchFamily="49" charset="-79"/>
                <a:cs typeface="Miriam Fixed" panose="020B0509050101010101" pitchFamily="49" charset="-79"/>
              </a:rPr>
              <a:t>iif</a:t>
            </a:r>
            <a:r>
              <a:rPr lang="en-US" sz="800" dirty="0">
                <a:latin typeface="Miriam Fixed" panose="020B0509050101010101" pitchFamily="49" charset="-79"/>
                <a:cs typeface="Miriam Fixed" panose="020B0509050101010101" pitchFamily="49" charset="-79"/>
              </a:rPr>
              <a:t>(</a:t>
            </a:r>
            <a:r>
              <a:rPr lang="en-US" sz="800" dirty="0" err="1">
                <a:latin typeface="Miriam Fixed" panose="020B0509050101010101" pitchFamily="49" charset="-79"/>
                <a:cs typeface="Miriam Fixed" panose="020B0509050101010101" pitchFamily="49" charset="-79"/>
              </a:rPr>
              <a:t>gfLog</a:t>
            </a:r>
            <a:r>
              <a:rPr lang="en-US" sz="800" dirty="0">
                <a:latin typeface="Miriam Fixed" panose="020B0509050101010101" pitchFamily="49" charset="-79"/>
                <a:cs typeface="Miriam Fixed" panose="020B0509050101010101" pitchFamily="49" charset="-79"/>
              </a:rPr>
              <a:t>[c1] + </a:t>
            </a:r>
            <a:r>
              <a:rPr lang="en-US" sz="800" dirty="0" err="1">
                <a:latin typeface="Miriam Fixed" panose="020B0509050101010101" pitchFamily="49" charset="-79"/>
                <a:cs typeface="Miriam Fixed" panose="020B0509050101010101" pitchFamily="49" charset="-79"/>
              </a:rPr>
              <a:t>gfLog</a:t>
            </a:r>
            <a:r>
              <a:rPr lang="en-US" sz="800" dirty="0">
                <a:latin typeface="Miriam Fixed" panose="020B0509050101010101" pitchFamily="49" charset="-79"/>
                <a:cs typeface="Miriam Fixed" panose="020B0509050101010101" pitchFamily="49" charset="-79"/>
              </a:rPr>
              <a:t>[c2]&gt;2^8-1;2^"+omega+"-1;0)]</a:t>
            </a:r>
          </a:p>
          <a:p>
            <a:r>
              <a:rPr lang="en-US" sz="800" dirty="0">
                <a:latin typeface="Miriam Fixed" panose="020B0509050101010101" pitchFamily="49" charset="-79"/>
                <a:cs typeface="Miriam Fixed" panose="020B0509050101010101" pitchFamily="49" charset="-79"/>
              </a:rPr>
              <a:t>div=</a:t>
            </a:r>
            <a:r>
              <a:rPr lang="en-US" sz="800" dirty="0" err="1">
                <a:latin typeface="Miriam Fixed" panose="020B0509050101010101" pitchFamily="49" charset="-79"/>
                <a:cs typeface="Miriam Fixed" panose="020B0509050101010101" pitchFamily="49" charset="-79"/>
              </a:rPr>
              <a:t>iif</a:t>
            </a:r>
            <a:r>
              <a:rPr lang="en-US" sz="800" dirty="0">
                <a:latin typeface="Miriam Fixed" panose="020B0509050101010101" pitchFamily="49" charset="-79"/>
                <a:cs typeface="Miriam Fixed" panose="020B0509050101010101" pitchFamily="49" charset="-79"/>
              </a:rPr>
              <a:t> (c1 == 0;0;iif(c2==0;illegal;gfilog[</a:t>
            </a:r>
            <a:r>
              <a:rPr lang="en-US" sz="800" dirty="0" err="1">
                <a:latin typeface="Miriam Fixed" panose="020B0509050101010101" pitchFamily="49" charset="-79"/>
                <a:cs typeface="Miriam Fixed" panose="020B0509050101010101" pitchFamily="49" charset="-79"/>
              </a:rPr>
              <a:t>gfLog</a:t>
            </a:r>
            <a:r>
              <a:rPr lang="en-US" sz="800" dirty="0">
                <a:latin typeface="Miriam Fixed" panose="020B0509050101010101" pitchFamily="49" charset="-79"/>
                <a:cs typeface="Miriam Fixed" panose="020B0509050101010101" pitchFamily="49" charset="-79"/>
              </a:rPr>
              <a:t>[c1] - </a:t>
            </a:r>
            <a:r>
              <a:rPr lang="en-US" sz="800" dirty="0" err="1">
                <a:latin typeface="Miriam Fixed" panose="020B0509050101010101" pitchFamily="49" charset="-79"/>
                <a:cs typeface="Miriam Fixed" panose="020B0509050101010101" pitchFamily="49" charset="-79"/>
              </a:rPr>
              <a:t>gfLog</a:t>
            </a:r>
            <a:r>
              <a:rPr lang="en-US" sz="800" dirty="0">
                <a:latin typeface="Miriam Fixed" panose="020B0509050101010101" pitchFamily="49" charset="-79"/>
                <a:cs typeface="Miriam Fixed" panose="020B0509050101010101" pitchFamily="49" charset="-79"/>
              </a:rPr>
              <a:t>[c2]+</a:t>
            </a:r>
            <a:r>
              <a:rPr lang="en-US" sz="800" dirty="0" err="1">
                <a:latin typeface="Miriam Fixed" panose="020B0509050101010101" pitchFamily="49" charset="-79"/>
                <a:cs typeface="Miriam Fixed" panose="020B0509050101010101" pitchFamily="49" charset="-79"/>
              </a:rPr>
              <a:t>iif</a:t>
            </a:r>
            <a:r>
              <a:rPr lang="en-US" sz="800" dirty="0">
                <a:latin typeface="Miriam Fixed" panose="020B0509050101010101" pitchFamily="49" charset="-79"/>
                <a:cs typeface="Miriam Fixed" panose="020B0509050101010101" pitchFamily="49" charset="-79"/>
              </a:rPr>
              <a:t>(</a:t>
            </a:r>
            <a:r>
              <a:rPr lang="en-US" sz="800" dirty="0" err="1">
                <a:latin typeface="Miriam Fixed" panose="020B0509050101010101" pitchFamily="49" charset="-79"/>
                <a:cs typeface="Miriam Fixed" panose="020B0509050101010101" pitchFamily="49" charset="-79"/>
              </a:rPr>
              <a:t>gfLog</a:t>
            </a:r>
            <a:r>
              <a:rPr lang="en-US" sz="800" dirty="0">
                <a:latin typeface="Miriam Fixed" panose="020B0509050101010101" pitchFamily="49" charset="-79"/>
                <a:cs typeface="Miriam Fixed" panose="020B0509050101010101" pitchFamily="49" charset="-79"/>
              </a:rPr>
              <a:t>[c1] - </a:t>
            </a:r>
            <a:r>
              <a:rPr lang="en-US" sz="800" dirty="0" err="1">
                <a:latin typeface="Miriam Fixed" panose="020B0509050101010101" pitchFamily="49" charset="-79"/>
                <a:cs typeface="Miriam Fixed" panose="020B0509050101010101" pitchFamily="49" charset="-79"/>
              </a:rPr>
              <a:t>gfLog</a:t>
            </a:r>
            <a:r>
              <a:rPr lang="en-US" sz="800" dirty="0">
                <a:latin typeface="Miriam Fixed" panose="020B0509050101010101" pitchFamily="49" charset="-79"/>
                <a:cs typeface="Miriam Fixed" panose="020B0509050101010101" pitchFamily="49" charset="-79"/>
              </a:rPr>
              <a:t>[c2]&lt;&gt;0;2^"+omega+"-1;0))]</a:t>
            </a:r>
          </a:p>
          <a:p>
            <a:endParaRPr lang="en-US" sz="800" dirty="0">
              <a:latin typeface="Miriam Fixed" panose="020B0509050101010101" pitchFamily="49" charset="-79"/>
              <a:cs typeface="Miriam Fixed" panose="020B0509050101010101" pitchFamily="49" charset="-79"/>
            </a:endParaRPr>
          </a:p>
          <a:p>
            <a:r>
              <a:rPr lang="en-US" sz="800" dirty="0">
                <a:latin typeface="Miriam Fixed" panose="020B0509050101010101" pitchFamily="49" charset="-79"/>
                <a:cs typeface="Miriam Fixed" panose="020B0509050101010101" pitchFamily="49" charset="-79"/>
              </a:rPr>
              <a:t>| num | log |</a:t>
            </a:r>
            <a:r>
              <a:rPr lang="en-US" sz="800" dirty="0" err="1">
                <a:latin typeface="Miriam Fixed" panose="020B0509050101010101" pitchFamily="49" charset="-79"/>
                <a:cs typeface="Miriam Fixed" panose="020B0509050101010101" pitchFamily="49" charset="-79"/>
              </a:rPr>
              <a:t>ilog</a:t>
            </a:r>
            <a:r>
              <a:rPr lang="en-US" sz="800" dirty="0">
                <a:latin typeface="Miriam Fixed" panose="020B0509050101010101" pitchFamily="49" charset="-79"/>
                <a:cs typeface="Miriam Fixed" panose="020B0509050101010101" pitchFamily="49" charset="-79"/>
              </a:rPr>
              <a:t> |  | num | log |</a:t>
            </a:r>
            <a:r>
              <a:rPr lang="en-US" sz="800" dirty="0" err="1">
                <a:latin typeface="Miriam Fixed" panose="020B0509050101010101" pitchFamily="49" charset="-79"/>
                <a:cs typeface="Miriam Fixed" panose="020B0509050101010101" pitchFamily="49" charset="-79"/>
              </a:rPr>
              <a:t>ilog</a:t>
            </a:r>
            <a:r>
              <a:rPr lang="en-US" sz="800" dirty="0">
                <a:latin typeface="Miriam Fixed" panose="020B0509050101010101" pitchFamily="49" charset="-79"/>
                <a:cs typeface="Miriam Fixed" panose="020B0509050101010101" pitchFamily="49" charset="-79"/>
              </a:rPr>
              <a:t> |  | num | log |</a:t>
            </a:r>
            <a:r>
              <a:rPr lang="en-US" sz="800" dirty="0" err="1">
                <a:latin typeface="Miriam Fixed" panose="020B0509050101010101" pitchFamily="49" charset="-79"/>
                <a:cs typeface="Miriam Fixed" panose="020B0509050101010101" pitchFamily="49" charset="-79"/>
              </a:rPr>
              <a:t>ilog</a:t>
            </a:r>
            <a:r>
              <a:rPr lang="en-US" sz="800" dirty="0">
                <a:latin typeface="Miriam Fixed" panose="020B0509050101010101" pitchFamily="49" charset="-79"/>
                <a:cs typeface="Miriam Fixed" panose="020B0509050101010101" pitchFamily="49" charset="-79"/>
              </a:rPr>
              <a:t> |  | num | log |</a:t>
            </a:r>
            <a:r>
              <a:rPr lang="en-US" sz="800" dirty="0" err="1">
                <a:latin typeface="Miriam Fixed" panose="020B0509050101010101" pitchFamily="49" charset="-79"/>
                <a:cs typeface="Miriam Fixed" panose="020B0509050101010101" pitchFamily="49" charset="-79"/>
              </a:rPr>
              <a:t>ilog</a:t>
            </a:r>
            <a:r>
              <a:rPr lang="en-US" sz="800" dirty="0">
                <a:latin typeface="Miriam Fixed" panose="020B0509050101010101" pitchFamily="49" charset="-79"/>
                <a:cs typeface="Miriam Fixed" panose="020B0509050101010101" pitchFamily="49" charset="-79"/>
              </a:rPr>
              <a:t> |  | num | log |</a:t>
            </a:r>
            <a:r>
              <a:rPr lang="en-US" sz="800" dirty="0" err="1">
                <a:latin typeface="Miriam Fixed" panose="020B0509050101010101" pitchFamily="49" charset="-79"/>
                <a:cs typeface="Miriam Fixed" panose="020B0509050101010101" pitchFamily="49" charset="-79"/>
              </a:rPr>
              <a:t>ilog</a:t>
            </a:r>
            <a:r>
              <a:rPr lang="en-US" sz="800" dirty="0">
                <a:latin typeface="Miriam Fixed" panose="020B0509050101010101" pitchFamily="49" charset="-79"/>
                <a:cs typeface="Miriam Fixed" panose="020B0509050101010101" pitchFamily="49" charset="-79"/>
              </a:rPr>
              <a:t> |  | num | log |</a:t>
            </a:r>
            <a:r>
              <a:rPr lang="en-US" sz="800" dirty="0" err="1">
                <a:latin typeface="Miriam Fixed" panose="020B0509050101010101" pitchFamily="49" charset="-79"/>
                <a:cs typeface="Miriam Fixed" panose="020B0509050101010101" pitchFamily="49" charset="-79"/>
              </a:rPr>
              <a:t>ilog</a:t>
            </a:r>
            <a:r>
              <a:rPr lang="en-US" sz="800" dirty="0">
                <a:latin typeface="Miriam Fixed" panose="020B0509050101010101" pitchFamily="49" charset="-79"/>
                <a:cs typeface="Miriam Fixed" panose="020B0509050101010101" pitchFamily="49" charset="-79"/>
              </a:rPr>
              <a:t> |  | num | log |</a:t>
            </a:r>
            <a:r>
              <a:rPr lang="en-US" sz="800" dirty="0" err="1">
                <a:latin typeface="Miriam Fixed" panose="020B0509050101010101" pitchFamily="49" charset="-79"/>
                <a:cs typeface="Miriam Fixed" panose="020B0509050101010101" pitchFamily="49" charset="-79"/>
              </a:rPr>
              <a:t>ilog</a:t>
            </a:r>
            <a:r>
              <a:rPr lang="en-US" sz="800" dirty="0">
                <a:latin typeface="Miriam Fixed" panose="020B0509050101010101" pitchFamily="49" charset="-79"/>
                <a:cs typeface="Miriam Fixed" panose="020B0509050101010101" pitchFamily="49" charset="-79"/>
              </a:rPr>
              <a:t> |  | num | log |</a:t>
            </a:r>
            <a:r>
              <a:rPr lang="en-US" sz="800" dirty="0" err="1">
                <a:latin typeface="Miriam Fixed" panose="020B0509050101010101" pitchFamily="49" charset="-79"/>
                <a:cs typeface="Miriam Fixed" panose="020B0509050101010101" pitchFamily="49" charset="-79"/>
              </a:rPr>
              <a:t>ilog</a:t>
            </a:r>
            <a:r>
              <a:rPr lang="en-US" sz="800" dirty="0">
                <a:latin typeface="Miriam Fixed" panose="020B0509050101010101" pitchFamily="49" charset="-79"/>
                <a:cs typeface="Miriam Fixed" panose="020B0509050101010101" pitchFamily="49" charset="-79"/>
              </a:rPr>
              <a:t> |  </a:t>
            </a:r>
          </a:p>
          <a:p>
            <a:r>
              <a:rPr lang="en-US" sz="800" dirty="0">
                <a:latin typeface="Miriam Fixed" panose="020B0509050101010101" pitchFamily="49" charset="-79"/>
                <a:cs typeface="Miriam Fixed" panose="020B0509050101010101" pitchFamily="49" charset="-79"/>
              </a:rPr>
              <a:t>+-----+-----+-----+  +-----+-----+-----+  +-----+-----+-----+  +-----+-----+-----+  +-----+-----+-----+  +-----+-----+-----+  +-----+-----+-----+  +-----+-----+-----+  </a:t>
            </a:r>
          </a:p>
          <a:p>
            <a:r>
              <a:rPr lang="en-US" sz="800" dirty="0">
                <a:latin typeface="Miriam Fixed" panose="020B0509050101010101" pitchFamily="49" charset="-79"/>
                <a:cs typeface="Miriam Fixed" panose="020B0509050101010101" pitchFamily="49" charset="-79"/>
              </a:rPr>
              <a:t>|   0 |  -1 |   1 |  |  32 |   5 | 157 |  |  64 |   6 |  95 |  |  96 |  30 | 217 |  | 128 |   7 | 133 |  | 160 |  55 | 230 |  | 192 |  31 | 130 |  | 224 | 203 |  18 |  </a:t>
            </a:r>
          </a:p>
          <a:p>
            <a:r>
              <a:rPr lang="en-US" sz="800" dirty="0">
                <a:latin typeface="Miriam Fixed" panose="020B0509050101010101" pitchFamily="49" charset="-79"/>
                <a:cs typeface="Miriam Fixed" panose="020B0509050101010101" pitchFamily="49" charset="-79"/>
              </a:rPr>
              <a:t>|   1 |   0 |   2 |  |  33 | 138 |  39 |  |  65 | 191 | 190 |  |  97 |  66 | 175 |  | 129 | 112 |  23 |  | 161 |  63 | 209 |  | 193 |  45 |  25 |  | 225 |  89 |  36 |  </a:t>
            </a:r>
          </a:p>
          <a:p>
            <a:r>
              <a:rPr lang="en-US" sz="800" dirty="0">
                <a:latin typeface="Miriam Fixed" panose="020B0509050101010101" pitchFamily="49" charset="-79"/>
                <a:cs typeface="Miriam Fixed" panose="020B0509050101010101" pitchFamily="49" charset="-79"/>
              </a:rPr>
              <a:t>|   2 |   1 |   4 |  |  34 | 101 |  78 |  |  66 | 139 |  97 |  |  98 | 182 |  67 |  | 130 | 192 |  46 |  | 162 | 209 | 191 |  | 194 |  67 |  50 |  | 226 |  95 |  72 |  </a:t>
            </a:r>
          </a:p>
          <a:p>
            <a:r>
              <a:rPr lang="en-US" sz="800" dirty="0">
                <a:latin typeface="Miriam Fixed" panose="020B0509050101010101" pitchFamily="49" charset="-79"/>
                <a:cs typeface="Miriam Fixed" panose="020B0509050101010101" pitchFamily="49" charset="-79"/>
              </a:rPr>
              <a:t>|   3 |  25 |   8 |  |  35 |  47 | 156 |  |  67 |  98 | 194 |  |  99 | 163 | 134 |  | 131 | 247 |  92 |  | 163 |  91 |  99 |  | 195 | 216 | 100 |  | 227 | 176 | 144 |  </a:t>
            </a:r>
          </a:p>
          <a:p>
            <a:r>
              <a:rPr lang="en-US" sz="800" dirty="0">
                <a:latin typeface="Miriam Fixed" panose="020B0509050101010101" pitchFamily="49" charset="-79"/>
                <a:cs typeface="Miriam Fixed" panose="020B0509050101010101" pitchFamily="49" charset="-79"/>
              </a:rPr>
              <a:t>|   4 |   2 |  16 |  |  36 | 225 |  37 |  |  68 | 102 | 153 |  | 100 | 195 |  17 |  | 132 | 140 | 184 |  | 164 | 149 | 198 |  | 196 | 183 | 200 |  | 228 | 156 |  61 |  </a:t>
            </a:r>
          </a:p>
          <a:p>
            <a:r>
              <a:rPr lang="en-US" sz="800" dirty="0">
                <a:latin typeface="Miriam Fixed" panose="020B0509050101010101" pitchFamily="49" charset="-79"/>
                <a:cs typeface="Miriam Fixed" panose="020B0509050101010101" pitchFamily="49" charset="-79"/>
              </a:rPr>
              <a:t>|   5 |  50 |  32 |  |  37 |  36 |  74 |  |  69 | 221 |  47 |  | 101 |  72 |  34 |  | 133 | 128 | 109 |  | 165 | 188 | 145 |  | 197 | 123 | 141 |  | 229 | 169 | 122 |  </a:t>
            </a:r>
          </a:p>
          <a:p>
            <a:r>
              <a:rPr lang="en-US" sz="800" dirty="0">
                <a:latin typeface="Miriam Fixed" panose="020B0509050101010101" pitchFamily="49" charset="-79"/>
                <a:cs typeface="Miriam Fixed" panose="020B0509050101010101" pitchFamily="49" charset="-79"/>
              </a:rPr>
              <a:t>|   6 |  26 |  64 |  |  38 |  15 | 148 |  |  70 |  48 |  94 |  | 102 | 126 |  68 |  | 134 |  99 | 218 |  | 166 | 207 |  63 |  | 198 | 164 |   7 |  | 230 | 160 | 244 |  </a:t>
            </a:r>
          </a:p>
          <a:p>
            <a:r>
              <a:rPr lang="en-US" sz="800" dirty="0">
                <a:latin typeface="Miriam Fixed" panose="020B0509050101010101" pitchFamily="49" charset="-79"/>
                <a:cs typeface="Miriam Fixed" panose="020B0509050101010101" pitchFamily="49" charset="-79"/>
              </a:rPr>
              <a:t>|   7 | 198 | 128 |  |  39 |  33 |  53 |  |  71 | 253 | 188 |  | 103 | 110 | 136 |  | 135 |  13 | 169 |  | 167 | 205 | 126 |  | 199 | 118 |  14 |  | 231 |  81 | 245 |  </a:t>
            </a:r>
          </a:p>
          <a:p>
            <a:r>
              <a:rPr lang="en-US" sz="800" dirty="0">
                <a:latin typeface="Miriam Fixed" panose="020B0509050101010101" pitchFamily="49" charset="-79"/>
                <a:cs typeface="Miriam Fixed" panose="020B0509050101010101" pitchFamily="49" charset="-79"/>
              </a:rPr>
              <a:t>|   8 |   3 |  29 |  |  40 |  53 | 106 |  |  72 | 226 | 101 |  | 104 | 107 |  13 |  | 136 | 103 |  79 |  | 168 | 144 | 252 |  | 200 | 196 |  28 |  | 232 |  11 | 247 |  </a:t>
            </a:r>
          </a:p>
          <a:p>
            <a:r>
              <a:rPr lang="en-US" sz="800" dirty="0">
                <a:latin typeface="Miriam Fixed" panose="020B0509050101010101" pitchFamily="49" charset="-79"/>
                <a:cs typeface="Miriam Fixed" panose="020B0509050101010101" pitchFamily="49" charset="-79"/>
              </a:rPr>
              <a:t>|   9 | 223 |  58 |  |  41 | 147 | 212 |  |  73 | 152 | 202 |  | 105 |  58 |  26 |  | 137 |  74 | 158 |  | 169 | 135 | 229 |  | 201 |  23 |  56 |  | 233 | 245 | 243 |  </a:t>
            </a:r>
          </a:p>
          <a:p>
            <a:r>
              <a:rPr lang="en-US" sz="800" dirty="0">
                <a:latin typeface="Miriam Fixed" panose="020B0509050101010101" pitchFamily="49" charset="-79"/>
                <a:cs typeface="Miriam Fixed" panose="020B0509050101010101" pitchFamily="49" charset="-79"/>
              </a:rPr>
              <a:t>|  10 |  51 | 116 |  |  42 | 142 | 181 |  |  74 |  37 | 137 |  | 106 |  40 |  52 |  | 138 | 222 |  33 |  | 170 | 151 | 215 |  | 202 |  73 | 112 |  | 234 |  22 | 251 |  </a:t>
            </a:r>
          </a:p>
          <a:p>
            <a:r>
              <a:rPr lang="en-US" sz="800" dirty="0">
                <a:latin typeface="Miriam Fixed" panose="020B0509050101010101" pitchFamily="49" charset="-79"/>
                <a:cs typeface="Miriam Fixed" panose="020B0509050101010101" pitchFamily="49" charset="-79"/>
              </a:rPr>
              <a:t>|  11 | 238 | 232 |  |  43 | 218 | 119 |  |  75 | 179 |  15 |  | 107 |  84 | 104 |  | 139 | 237 |  66 |  | 171 | 178 | 179 |  | 203 | 236 | 224 |  | 235 | 235 | 235 |  </a:t>
            </a:r>
          </a:p>
          <a:p>
            <a:r>
              <a:rPr lang="en-US" sz="800" dirty="0">
                <a:latin typeface="Miriam Fixed" panose="020B0509050101010101" pitchFamily="49" charset="-79"/>
                <a:cs typeface="Miriam Fixed" panose="020B0509050101010101" pitchFamily="49" charset="-79"/>
              </a:rPr>
              <a:t>|  12 |  27 | 205 |  |  44 | 240 | 238 |  |  76 |  16 |  30 |  | 108 | 250 | 208 |  | 140 |  49 | 132 |  | 172 | 220 | 123 |  | 204 | 127 | 221 |  | 236 | 122 | 203 |  </a:t>
            </a:r>
          </a:p>
          <a:p>
            <a:r>
              <a:rPr lang="en-US" sz="800" dirty="0">
                <a:latin typeface="Miriam Fixed" panose="020B0509050101010101" pitchFamily="49" charset="-79"/>
                <a:cs typeface="Miriam Fixed" panose="020B0509050101010101" pitchFamily="49" charset="-79"/>
              </a:rPr>
              <a:t>|  13 | 104 | 135 |  |  45 |  18 | 193 |  |  77 | 145 |  60 |  | 109 | 133 | 189 |  | 141 | 197 |  21 |  | 173 | 252 | 246 |  | 205 |  12 | 167 |  | 237 | 117 | 139 |  </a:t>
            </a:r>
          </a:p>
          <a:p>
            <a:r>
              <a:rPr lang="en-US" sz="800" dirty="0">
                <a:latin typeface="Miriam Fixed" panose="020B0509050101010101" pitchFamily="49" charset="-79"/>
                <a:cs typeface="Miriam Fixed" panose="020B0509050101010101" pitchFamily="49" charset="-79"/>
              </a:rPr>
              <a:t>|  14 | 199 |  19 |  |  46 | 130 | 159 |  |  78 |  34 | 120 |  | 110 | 186 | 103 |  | 142 | 254 |  42 |  | 174 | 190 | 241 |  | 206 | 111 |  83 |  | 238 |  44 |  11 |  </a:t>
            </a:r>
          </a:p>
          <a:p>
            <a:r>
              <a:rPr lang="en-US" sz="800" dirty="0">
                <a:latin typeface="Miriam Fixed" panose="020B0509050101010101" pitchFamily="49" charset="-79"/>
                <a:cs typeface="Miriam Fixed" panose="020B0509050101010101" pitchFamily="49" charset="-79"/>
              </a:rPr>
              <a:t>|  15 |  75 |  38 |  |  47 |  69 |  35 |  |  79 | 136 | 240 |  | 111 |  61 | 206 |  | 143 |  24 |  84 |  | 175 |  97 | 255 |  | 207 | 246 | 166 |  | 239 | 215 |  22 |  </a:t>
            </a:r>
          </a:p>
          <a:p>
            <a:r>
              <a:rPr lang="en-US" sz="800" dirty="0">
                <a:latin typeface="Miriam Fixed" panose="020B0509050101010101" pitchFamily="49" charset="-79"/>
                <a:cs typeface="Miriam Fixed" panose="020B0509050101010101" pitchFamily="49" charset="-79"/>
              </a:rPr>
              <a:t>|  16 |   4 |  76 |  |  48 |  29 |  70 |  |  80 |  54 | 253 |  | 112 | 202 | 129 |  | 144 | 227 | 168 |  | 176 | 242 | 227 |  | 208 | 108 |  81 |  | 240 |  79 |  44 |  </a:t>
            </a:r>
          </a:p>
          <a:p>
            <a:r>
              <a:rPr lang="en-US" sz="800" dirty="0">
                <a:latin typeface="Miriam Fixed" panose="020B0509050101010101" pitchFamily="49" charset="-79"/>
                <a:cs typeface="Miriam Fixed" panose="020B0509050101010101" pitchFamily="49" charset="-79"/>
              </a:rPr>
              <a:t>|  17 | 100 | 152 |  |  49 | 181 | 140 |  |  81 | 208 | 231 |  | 113 |  94 |  31 |  | 145 | 165 |  77 |  | 177 |  86 | 219 |  | 209 | 161 | 162 |  | 241 | 174 |  88 |  </a:t>
            </a:r>
          </a:p>
          <a:p>
            <a:r>
              <a:rPr lang="en-US" sz="800" dirty="0">
                <a:latin typeface="Miriam Fixed" panose="020B0509050101010101" pitchFamily="49" charset="-79"/>
                <a:cs typeface="Miriam Fixed" panose="020B0509050101010101" pitchFamily="49" charset="-79"/>
              </a:rPr>
              <a:t>|  18 | 224 |  45 |  |  50 | 194 |   5 |  |  82 | 148 | 211 |  | 114 | 155 |  62 |  | 146 | 153 | 154 |  | 178 | 211 | 171 |  | 210 |  59 |  89 |  | 242 | 213 | 176 |  </a:t>
            </a:r>
          </a:p>
          <a:p>
            <a:r>
              <a:rPr lang="en-US" sz="800" dirty="0">
                <a:latin typeface="Miriam Fixed" panose="020B0509050101010101" pitchFamily="49" charset="-79"/>
                <a:cs typeface="Miriam Fixed" panose="020B0509050101010101" pitchFamily="49" charset="-79"/>
              </a:rPr>
              <a:t>|  19 |  14 |  90 |  |  51 | 125 |  10 |  |  83 | 206 | 187 |  | 115 | 159 | 124 |  | 147 | 119 |  41 |  | 179 | 171 |  75 |  | 211 |  82 | 178 |  | 243 | 233 | 125 |  </a:t>
            </a:r>
          </a:p>
          <a:p>
            <a:r>
              <a:rPr lang="en-US" sz="800" dirty="0">
                <a:latin typeface="Miriam Fixed" panose="020B0509050101010101" pitchFamily="49" charset="-79"/>
                <a:cs typeface="Miriam Fixed" panose="020B0509050101010101" pitchFamily="49" charset="-79"/>
              </a:rPr>
              <a:t>|  20 |  52 | 180 |  |  52 | 106 |  20 |  |  84 | 143 | 107 |  | 116 |  10 | 248 |  | 148 |  38 |  82 |  | 180 |  20 | 150 |  | 212 |  41 | 121 |  | 244 | 230 | 250 |  </a:t>
            </a:r>
          </a:p>
          <a:p>
            <a:r>
              <a:rPr lang="en-US" sz="800" dirty="0">
                <a:latin typeface="Miriam Fixed" panose="020B0509050101010101" pitchFamily="49" charset="-79"/>
                <a:cs typeface="Miriam Fixed" panose="020B0509050101010101" pitchFamily="49" charset="-79"/>
              </a:rPr>
              <a:t>|  21 | 141 | 117 |  |  53 |  39 |  40 |  |  85 | 150 | 214 |  | 117 |  21 | 237 |  | 149 | 184 | 164 |  | 181 |  42 |  49 |  | 213 | 157 | 242 |  | 245 | 231 | 233 |  </a:t>
            </a:r>
          </a:p>
          <a:p>
            <a:r>
              <a:rPr lang="en-US" sz="800" dirty="0">
                <a:latin typeface="Miriam Fixed" panose="020B0509050101010101" pitchFamily="49" charset="-79"/>
                <a:cs typeface="Miriam Fixed" panose="020B0509050101010101" pitchFamily="49" charset="-79"/>
              </a:rPr>
              <a:t>|  22 | 239 | 234 |  |  54 | 249 |  80 |  |  86 | 219 | 177 |  | 118 | 121 | 199 |  | 150 | 180 |  85 |  | 182 |  93 |  98 |  | 214 |  85 | 249 |  | 246 | 173 | 207 |  </a:t>
            </a:r>
          </a:p>
          <a:p>
            <a:r>
              <a:rPr lang="en-US" sz="800" dirty="0">
                <a:latin typeface="Miriam Fixed" panose="020B0509050101010101" pitchFamily="49" charset="-79"/>
                <a:cs typeface="Miriam Fixed" panose="020B0509050101010101" pitchFamily="49" charset="-79"/>
              </a:rPr>
              <a:t>|  23 | 129 | 201 |  |  55 | 185 | 160 |  |  87 | 189 | 127 |  | 119 |  43 | 147 |  | 151 | 124 | 170 |  | 183 | 158 | 196 |  | 215 | 170 | 239 |  | 247 | 232 | 131 |  </a:t>
            </a:r>
          </a:p>
          <a:p>
            <a:r>
              <a:rPr lang="en-US" sz="800" dirty="0">
                <a:latin typeface="Miriam Fixed" panose="020B0509050101010101" pitchFamily="49" charset="-79"/>
                <a:cs typeface="Miriam Fixed" panose="020B0509050101010101" pitchFamily="49" charset="-79"/>
              </a:rPr>
              <a:t>|  24 |  28 | 143 |  |  56 | 201 |  93 |  |  88 | 241 | 254 |  | 120 |  78 |  59 |  | 152 |  17 |  73 |  | 184 | 132 | 149 |  | 216 | 251 | 195 |  | 248 | 116 |  27 |  </a:t>
            </a:r>
          </a:p>
          <a:p>
            <a:r>
              <a:rPr lang="en-US" sz="800" dirty="0">
                <a:latin typeface="Miriam Fixed" panose="020B0509050101010101" pitchFamily="49" charset="-79"/>
                <a:cs typeface="Miriam Fixed" panose="020B0509050101010101" pitchFamily="49" charset="-79"/>
              </a:rPr>
              <a:t>|  25 | 193 |   3 |  |  57 | 154 | 186 |  |  89 | 210 | 225 |  | 121 | 212 | 118 |  | 153 |  68 | 146 |  | 185 |  60 |  55 |  | 217 |  96 | 155 |  | 249 | 214 |  54 |  </a:t>
            </a:r>
          </a:p>
          <a:p>
            <a:r>
              <a:rPr lang="en-US" sz="800" dirty="0">
                <a:latin typeface="Miriam Fixed" panose="020B0509050101010101" pitchFamily="49" charset="-79"/>
                <a:cs typeface="Miriam Fixed" panose="020B0509050101010101" pitchFamily="49" charset="-79"/>
              </a:rPr>
              <a:t>|  26 | 105 |   6 |  |  58 |   9 | 105 |  |  90 |  19 | 223 |  | 122 | 229 | 236 |  | 154 | 146 |  57 |  | 186 |  57 | 110 |  | 218 | 134 |  43 |  | 250 | 244 | 108 |  </a:t>
            </a:r>
          </a:p>
          <a:p>
            <a:r>
              <a:rPr lang="en-US" sz="800" dirty="0">
                <a:latin typeface="Miriam Fixed" panose="020B0509050101010101" pitchFamily="49" charset="-79"/>
                <a:cs typeface="Miriam Fixed" panose="020B0509050101010101" pitchFamily="49" charset="-79"/>
              </a:rPr>
              <a:t>|  27 | 248 |  12 |  |  59 | 120 | 210 |  |  91 |  92 | 163 |  | 123 | 172 | 197 |  | 155 | 217 | 114 |  | 187 |  83 | 220 |  | 219 | 177 |  86 |  | 251 | 234 | 216 |  </a:t>
            </a:r>
          </a:p>
          <a:p>
            <a:r>
              <a:rPr lang="en-US" sz="800" dirty="0">
                <a:latin typeface="Miriam Fixed" panose="020B0509050101010101" pitchFamily="49" charset="-79"/>
                <a:cs typeface="Miriam Fixed" panose="020B0509050101010101" pitchFamily="49" charset="-79"/>
              </a:rPr>
              <a:t>|  28 | 200 |  24 |  |  60 |  77 | 185 |  |  92 | 131 |  91 |  | 124 | 115 | 151 |  | 156 |  35 | 228 |  | 188 |  71 | 165 |  | 220 | 187 | 172 |  | 252 | 168 | 173 |  </a:t>
            </a:r>
          </a:p>
          <a:p>
            <a:r>
              <a:rPr lang="en-US" sz="800" dirty="0">
                <a:latin typeface="Miriam Fixed" panose="020B0509050101010101" pitchFamily="49" charset="-79"/>
                <a:cs typeface="Miriam Fixed" panose="020B0509050101010101" pitchFamily="49" charset="-79"/>
              </a:rPr>
              <a:t>|  29 |   8 |  48 |  |  61 | 228 | 111 |  |  93 |  56 | 182 |  | 125 | 243 |  51 |  | 157 |  32 | 213 |  | 189 | 109 |  87 |  | 221 | 204 |  69 |  | 253 |  80 |  71 |  </a:t>
            </a:r>
          </a:p>
          <a:p>
            <a:r>
              <a:rPr lang="en-US" sz="800" dirty="0">
                <a:latin typeface="Miriam Fixed" panose="020B0509050101010101" pitchFamily="49" charset="-79"/>
                <a:cs typeface="Miriam Fixed" panose="020B0509050101010101" pitchFamily="49" charset="-79"/>
              </a:rPr>
              <a:t>|  30 |  76 |  96 |  |  62 | 114 | 222 |  |  94 |  70 | 113 |  | 126 | 167 | 102 |  | 158 | 137 | 183 |  | 190 |  65 | 174 |  | 222 |  62 | 138 |  | 254 |  88 | 142 |  </a:t>
            </a:r>
          </a:p>
          <a:p>
            <a:r>
              <a:rPr lang="en-US" sz="800" dirty="0">
                <a:latin typeface="Miriam Fixed" panose="020B0509050101010101" pitchFamily="49" charset="-79"/>
                <a:cs typeface="Miriam Fixed" panose="020B0509050101010101" pitchFamily="49" charset="-79"/>
              </a:rPr>
              <a:t>|  31 | 113 | 192 |  |  63 | 166 | 161 |  |  95 |  64 | 226 |  | 127 |  87 | 204 |  | 159 |  46 | 115 |  | 191 | 162 |  65 |  | 223 |  90 |   9 |  | 255 | 175 |  -1 |</a:t>
            </a:r>
          </a:p>
        </p:txBody>
      </p:sp>
    </p:spTree>
    <p:extLst>
      <p:ext uri="{BB962C8B-B14F-4D97-AF65-F5344CB8AC3E}">
        <p14:creationId xmlns:p14="http://schemas.microsoft.com/office/powerpoint/2010/main" val="3613263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D4093-3A0E-498D-AAEE-C35A3990FCC8}"/>
              </a:ext>
            </a:extLst>
          </p:cNvPr>
          <p:cNvSpPr>
            <a:spLocks noGrp="1"/>
          </p:cNvSpPr>
          <p:nvPr>
            <p:ph type="title"/>
          </p:nvPr>
        </p:nvSpPr>
        <p:spPr/>
        <p:txBody>
          <a:bodyPr/>
          <a:lstStyle/>
          <a:p>
            <a:r>
              <a:rPr lang="en-US" dirty="0"/>
              <a:t>MessageVortex</a:t>
            </a:r>
            <a:br>
              <a:rPr lang="en-US" dirty="0"/>
            </a:br>
            <a:r>
              <a:rPr lang="en-US" sz="1800" dirty="0"/>
              <a:t>Routing Strategies (specific)</a:t>
            </a:r>
            <a:endParaRPr lang="en-US" dirty="0"/>
          </a:p>
        </p:txBody>
      </p:sp>
      <p:sp>
        <p:nvSpPr>
          <p:cNvPr id="3" name="Inhaltsplatzhalter 2">
            <a:extLst>
              <a:ext uri="{FF2B5EF4-FFF2-40B4-BE49-F238E27FC236}">
                <a16:creationId xmlns:a16="http://schemas.microsoft.com/office/drawing/2014/main" id="{60320FF3-1236-4EF8-9273-41B4CE5E4F63}"/>
              </a:ext>
            </a:extLst>
          </p:cNvPr>
          <p:cNvSpPr>
            <a:spLocks noGrp="1"/>
          </p:cNvSpPr>
          <p:nvPr>
            <p:ph idx="1"/>
          </p:nvPr>
        </p:nvSpPr>
        <p:spPr>
          <a:xfrm>
            <a:off x="6303264" y="685799"/>
            <a:ext cx="5411788"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fontScale="77500" lnSpcReduction="20000"/>
          </a:bodyPr>
          <a:lstStyle/>
          <a:p>
            <a:r>
              <a:rPr lang="en-US" dirty="0">
                <a:solidFill>
                  <a:schemeClr val="tx1"/>
                </a:solidFill>
              </a:rPr>
              <a:t>Creating decoy traffic</a:t>
            </a:r>
          </a:p>
          <a:p>
            <a:pPr lvl="1"/>
            <a:r>
              <a:rPr lang="en-US" dirty="0">
                <a:solidFill>
                  <a:schemeClr val="tx1"/>
                </a:solidFill>
              </a:rPr>
              <a:t>Use </a:t>
            </a:r>
            <a:r>
              <a:rPr lang="en-US" dirty="0" err="1">
                <a:solidFill>
                  <a:schemeClr val="tx1"/>
                </a:solidFill>
              </a:rPr>
              <a:t>addRedundancy</a:t>
            </a:r>
            <a:r>
              <a:rPr lang="en-US" dirty="0">
                <a:solidFill>
                  <a:schemeClr val="tx1"/>
                </a:solidFill>
              </a:rPr>
              <a:t> to add decoy</a:t>
            </a:r>
          </a:p>
          <a:p>
            <a:pPr lvl="2"/>
            <a:r>
              <a:rPr lang="en-US" dirty="0">
                <a:solidFill>
                  <a:schemeClr val="tx1"/>
                </a:solidFill>
              </a:rPr>
              <a:t>Same restrictions apply as if sending a message part</a:t>
            </a:r>
          </a:p>
          <a:p>
            <a:r>
              <a:rPr lang="en-US" dirty="0">
                <a:solidFill>
                  <a:schemeClr val="tx1"/>
                </a:solidFill>
              </a:rPr>
              <a:t>Removing decoy traffic</a:t>
            </a:r>
          </a:p>
          <a:p>
            <a:pPr lvl="1"/>
            <a:r>
              <a:rPr lang="en-US" dirty="0">
                <a:solidFill>
                  <a:schemeClr val="tx1"/>
                </a:solidFill>
              </a:rPr>
              <a:t>Do not do anything with a payload block </a:t>
            </a:r>
          </a:p>
          <a:p>
            <a:pPr lvl="2"/>
            <a:r>
              <a:rPr lang="en-US" dirty="0">
                <a:solidFill>
                  <a:schemeClr val="tx1"/>
                </a:solidFill>
              </a:rPr>
              <a:t>For the node this looks as:</a:t>
            </a:r>
          </a:p>
          <a:p>
            <a:pPr lvl="3"/>
            <a:r>
              <a:rPr lang="en-US" dirty="0">
                <a:solidFill>
                  <a:schemeClr val="tx1"/>
                </a:solidFill>
              </a:rPr>
              <a:t>Decoy</a:t>
            </a:r>
          </a:p>
          <a:p>
            <a:pPr lvl="3"/>
            <a:r>
              <a:rPr lang="en-US" dirty="0">
                <a:solidFill>
                  <a:schemeClr val="tx1"/>
                </a:solidFill>
              </a:rPr>
              <a:t>Redundant traffic not picked up</a:t>
            </a:r>
          </a:p>
          <a:p>
            <a:pPr lvl="3"/>
            <a:r>
              <a:rPr lang="en-US" dirty="0">
                <a:solidFill>
                  <a:schemeClr val="tx1"/>
                </a:solidFill>
              </a:rPr>
              <a:t>Diagnosis traffic not handled</a:t>
            </a:r>
          </a:p>
          <a:p>
            <a:pPr lvl="3"/>
            <a:r>
              <a:rPr lang="en-US" dirty="0">
                <a:solidFill>
                  <a:schemeClr val="tx1"/>
                </a:solidFill>
              </a:rPr>
              <a:t>Malfunctioning path</a:t>
            </a:r>
          </a:p>
          <a:p>
            <a:r>
              <a:rPr lang="en-US" dirty="0">
                <a:solidFill>
                  <a:schemeClr val="tx1"/>
                </a:solidFill>
              </a:rPr>
              <a:t>Sending received decoy traffic</a:t>
            </a:r>
          </a:p>
          <a:p>
            <a:pPr lvl="1"/>
            <a:r>
              <a:rPr lang="en-US" dirty="0">
                <a:solidFill>
                  <a:schemeClr val="tx1"/>
                </a:solidFill>
              </a:rPr>
              <a:t>Same as sending a message part</a:t>
            </a:r>
          </a:p>
        </p:txBody>
      </p:sp>
      <p:sp>
        <p:nvSpPr>
          <p:cNvPr id="4" name="Inhaltsplatzhalter 2">
            <a:extLst>
              <a:ext uri="{FF2B5EF4-FFF2-40B4-BE49-F238E27FC236}">
                <a16:creationId xmlns:a16="http://schemas.microsoft.com/office/drawing/2014/main" id="{39CA511B-0130-4D85-A30D-F5B34300C1CA}"/>
              </a:ext>
            </a:extLst>
          </p:cNvPr>
          <p:cNvSpPr txBox="1">
            <a:spLocks/>
          </p:cNvSpPr>
          <p:nvPr/>
        </p:nvSpPr>
        <p:spPr>
          <a:xfrm>
            <a:off x="684212" y="685798"/>
            <a:ext cx="5411788" cy="361526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fontScale="85000"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dirty="0">
                <a:solidFill>
                  <a:schemeClr val="tx1"/>
                </a:solidFill>
              </a:rPr>
              <a:t>Sending a message part</a:t>
            </a:r>
          </a:p>
          <a:p>
            <a:pPr lvl="1"/>
            <a:r>
              <a:rPr lang="en-US" dirty="0">
                <a:solidFill>
                  <a:schemeClr val="tx1"/>
                </a:solidFill>
              </a:rPr>
              <a:t>Split and encrypt</a:t>
            </a:r>
          </a:p>
          <a:p>
            <a:pPr lvl="1"/>
            <a:r>
              <a:rPr lang="en-US" dirty="0">
                <a:solidFill>
                  <a:schemeClr val="tx1"/>
                </a:solidFill>
              </a:rPr>
              <a:t>Join and encrypt</a:t>
            </a:r>
          </a:p>
          <a:p>
            <a:pPr lvl="1"/>
            <a:r>
              <a:rPr lang="en-US" dirty="0">
                <a:solidFill>
                  <a:schemeClr val="tx1"/>
                </a:solidFill>
              </a:rPr>
              <a:t>Encrypt only </a:t>
            </a:r>
            <a:br>
              <a:rPr lang="en-US" dirty="0">
                <a:solidFill>
                  <a:schemeClr val="tx1"/>
                </a:solidFill>
              </a:rPr>
            </a:br>
            <a:r>
              <a:rPr lang="en-US" dirty="0">
                <a:solidFill>
                  <a:schemeClr val="tx1"/>
                </a:solidFill>
              </a:rPr>
              <a:t>(may be decrypt only as well; Use with caution)</a:t>
            </a:r>
          </a:p>
          <a:p>
            <a:pPr lvl="1"/>
            <a:r>
              <a:rPr lang="en-US" dirty="0" err="1">
                <a:solidFill>
                  <a:schemeClr val="tx1"/>
                </a:solidFill>
              </a:rPr>
              <a:t>addRedundancy</a:t>
            </a:r>
            <a:r>
              <a:rPr lang="en-US" dirty="0">
                <a:solidFill>
                  <a:schemeClr val="tx1"/>
                </a:solidFill>
              </a:rPr>
              <a:t> </a:t>
            </a:r>
          </a:p>
          <a:p>
            <a:pPr lvl="2"/>
            <a:r>
              <a:rPr lang="en-US" dirty="0">
                <a:solidFill>
                  <a:schemeClr val="tx1"/>
                </a:solidFill>
              </a:rPr>
              <a:t>May include additional split or join</a:t>
            </a:r>
          </a:p>
          <a:p>
            <a:pPr lvl="1"/>
            <a:r>
              <a:rPr lang="en-US" b="1" dirty="0">
                <a:solidFill>
                  <a:schemeClr val="tx1"/>
                </a:solidFill>
              </a:rPr>
              <a:t>NO</a:t>
            </a:r>
            <a:r>
              <a:rPr lang="en-US" dirty="0">
                <a:solidFill>
                  <a:schemeClr val="tx1"/>
                </a:solidFill>
              </a:rPr>
              <a:t> </a:t>
            </a:r>
            <a:r>
              <a:rPr lang="en-US" dirty="0" err="1">
                <a:solidFill>
                  <a:schemeClr val="tx1"/>
                </a:solidFill>
              </a:rPr>
              <a:t>reocurrence</a:t>
            </a:r>
            <a:r>
              <a:rPr lang="en-US" dirty="0">
                <a:solidFill>
                  <a:schemeClr val="tx1"/>
                </a:solidFill>
              </a:rPr>
              <a:t> of data</a:t>
            </a:r>
          </a:p>
          <a:p>
            <a:pPr lvl="2"/>
            <a:r>
              <a:rPr lang="en-US" dirty="0">
                <a:solidFill>
                  <a:schemeClr val="tx1"/>
                </a:solidFill>
              </a:rPr>
              <a:t>No forwarding of data without at least one encryption step involved</a:t>
            </a:r>
          </a:p>
          <a:p>
            <a:pPr lvl="2"/>
            <a:r>
              <a:rPr lang="en-US" dirty="0">
                <a:solidFill>
                  <a:schemeClr val="tx1"/>
                </a:solidFill>
              </a:rPr>
              <a:t>No reverse operations anywhere on untrusted nodes</a:t>
            </a:r>
          </a:p>
        </p:txBody>
      </p:sp>
    </p:spTree>
    <p:extLst>
      <p:ext uri="{BB962C8B-B14F-4D97-AF65-F5344CB8AC3E}">
        <p14:creationId xmlns:p14="http://schemas.microsoft.com/office/powerpoint/2010/main" val="1200410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180E5E-516B-4A30-9295-B914B0178AD9}"/>
              </a:ext>
            </a:extLst>
          </p:cNvPr>
          <p:cNvSpPr>
            <a:spLocks noGrp="1"/>
          </p:cNvSpPr>
          <p:nvPr>
            <p:ph type="title"/>
          </p:nvPr>
        </p:nvSpPr>
        <p:spPr/>
        <p:txBody>
          <a:bodyPr/>
          <a:lstStyle/>
          <a:p>
            <a:r>
              <a:rPr lang="en-US" dirty="0"/>
              <a:t>MessageVortex</a:t>
            </a:r>
            <a:br>
              <a:rPr lang="en-US" dirty="0"/>
            </a:br>
            <a:r>
              <a:rPr lang="de-CH" sz="1800" cap="none" dirty="0"/>
              <a:t>Processing an </a:t>
            </a:r>
            <a:r>
              <a:rPr lang="de-CH" sz="1800" cap="none" dirty="0" err="1"/>
              <a:t>outgoing</a:t>
            </a:r>
            <a:r>
              <a:rPr lang="de-CH" sz="1800" cap="none" dirty="0"/>
              <a:t> </a:t>
            </a:r>
            <a:r>
              <a:rPr lang="de-CH" sz="1800" cap="none" dirty="0" err="1"/>
              <a:t>message</a:t>
            </a:r>
            <a:endParaRPr lang="en-US" dirty="0"/>
          </a:p>
        </p:txBody>
      </p:sp>
      <p:sp>
        <p:nvSpPr>
          <p:cNvPr id="5" name="Inhaltsplatzhalter 4">
            <a:extLst>
              <a:ext uri="{FF2B5EF4-FFF2-40B4-BE49-F238E27FC236}">
                <a16:creationId xmlns:a16="http://schemas.microsoft.com/office/drawing/2014/main" id="{8513104E-105B-4964-A513-80F5BF7D62EA}"/>
              </a:ext>
            </a:extLst>
          </p:cNvPr>
          <p:cNvSpPr>
            <a:spLocks noGrp="1"/>
          </p:cNvSpPr>
          <p:nvPr>
            <p:ph idx="1"/>
          </p:nvPr>
        </p:nvSpPr>
        <p:spPr>
          <a:xfrm>
            <a:off x="684212" y="287383"/>
            <a:ext cx="5729651" cy="4322717"/>
          </a:xfrm>
          <a:solidFill>
            <a:schemeClr val="bg2"/>
          </a:solidFill>
          <a:ln>
            <a:solidFill>
              <a:schemeClr val="bg1"/>
            </a:solidFill>
          </a:ln>
          <a:effectLst>
            <a:outerShdw blurRad="50800" dist="38100" dir="2700000" algn="tl" rotWithShape="0">
              <a:prstClr val="black">
                <a:alpha val="40000"/>
              </a:prstClr>
            </a:outerShdw>
          </a:effectLst>
        </p:spPr>
        <p:txBody>
          <a:bodyPr>
            <a:normAutofit/>
          </a:bodyPr>
          <a:lstStyle/>
          <a:p>
            <a:r>
              <a:rPr lang="en-US" sz="1600" dirty="0">
                <a:solidFill>
                  <a:schemeClr val="tx1"/>
                </a:solidFill>
              </a:rPr>
              <a:t>Triggered by the  timing information in the routing combo</a:t>
            </a:r>
          </a:p>
          <a:p>
            <a:r>
              <a:rPr lang="en-US" sz="1600" dirty="0">
                <a:solidFill>
                  <a:schemeClr val="tx1"/>
                </a:solidFill>
              </a:rPr>
              <a:t>Assemble the payload blocks by applying the operations provided. If done execute the mapping to the IDs 1-127</a:t>
            </a:r>
          </a:p>
          <a:p>
            <a:r>
              <a:rPr lang="en-US" sz="1600" dirty="0">
                <a:solidFill>
                  <a:schemeClr val="tx1"/>
                </a:solidFill>
              </a:rPr>
              <a:t>Add routing block, prefix blocks (containing the sender and peer keys), and the header block to the message (all blocks are provided as </a:t>
            </a:r>
            <a:r>
              <a:rPr lang="en-US" sz="1600" dirty="0" err="1">
                <a:solidFill>
                  <a:schemeClr val="tx1"/>
                </a:solidFill>
              </a:rPr>
              <a:t>preencrypted</a:t>
            </a:r>
            <a:r>
              <a:rPr lang="en-US" sz="1600" dirty="0">
                <a:solidFill>
                  <a:schemeClr val="tx1"/>
                </a:solidFill>
              </a:rPr>
              <a:t> binary blobs)</a:t>
            </a:r>
          </a:p>
          <a:p>
            <a:r>
              <a:rPr lang="en-US" sz="1600" dirty="0">
                <a:solidFill>
                  <a:schemeClr val="tx1"/>
                </a:solidFill>
              </a:rPr>
              <a:t>Encrypt inner message</a:t>
            </a:r>
          </a:p>
          <a:p>
            <a:r>
              <a:rPr lang="en-US" sz="1600" dirty="0">
                <a:solidFill>
                  <a:schemeClr val="tx1"/>
                </a:solidFill>
              </a:rPr>
              <a:t>Apply blending according to spec in the routing combo.</a:t>
            </a:r>
          </a:p>
          <a:p>
            <a:r>
              <a:rPr lang="en-US" sz="1600" dirty="0">
                <a:solidFill>
                  <a:schemeClr val="tx1"/>
                </a:solidFill>
              </a:rPr>
              <a:t>Send message by using the transport layer.</a:t>
            </a:r>
          </a:p>
        </p:txBody>
      </p:sp>
    </p:spTree>
    <p:extLst>
      <p:ext uri="{BB962C8B-B14F-4D97-AF65-F5344CB8AC3E}">
        <p14:creationId xmlns:p14="http://schemas.microsoft.com/office/powerpoint/2010/main" val="259730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Pre-Existing Systems</a:t>
            </a:r>
          </a:p>
        </p:txBody>
      </p:sp>
      <p:sp>
        <p:nvSpPr>
          <p:cNvPr id="3" name="Inhaltsplatzhalter 2"/>
          <p:cNvSpPr>
            <a:spLocks noGrp="1"/>
          </p:cNvSpPr>
          <p:nvPr>
            <p:ph idx="1"/>
          </p:nvPr>
        </p:nvSpPr>
        <p:spPr>
          <a:xfrm>
            <a:off x="684212" y="710182"/>
            <a:ext cx="4189885" cy="3615267"/>
          </a:xfrm>
          <a:solidFill>
            <a:schemeClr val="bg2"/>
          </a:solidFill>
          <a:ln>
            <a:solidFill>
              <a:schemeClr val="bg1"/>
            </a:solidFill>
          </a:ln>
          <a:effectLst>
            <a:outerShdw blurRad="50800" dist="38100" dir="2700000" algn="tl" rotWithShape="0">
              <a:prstClr val="black">
                <a:alpha val="40000"/>
              </a:prstClr>
            </a:outerShdw>
          </a:effectLst>
        </p:spPr>
        <p:txBody>
          <a:bodyPr/>
          <a:lstStyle/>
          <a:p>
            <a:r>
              <a:rPr lang="de-DE" dirty="0" err="1">
                <a:solidFill>
                  <a:schemeClr val="tx1"/>
                </a:solidFill>
              </a:rPr>
              <a:t>Remailers</a:t>
            </a:r>
            <a:r>
              <a:rPr lang="de-DE" dirty="0">
                <a:solidFill>
                  <a:schemeClr val="tx1"/>
                </a:solidFill>
              </a:rPr>
              <a:t> (0-III)</a:t>
            </a:r>
          </a:p>
          <a:p>
            <a:pPr lvl="1"/>
            <a:r>
              <a:rPr lang="de-DE" dirty="0" err="1">
                <a:solidFill>
                  <a:schemeClr val="tx1"/>
                </a:solidFill>
              </a:rPr>
              <a:t>Nym</a:t>
            </a:r>
            <a:r>
              <a:rPr lang="de-DE" dirty="0">
                <a:solidFill>
                  <a:schemeClr val="tx1"/>
                </a:solidFill>
              </a:rPr>
              <a:t> </a:t>
            </a:r>
            <a:r>
              <a:rPr lang="de-DE" dirty="0" err="1">
                <a:solidFill>
                  <a:schemeClr val="tx1"/>
                </a:solidFill>
              </a:rPr>
              <a:t>Remailers</a:t>
            </a:r>
            <a:r>
              <a:rPr lang="de-DE" dirty="0">
                <a:solidFill>
                  <a:schemeClr val="tx1"/>
                </a:solidFill>
              </a:rPr>
              <a:t> </a:t>
            </a:r>
          </a:p>
          <a:p>
            <a:pPr lvl="1"/>
            <a:r>
              <a:rPr lang="de-DE" dirty="0" err="1">
                <a:solidFill>
                  <a:schemeClr val="tx1"/>
                </a:solidFill>
              </a:rPr>
              <a:t>Cypherpunk</a:t>
            </a:r>
            <a:endParaRPr lang="de-DE" dirty="0">
              <a:solidFill>
                <a:schemeClr val="tx1"/>
              </a:solidFill>
            </a:endParaRPr>
          </a:p>
          <a:p>
            <a:pPr lvl="1"/>
            <a:r>
              <a:rPr lang="de-DE" dirty="0">
                <a:solidFill>
                  <a:schemeClr val="tx1"/>
                </a:solidFill>
              </a:rPr>
              <a:t>Mixmaster</a:t>
            </a:r>
          </a:p>
          <a:p>
            <a:pPr lvl="1"/>
            <a:r>
              <a:rPr lang="de-DE" dirty="0" err="1">
                <a:solidFill>
                  <a:schemeClr val="tx1"/>
                </a:solidFill>
              </a:rPr>
              <a:t>Mixminion</a:t>
            </a:r>
            <a:endParaRPr lang="de-CH" dirty="0">
              <a:solidFill>
                <a:schemeClr val="tx1"/>
              </a:solidFill>
            </a:endParaRPr>
          </a:p>
        </p:txBody>
      </p:sp>
      <p:sp>
        <p:nvSpPr>
          <p:cNvPr id="4" name="Inhaltsplatzhalter 2">
            <a:extLst>
              <a:ext uri="{FF2B5EF4-FFF2-40B4-BE49-F238E27FC236}">
                <a16:creationId xmlns:a16="http://schemas.microsoft.com/office/drawing/2014/main" id="{26F6D1D9-9B3E-4605-81AD-8ED998FE19B1}"/>
              </a:ext>
            </a:extLst>
          </p:cNvPr>
          <p:cNvSpPr txBox="1">
            <a:spLocks/>
          </p:cNvSpPr>
          <p:nvPr/>
        </p:nvSpPr>
        <p:spPr>
          <a:xfrm>
            <a:off x="4987308" y="710182"/>
            <a:ext cx="6030097" cy="361526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de-DE" dirty="0" err="1">
                <a:solidFill>
                  <a:schemeClr val="tx1"/>
                </a:solidFill>
              </a:rPr>
              <a:t>Onion</a:t>
            </a:r>
            <a:r>
              <a:rPr lang="de-DE" dirty="0">
                <a:solidFill>
                  <a:schemeClr val="tx1"/>
                </a:solidFill>
              </a:rPr>
              <a:t>/</a:t>
            </a:r>
            <a:r>
              <a:rPr lang="de-DE" dirty="0" err="1">
                <a:solidFill>
                  <a:schemeClr val="tx1"/>
                </a:solidFill>
              </a:rPr>
              <a:t>Garlic</a:t>
            </a:r>
            <a:r>
              <a:rPr lang="de-DE" dirty="0">
                <a:solidFill>
                  <a:schemeClr val="tx1"/>
                </a:solidFill>
              </a:rPr>
              <a:t> Routing (SOR, Tor, I2P, …)</a:t>
            </a:r>
          </a:p>
          <a:p>
            <a:r>
              <a:rPr lang="de-CH" dirty="0">
                <a:solidFill>
                  <a:schemeClr val="tx1"/>
                </a:solidFill>
              </a:rPr>
              <a:t>DHT (Salsa, Tarzan, …)</a:t>
            </a:r>
          </a:p>
          <a:p>
            <a:r>
              <a:rPr lang="de-CH" dirty="0">
                <a:solidFill>
                  <a:schemeClr val="tx1"/>
                </a:solidFill>
              </a:rPr>
              <a:t>DC-Nets (Herbivore, </a:t>
            </a:r>
            <a:r>
              <a:rPr lang="de-CH" dirty="0" err="1">
                <a:solidFill>
                  <a:schemeClr val="tx1"/>
                </a:solidFill>
              </a:rPr>
              <a:t>Dissent</a:t>
            </a:r>
            <a:r>
              <a:rPr lang="de-CH" dirty="0">
                <a:solidFill>
                  <a:schemeClr val="tx1"/>
                </a:solidFill>
              </a:rPr>
              <a:t>, …)</a:t>
            </a:r>
          </a:p>
          <a:p>
            <a:r>
              <a:rPr lang="de-CH" dirty="0">
                <a:solidFill>
                  <a:schemeClr val="tx1"/>
                </a:solidFill>
              </a:rPr>
              <a:t>Broadcast (</a:t>
            </a:r>
            <a:r>
              <a:rPr lang="de-CH" dirty="0" err="1">
                <a:solidFill>
                  <a:schemeClr val="tx1"/>
                </a:solidFill>
              </a:rPr>
              <a:t>Hordes</a:t>
            </a:r>
            <a:r>
              <a:rPr lang="de-CH" dirty="0">
                <a:solidFill>
                  <a:schemeClr val="tx1"/>
                </a:solidFill>
              </a:rPr>
              <a:t>, …)</a:t>
            </a:r>
          </a:p>
          <a:p>
            <a:r>
              <a:rPr lang="de-CH" dirty="0">
                <a:solidFill>
                  <a:schemeClr val="tx1"/>
                </a:solidFill>
              </a:rPr>
              <a:t>Distributed Storages (Freenet, </a:t>
            </a:r>
            <a:r>
              <a:rPr lang="de-CH" dirty="0" err="1">
                <a:solidFill>
                  <a:schemeClr val="tx1"/>
                </a:solidFill>
              </a:rPr>
              <a:t>Guntella</a:t>
            </a:r>
            <a:r>
              <a:rPr lang="de-CH" dirty="0">
                <a:solidFill>
                  <a:schemeClr val="tx1"/>
                </a:solidFill>
              </a:rPr>
              <a:t>(2), …)</a:t>
            </a:r>
          </a:p>
        </p:txBody>
      </p:sp>
      <p:sp>
        <p:nvSpPr>
          <p:cNvPr id="5" name="Inhaltsplatzhalter 2">
            <a:extLst>
              <a:ext uri="{FF2B5EF4-FFF2-40B4-BE49-F238E27FC236}">
                <a16:creationId xmlns:a16="http://schemas.microsoft.com/office/drawing/2014/main" id="{7685C33A-7023-4451-8914-FE872239D244}"/>
              </a:ext>
            </a:extLst>
          </p:cNvPr>
          <p:cNvSpPr txBox="1">
            <a:spLocks/>
          </p:cNvSpPr>
          <p:nvPr/>
        </p:nvSpPr>
        <p:spPr>
          <a:xfrm>
            <a:off x="6827519" y="4811098"/>
            <a:ext cx="4189886" cy="429767"/>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fontScale="62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solidFill>
                  <a:srgbClr val="FFFF00"/>
                </a:solidFill>
              </a:rPr>
              <a:t>None of these systems were designed with a censor in mind!</a:t>
            </a:r>
          </a:p>
        </p:txBody>
      </p:sp>
    </p:spTree>
    <p:extLst>
      <p:ext uri="{BB962C8B-B14F-4D97-AF65-F5344CB8AC3E}">
        <p14:creationId xmlns:p14="http://schemas.microsoft.com/office/powerpoint/2010/main" val="1724453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a:xfrm>
            <a:off x="684212" y="4487332"/>
            <a:ext cx="9853690" cy="1507067"/>
          </a:xfrm>
        </p:spPr>
        <p:txBody>
          <a:bodyPr>
            <a:normAutofit/>
          </a:bodyPr>
          <a:lstStyle/>
          <a:p>
            <a:r>
              <a:rPr lang="en-US" dirty="0"/>
              <a:t>MessageVortex</a:t>
            </a:r>
            <a:br>
              <a:rPr lang="en-US" dirty="0"/>
            </a:br>
            <a:r>
              <a:rPr lang="de-DE" sz="1800" dirty="0" err="1"/>
              <a:t>Reduced</a:t>
            </a:r>
            <a:r>
              <a:rPr lang="de-DE" sz="1800" dirty="0"/>
              <a:t> </a:t>
            </a:r>
            <a:r>
              <a:rPr lang="de-DE" sz="1800" dirty="0" err="1"/>
              <a:t>example</a:t>
            </a:r>
            <a:r>
              <a:rPr lang="de-DE" sz="1800" dirty="0"/>
              <a:t> </a:t>
            </a:r>
            <a:r>
              <a:rPr lang="de-DE" sz="1800" dirty="0" err="1"/>
              <a:t>graph</a:t>
            </a:r>
            <a:endParaRPr lang="en-US" dirty="0"/>
          </a:p>
        </p:txBody>
      </p:sp>
      <p:grpSp>
        <p:nvGrpSpPr>
          <p:cNvPr id="4" name="Gruppieren 3">
            <a:extLst>
              <a:ext uri="{FF2B5EF4-FFF2-40B4-BE49-F238E27FC236}">
                <a16:creationId xmlns:a16="http://schemas.microsoft.com/office/drawing/2014/main" id="{6B0944F2-06F0-4B8B-ABF4-E56145E738E1}"/>
              </a:ext>
            </a:extLst>
          </p:cNvPr>
          <p:cNvGrpSpPr/>
          <p:nvPr/>
        </p:nvGrpSpPr>
        <p:grpSpPr>
          <a:xfrm>
            <a:off x="596567" y="2130889"/>
            <a:ext cx="529706" cy="645766"/>
            <a:chOff x="6800850" y="4321562"/>
            <a:chExt cx="1323975" cy="1574413"/>
          </a:xfrm>
        </p:grpSpPr>
        <p:sp>
          <p:nvSpPr>
            <p:cNvPr id="6" name="Rechteck: abgerundete Ecken 5">
              <a:extLst>
                <a:ext uri="{FF2B5EF4-FFF2-40B4-BE49-F238E27FC236}">
                  <a16:creationId xmlns:a16="http://schemas.microsoft.com/office/drawing/2014/main" id="{E46522B3-BE83-47EF-8922-D0CA0A122E58}"/>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a:solidFill>
                    <a:schemeClr val="bg1"/>
                  </a:solidFill>
                </a:rPr>
                <a:t>0</a:t>
              </a:r>
              <a:endParaRPr lang="en-US" sz="700" dirty="0">
                <a:solidFill>
                  <a:schemeClr val="bg1"/>
                </a:solidFill>
              </a:endParaRPr>
            </a:p>
          </p:txBody>
        </p:sp>
        <p:pic>
          <p:nvPicPr>
            <p:cNvPr id="8" name="Inhaltsplatzhalter 6">
              <a:extLst>
                <a:ext uri="{FF2B5EF4-FFF2-40B4-BE49-F238E27FC236}">
                  <a16:creationId xmlns:a16="http://schemas.microsoft.com/office/drawing/2014/main" id="{6E4D1138-A573-44B6-8ECF-BD8AC51CA67E}"/>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pic>
        <p:nvPicPr>
          <p:cNvPr id="9" name="Inhaltsplatzhalter 5" descr="Ein Bild, das Text enthält.&#10;&#10;Automatisch generierte Beschreibung">
            <a:extLst>
              <a:ext uri="{FF2B5EF4-FFF2-40B4-BE49-F238E27FC236}">
                <a16:creationId xmlns:a16="http://schemas.microsoft.com/office/drawing/2014/main" id="{7DEB959B-C294-48B8-ABDE-288D9AE1055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555138" y="2450271"/>
            <a:ext cx="3040295" cy="3136053"/>
          </a:xfrm>
        </p:spPr>
      </p:pic>
      <p:grpSp>
        <p:nvGrpSpPr>
          <p:cNvPr id="10" name="Gruppieren 9">
            <a:extLst>
              <a:ext uri="{FF2B5EF4-FFF2-40B4-BE49-F238E27FC236}">
                <a16:creationId xmlns:a16="http://schemas.microsoft.com/office/drawing/2014/main" id="{0CA75641-420A-444F-B395-E1FD6FC743B6}"/>
              </a:ext>
            </a:extLst>
          </p:cNvPr>
          <p:cNvGrpSpPr/>
          <p:nvPr/>
        </p:nvGrpSpPr>
        <p:grpSpPr>
          <a:xfrm>
            <a:off x="9642102" y="747387"/>
            <a:ext cx="529706" cy="645766"/>
            <a:chOff x="6800850" y="4321562"/>
            <a:chExt cx="1323975" cy="1574413"/>
          </a:xfrm>
        </p:grpSpPr>
        <p:sp>
          <p:nvSpPr>
            <p:cNvPr id="11" name="Rechteck: abgerundete Ecken 10">
              <a:extLst>
                <a:ext uri="{FF2B5EF4-FFF2-40B4-BE49-F238E27FC236}">
                  <a16:creationId xmlns:a16="http://schemas.microsoft.com/office/drawing/2014/main" id="{05562B18-89BB-4742-A2D9-649353BF9037}"/>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a:solidFill>
                    <a:schemeClr val="bg1"/>
                  </a:solidFill>
                </a:rPr>
                <a:t>1</a:t>
              </a:r>
              <a:endParaRPr lang="en-US" sz="700" dirty="0">
                <a:solidFill>
                  <a:schemeClr val="bg1"/>
                </a:solidFill>
              </a:endParaRPr>
            </a:p>
          </p:txBody>
        </p:sp>
        <p:pic>
          <p:nvPicPr>
            <p:cNvPr id="12" name="Inhaltsplatzhalter 6">
              <a:extLst>
                <a:ext uri="{FF2B5EF4-FFF2-40B4-BE49-F238E27FC236}">
                  <a16:creationId xmlns:a16="http://schemas.microsoft.com/office/drawing/2014/main" id="{3AAA458C-03B4-48F3-872D-ED27E6B7EF1C}"/>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grpSp>
        <p:nvGrpSpPr>
          <p:cNvPr id="13" name="Gruppieren 12">
            <a:extLst>
              <a:ext uri="{FF2B5EF4-FFF2-40B4-BE49-F238E27FC236}">
                <a16:creationId xmlns:a16="http://schemas.microsoft.com/office/drawing/2014/main" id="{77EB17C6-5664-4AD8-B461-2938CB698FE7}"/>
              </a:ext>
            </a:extLst>
          </p:cNvPr>
          <p:cNvGrpSpPr/>
          <p:nvPr/>
        </p:nvGrpSpPr>
        <p:grpSpPr>
          <a:xfrm>
            <a:off x="1378141" y="1505181"/>
            <a:ext cx="529706" cy="645766"/>
            <a:chOff x="6800850" y="4321562"/>
            <a:chExt cx="1323975" cy="1574413"/>
          </a:xfrm>
        </p:grpSpPr>
        <p:sp>
          <p:nvSpPr>
            <p:cNvPr id="14" name="Rechteck: abgerundete Ecken 13">
              <a:extLst>
                <a:ext uri="{FF2B5EF4-FFF2-40B4-BE49-F238E27FC236}">
                  <a16:creationId xmlns:a16="http://schemas.microsoft.com/office/drawing/2014/main" id="{2192534D-0333-4D8C-8766-655AFA05DC9E}"/>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a:solidFill>
                    <a:schemeClr val="bg1"/>
                  </a:solidFill>
                </a:rPr>
                <a:t>3</a:t>
              </a:r>
              <a:endParaRPr lang="en-US" sz="700" dirty="0">
                <a:solidFill>
                  <a:schemeClr val="bg1"/>
                </a:solidFill>
              </a:endParaRPr>
            </a:p>
          </p:txBody>
        </p:sp>
        <p:pic>
          <p:nvPicPr>
            <p:cNvPr id="15" name="Inhaltsplatzhalter 6">
              <a:extLst>
                <a:ext uri="{FF2B5EF4-FFF2-40B4-BE49-F238E27FC236}">
                  <a16:creationId xmlns:a16="http://schemas.microsoft.com/office/drawing/2014/main" id="{D6E877B7-A0B7-4C24-82E0-346B79F98E65}"/>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grpSp>
        <p:nvGrpSpPr>
          <p:cNvPr id="25" name="Gruppieren 24">
            <a:extLst>
              <a:ext uri="{FF2B5EF4-FFF2-40B4-BE49-F238E27FC236}">
                <a16:creationId xmlns:a16="http://schemas.microsoft.com/office/drawing/2014/main" id="{1B8173E3-3A02-465B-A34B-F070AC5D3CE8}"/>
              </a:ext>
            </a:extLst>
          </p:cNvPr>
          <p:cNvGrpSpPr/>
          <p:nvPr/>
        </p:nvGrpSpPr>
        <p:grpSpPr>
          <a:xfrm>
            <a:off x="1382146" y="727329"/>
            <a:ext cx="529706" cy="645766"/>
            <a:chOff x="6800850" y="4321562"/>
            <a:chExt cx="1323975" cy="1574413"/>
          </a:xfrm>
        </p:grpSpPr>
        <p:sp>
          <p:nvSpPr>
            <p:cNvPr id="26" name="Rechteck: abgerundete Ecken 25">
              <a:extLst>
                <a:ext uri="{FF2B5EF4-FFF2-40B4-BE49-F238E27FC236}">
                  <a16:creationId xmlns:a16="http://schemas.microsoft.com/office/drawing/2014/main" id="{DA99D0AA-B1B2-4610-B0AD-4E8DD1D7EB97}"/>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a:solidFill>
                    <a:schemeClr val="bg1"/>
                  </a:solidFill>
                </a:rPr>
                <a:t>3</a:t>
              </a:r>
              <a:endParaRPr lang="en-US" sz="700" dirty="0">
                <a:solidFill>
                  <a:schemeClr val="bg1"/>
                </a:solidFill>
              </a:endParaRPr>
            </a:p>
          </p:txBody>
        </p:sp>
        <p:pic>
          <p:nvPicPr>
            <p:cNvPr id="27" name="Inhaltsplatzhalter 6">
              <a:extLst>
                <a:ext uri="{FF2B5EF4-FFF2-40B4-BE49-F238E27FC236}">
                  <a16:creationId xmlns:a16="http://schemas.microsoft.com/office/drawing/2014/main" id="{AC1DD7CA-5FCE-4D00-B969-D7B812C46A2A}"/>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cxnSp>
        <p:nvCxnSpPr>
          <p:cNvPr id="32" name="Gerade Verbindung mit Pfeil 31">
            <a:extLst>
              <a:ext uri="{FF2B5EF4-FFF2-40B4-BE49-F238E27FC236}">
                <a16:creationId xmlns:a16="http://schemas.microsoft.com/office/drawing/2014/main" id="{C3E2539A-3146-47BF-BF96-9CA16EFA4211}"/>
              </a:ext>
            </a:extLst>
          </p:cNvPr>
          <p:cNvCxnSpPr>
            <a:stCxn id="6" idx="3"/>
            <a:endCxn id="11" idx="1"/>
          </p:cNvCxnSpPr>
          <p:nvPr/>
        </p:nvCxnSpPr>
        <p:spPr>
          <a:xfrm flipV="1">
            <a:off x="1126273" y="1070270"/>
            <a:ext cx="8515829" cy="1383502"/>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FA53CE91-E4FD-45BE-B9A3-EBAB8593D30C}"/>
              </a:ext>
            </a:extLst>
          </p:cNvPr>
          <p:cNvCxnSpPr>
            <a:cxnSpLocks/>
            <a:stCxn id="6" idx="3"/>
            <a:endCxn id="26" idx="1"/>
          </p:cNvCxnSpPr>
          <p:nvPr/>
        </p:nvCxnSpPr>
        <p:spPr>
          <a:xfrm flipV="1">
            <a:off x="1126273" y="1050212"/>
            <a:ext cx="255873" cy="1403560"/>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88B64E51-D6AE-4E37-8657-132D89B7E065}"/>
              </a:ext>
            </a:extLst>
          </p:cNvPr>
          <p:cNvCxnSpPr>
            <a:cxnSpLocks/>
            <a:stCxn id="6" idx="3"/>
            <a:endCxn id="14" idx="1"/>
          </p:cNvCxnSpPr>
          <p:nvPr/>
        </p:nvCxnSpPr>
        <p:spPr>
          <a:xfrm flipV="1">
            <a:off x="1126273" y="1828064"/>
            <a:ext cx="251868" cy="625708"/>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uppieren 39">
            <a:extLst>
              <a:ext uri="{FF2B5EF4-FFF2-40B4-BE49-F238E27FC236}">
                <a16:creationId xmlns:a16="http://schemas.microsoft.com/office/drawing/2014/main" id="{083C8FEB-8F5B-4C86-8608-29ACC4BDC83D}"/>
              </a:ext>
            </a:extLst>
          </p:cNvPr>
          <p:cNvGrpSpPr/>
          <p:nvPr/>
        </p:nvGrpSpPr>
        <p:grpSpPr>
          <a:xfrm>
            <a:off x="2394508" y="1503440"/>
            <a:ext cx="529706" cy="645766"/>
            <a:chOff x="6800850" y="4321562"/>
            <a:chExt cx="1323975" cy="1574413"/>
          </a:xfrm>
        </p:grpSpPr>
        <p:sp>
          <p:nvSpPr>
            <p:cNvPr id="41" name="Rechteck: abgerundete Ecken 40">
              <a:extLst>
                <a:ext uri="{FF2B5EF4-FFF2-40B4-BE49-F238E27FC236}">
                  <a16:creationId xmlns:a16="http://schemas.microsoft.com/office/drawing/2014/main" id="{800E8540-1B8F-4645-A171-C76C6BE70F3E}"/>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a:solidFill>
                    <a:schemeClr val="bg1"/>
                  </a:solidFill>
                </a:rPr>
                <a:t>5</a:t>
              </a:r>
              <a:endParaRPr lang="en-US" sz="700" dirty="0">
                <a:solidFill>
                  <a:schemeClr val="bg1"/>
                </a:solidFill>
              </a:endParaRPr>
            </a:p>
          </p:txBody>
        </p:sp>
        <p:pic>
          <p:nvPicPr>
            <p:cNvPr id="42" name="Inhaltsplatzhalter 6">
              <a:extLst>
                <a:ext uri="{FF2B5EF4-FFF2-40B4-BE49-F238E27FC236}">
                  <a16:creationId xmlns:a16="http://schemas.microsoft.com/office/drawing/2014/main" id="{60C95E8C-0F7B-49AB-95ED-2B5470E73AB1}"/>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cxnSp>
        <p:nvCxnSpPr>
          <p:cNvPr id="43" name="Gerade Verbindung mit Pfeil 42">
            <a:extLst>
              <a:ext uri="{FF2B5EF4-FFF2-40B4-BE49-F238E27FC236}">
                <a16:creationId xmlns:a16="http://schemas.microsoft.com/office/drawing/2014/main" id="{FC8B2663-8E8D-44CC-9F77-5541148420D9}"/>
              </a:ext>
            </a:extLst>
          </p:cNvPr>
          <p:cNvCxnSpPr>
            <a:cxnSpLocks/>
            <a:stCxn id="11" idx="3"/>
          </p:cNvCxnSpPr>
          <p:nvPr/>
        </p:nvCxnSpPr>
        <p:spPr>
          <a:xfrm flipV="1">
            <a:off x="10171808" y="713746"/>
            <a:ext cx="306847" cy="356524"/>
          </a:xfrm>
          <a:prstGeom prst="straightConnector1">
            <a:avLst/>
          </a:prstGeom>
          <a:ln w="28575">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Gerade Verbindung mit Pfeil 46">
            <a:extLst>
              <a:ext uri="{FF2B5EF4-FFF2-40B4-BE49-F238E27FC236}">
                <a16:creationId xmlns:a16="http://schemas.microsoft.com/office/drawing/2014/main" id="{88569FB5-C855-4A99-91E4-AB24824220B6}"/>
              </a:ext>
            </a:extLst>
          </p:cNvPr>
          <p:cNvCxnSpPr>
            <a:cxnSpLocks/>
            <a:stCxn id="11" idx="3"/>
          </p:cNvCxnSpPr>
          <p:nvPr/>
        </p:nvCxnSpPr>
        <p:spPr>
          <a:xfrm>
            <a:off x="10171808" y="1070270"/>
            <a:ext cx="306027" cy="356524"/>
          </a:xfrm>
          <a:prstGeom prst="straightConnector1">
            <a:avLst/>
          </a:prstGeom>
          <a:ln w="28575">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74CF692B-AFED-4E65-8718-FD3525859231}"/>
              </a:ext>
            </a:extLst>
          </p:cNvPr>
          <p:cNvCxnSpPr>
            <a:cxnSpLocks/>
            <a:stCxn id="11" idx="3"/>
          </p:cNvCxnSpPr>
          <p:nvPr/>
        </p:nvCxnSpPr>
        <p:spPr>
          <a:xfrm>
            <a:off x="10171808" y="1070270"/>
            <a:ext cx="306027" cy="0"/>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53" name="Gruppieren 52">
            <a:extLst>
              <a:ext uri="{FF2B5EF4-FFF2-40B4-BE49-F238E27FC236}">
                <a16:creationId xmlns:a16="http://schemas.microsoft.com/office/drawing/2014/main" id="{8644DFEA-67C0-4F16-9AAF-E767863A542D}"/>
              </a:ext>
            </a:extLst>
          </p:cNvPr>
          <p:cNvGrpSpPr/>
          <p:nvPr/>
        </p:nvGrpSpPr>
        <p:grpSpPr>
          <a:xfrm>
            <a:off x="1378141" y="2823915"/>
            <a:ext cx="529706" cy="645766"/>
            <a:chOff x="6800850" y="4321562"/>
            <a:chExt cx="1323975" cy="1574413"/>
          </a:xfrm>
        </p:grpSpPr>
        <p:sp>
          <p:nvSpPr>
            <p:cNvPr id="54" name="Rechteck: abgerundete Ecken 53">
              <a:extLst>
                <a:ext uri="{FF2B5EF4-FFF2-40B4-BE49-F238E27FC236}">
                  <a16:creationId xmlns:a16="http://schemas.microsoft.com/office/drawing/2014/main" id="{EB7FC264-D9A0-4B30-88D3-6AF120B49B95}"/>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a:solidFill>
                    <a:schemeClr val="bg1"/>
                  </a:solidFill>
                </a:rPr>
                <a:t>3</a:t>
              </a:r>
              <a:endParaRPr lang="en-US" sz="700" dirty="0">
                <a:solidFill>
                  <a:schemeClr val="bg1"/>
                </a:solidFill>
              </a:endParaRPr>
            </a:p>
          </p:txBody>
        </p:sp>
        <p:pic>
          <p:nvPicPr>
            <p:cNvPr id="55" name="Inhaltsplatzhalter 6">
              <a:extLst>
                <a:ext uri="{FF2B5EF4-FFF2-40B4-BE49-F238E27FC236}">
                  <a16:creationId xmlns:a16="http://schemas.microsoft.com/office/drawing/2014/main" id="{8396EB4B-821A-4013-9E6A-D124FAAB841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grpSp>
        <p:nvGrpSpPr>
          <p:cNvPr id="56" name="Gruppieren 55">
            <a:extLst>
              <a:ext uri="{FF2B5EF4-FFF2-40B4-BE49-F238E27FC236}">
                <a16:creationId xmlns:a16="http://schemas.microsoft.com/office/drawing/2014/main" id="{5C80CDA9-9249-4C19-A194-F1575F99E478}"/>
              </a:ext>
            </a:extLst>
          </p:cNvPr>
          <p:cNvGrpSpPr/>
          <p:nvPr/>
        </p:nvGrpSpPr>
        <p:grpSpPr>
          <a:xfrm>
            <a:off x="2394508" y="2822174"/>
            <a:ext cx="529706" cy="645766"/>
            <a:chOff x="6800850" y="4321562"/>
            <a:chExt cx="1323975" cy="1574413"/>
          </a:xfrm>
        </p:grpSpPr>
        <p:sp>
          <p:nvSpPr>
            <p:cNvPr id="57" name="Rechteck: abgerundete Ecken 56">
              <a:extLst>
                <a:ext uri="{FF2B5EF4-FFF2-40B4-BE49-F238E27FC236}">
                  <a16:creationId xmlns:a16="http://schemas.microsoft.com/office/drawing/2014/main" id="{FEF51959-0B3C-409A-8C94-D4187AC4C5E3}"/>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a:solidFill>
                    <a:schemeClr val="bg1"/>
                  </a:solidFill>
                </a:rPr>
                <a:t>5</a:t>
              </a:r>
              <a:endParaRPr lang="en-US" sz="700" dirty="0">
                <a:solidFill>
                  <a:schemeClr val="bg1"/>
                </a:solidFill>
              </a:endParaRPr>
            </a:p>
          </p:txBody>
        </p:sp>
        <p:pic>
          <p:nvPicPr>
            <p:cNvPr id="58" name="Inhaltsplatzhalter 6">
              <a:extLst>
                <a:ext uri="{FF2B5EF4-FFF2-40B4-BE49-F238E27FC236}">
                  <a16:creationId xmlns:a16="http://schemas.microsoft.com/office/drawing/2014/main" id="{67E49DDD-A30C-44CF-8D39-FDC34DD49558}"/>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grpSp>
        <p:nvGrpSpPr>
          <p:cNvPr id="59" name="Gruppieren 58">
            <a:extLst>
              <a:ext uri="{FF2B5EF4-FFF2-40B4-BE49-F238E27FC236}">
                <a16:creationId xmlns:a16="http://schemas.microsoft.com/office/drawing/2014/main" id="{D96CA328-55C3-4D80-9278-C9E35DD78A2F}"/>
              </a:ext>
            </a:extLst>
          </p:cNvPr>
          <p:cNvGrpSpPr/>
          <p:nvPr/>
        </p:nvGrpSpPr>
        <p:grpSpPr>
          <a:xfrm>
            <a:off x="9642102" y="1626929"/>
            <a:ext cx="529706" cy="645766"/>
            <a:chOff x="6800850" y="4321562"/>
            <a:chExt cx="1323975" cy="1574413"/>
          </a:xfrm>
        </p:grpSpPr>
        <p:sp>
          <p:nvSpPr>
            <p:cNvPr id="60" name="Rechteck: abgerundete Ecken 59">
              <a:extLst>
                <a:ext uri="{FF2B5EF4-FFF2-40B4-BE49-F238E27FC236}">
                  <a16:creationId xmlns:a16="http://schemas.microsoft.com/office/drawing/2014/main" id="{83EB54E6-F481-4B33-808D-1678F8AEC347}"/>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a:solidFill>
                    <a:schemeClr val="bg1"/>
                  </a:solidFill>
                </a:rPr>
                <a:t>0</a:t>
              </a:r>
              <a:endParaRPr lang="en-US" sz="700" dirty="0">
                <a:solidFill>
                  <a:schemeClr val="bg1"/>
                </a:solidFill>
              </a:endParaRPr>
            </a:p>
          </p:txBody>
        </p:sp>
        <p:pic>
          <p:nvPicPr>
            <p:cNvPr id="61" name="Inhaltsplatzhalter 6">
              <a:extLst>
                <a:ext uri="{FF2B5EF4-FFF2-40B4-BE49-F238E27FC236}">
                  <a16:creationId xmlns:a16="http://schemas.microsoft.com/office/drawing/2014/main" id="{5B303D59-E9F0-4CD2-9C2D-D7AB982366FB}"/>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cxnSp>
        <p:nvCxnSpPr>
          <p:cNvPr id="62" name="Gerade Verbindung mit Pfeil 61">
            <a:extLst>
              <a:ext uri="{FF2B5EF4-FFF2-40B4-BE49-F238E27FC236}">
                <a16:creationId xmlns:a16="http://schemas.microsoft.com/office/drawing/2014/main" id="{DA46395E-F763-4E2E-AECF-596CAC1E23FA}"/>
              </a:ext>
            </a:extLst>
          </p:cNvPr>
          <p:cNvCxnSpPr>
            <a:cxnSpLocks/>
            <a:stCxn id="41" idx="3"/>
            <a:endCxn id="11" idx="1"/>
          </p:cNvCxnSpPr>
          <p:nvPr/>
        </p:nvCxnSpPr>
        <p:spPr>
          <a:xfrm flipV="1">
            <a:off x="2924214" y="1070270"/>
            <a:ext cx="6717888" cy="756053"/>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A6178C2C-EAD9-46C2-BC6A-478D171663A6}"/>
              </a:ext>
            </a:extLst>
          </p:cNvPr>
          <p:cNvCxnSpPr>
            <a:cxnSpLocks/>
            <a:stCxn id="57" idx="3"/>
            <a:endCxn id="60" idx="1"/>
          </p:cNvCxnSpPr>
          <p:nvPr/>
        </p:nvCxnSpPr>
        <p:spPr>
          <a:xfrm flipV="1">
            <a:off x="2924214" y="1949812"/>
            <a:ext cx="6717888" cy="1195245"/>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Gerade Verbindung mit Pfeil 67">
            <a:extLst>
              <a:ext uri="{FF2B5EF4-FFF2-40B4-BE49-F238E27FC236}">
                <a16:creationId xmlns:a16="http://schemas.microsoft.com/office/drawing/2014/main" id="{404F6AEF-BDBA-47F4-A0E8-B05506A22FBF}"/>
              </a:ext>
            </a:extLst>
          </p:cNvPr>
          <p:cNvCxnSpPr>
            <a:cxnSpLocks/>
            <a:stCxn id="6" idx="3"/>
            <a:endCxn id="54" idx="1"/>
          </p:cNvCxnSpPr>
          <p:nvPr/>
        </p:nvCxnSpPr>
        <p:spPr>
          <a:xfrm>
            <a:off x="1126273" y="2453772"/>
            <a:ext cx="251868" cy="693026"/>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AD810B91-67FA-4824-B5D9-04F7B3BD5AB5}"/>
              </a:ext>
            </a:extLst>
          </p:cNvPr>
          <p:cNvCxnSpPr>
            <a:cxnSpLocks/>
            <a:stCxn id="26" idx="3"/>
            <a:endCxn id="11" idx="1"/>
          </p:cNvCxnSpPr>
          <p:nvPr/>
        </p:nvCxnSpPr>
        <p:spPr>
          <a:xfrm>
            <a:off x="1911852" y="1050212"/>
            <a:ext cx="7730250" cy="20058"/>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Gerade Verbindung mit Pfeil 73">
            <a:extLst>
              <a:ext uri="{FF2B5EF4-FFF2-40B4-BE49-F238E27FC236}">
                <a16:creationId xmlns:a16="http://schemas.microsoft.com/office/drawing/2014/main" id="{5092FA67-5062-45F1-8680-5BBBEF8D9BBD}"/>
              </a:ext>
            </a:extLst>
          </p:cNvPr>
          <p:cNvCxnSpPr>
            <a:cxnSpLocks/>
            <a:stCxn id="14" idx="3"/>
            <a:endCxn id="41" idx="1"/>
          </p:cNvCxnSpPr>
          <p:nvPr/>
        </p:nvCxnSpPr>
        <p:spPr>
          <a:xfrm flipV="1">
            <a:off x="1907847" y="1826323"/>
            <a:ext cx="486661" cy="1741"/>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Gerade Verbindung mit Pfeil 76">
            <a:extLst>
              <a:ext uri="{FF2B5EF4-FFF2-40B4-BE49-F238E27FC236}">
                <a16:creationId xmlns:a16="http://schemas.microsoft.com/office/drawing/2014/main" id="{0DFF9B91-EBCE-4B1C-A7D6-ADCE6E22DF11}"/>
              </a:ext>
            </a:extLst>
          </p:cNvPr>
          <p:cNvCxnSpPr>
            <a:cxnSpLocks/>
            <a:stCxn id="54" idx="3"/>
            <a:endCxn id="57" idx="1"/>
          </p:cNvCxnSpPr>
          <p:nvPr/>
        </p:nvCxnSpPr>
        <p:spPr>
          <a:xfrm flipV="1">
            <a:off x="1907847" y="3145057"/>
            <a:ext cx="486661" cy="1741"/>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063ECB7E-304C-4150-A23D-EDF4E8BCC2F3}"/>
              </a:ext>
            </a:extLst>
          </p:cNvPr>
          <p:cNvCxnSpPr/>
          <p:nvPr/>
        </p:nvCxnSpPr>
        <p:spPr>
          <a:xfrm>
            <a:off x="2634044" y="198449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Gerade Verbindung mit Pfeil 83">
            <a:extLst>
              <a:ext uri="{FF2B5EF4-FFF2-40B4-BE49-F238E27FC236}">
                <a16:creationId xmlns:a16="http://schemas.microsoft.com/office/drawing/2014/main" id="{EE7C8EED-C83C-4F3A-BBA6-D499FE2CBEDA}"/>
              </a:ext>
            </a:extLst>
          </p:cNvPr>
          <p:cNvCxnSpPr>
            <a:cxnSpLocks/>
            <a:stCxn id="6" idx="3"/>
            <a:endCxn id="88" idx="1"/>
          </p:cNvCxnSpPr>
          <p:nvPr/>
        </p:nvCxnSpPr>
        <p:spPr>
          <a:xfrm>
            <a:off x="1126273" y="2453772"/>
            <a:ext cx="251868" cy="1560404"/>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87" name="Gruppieren 86">
            <a:extLst>
              <a:ext uri="{FF2B5EF4-FFF2-40B4-BE49-F238E27FC236}">
                <a16:creationId xmlns:a16="http://schemas.microsoft.com/office/drawing/2014/main" id="{752F5845-479D-428D-9349-B1B76FE9CD37}"/>
              </a:ext>
            </a:extLst>
          </p:cNvPr>
          <p:cNvGrpSpPr/>
          <p:nvPr/>
        </p:nvGrpSpPr>
        <p:grpSpPr>
          <a:xfrm>
            <a:off x="1378141" y="3691293"/>
            <a:ext cx="529706" cy="645766"/>
            <a:chOff x="6800850" y="4321562"/>
            <a:chExt cx="1323975" cy="1574413"/>
          </a:xfrm>
        </p:grpSpPr>
        <p:sp>
          <p:nvSpPr>
            <p:cNvPr id="88" name="Rechteck: abgerundete Ecken 87">
              <a:extLst>
                <a:ext uri="{FF2B5EF4-FFF2-40B4-BE49-F238E27FC236}">
                  <a16:creationId xmlns:a16="http://schemas.microsoft.com/office/drawing/2014/main" id="{47F9E210-9D5D-4ABF-9A23-F97775CC8A9C}"/>
                </a:ext>
              </a:extLst>
            </p:cNvPr>
            <p:cNvSpPr/>
            <p:nvPr/>
          </p:nvSpPr>
          <p:spPr>
            <a:xfrm>
              <a:off x="6800850" y="4321562"/>
              <a:ext cx="1323975" cy="157441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err="1">
                  <a:solidFill>
                    <a:schemeClr val="bg1"/>
                  </a:solidFill>
                </a:rPr>
                <a:t>VortexNode</a:t>
              </a:r>
              <a:br>
                <a:rPr lang="de-DE" sz="700" dirty="0">
                  <a:solidFill>
                    <a:schemeClr val="bg1"/>
                  </a:solidFill>
                </a:rPr>
              </a:br>
              <a:br>
                <a:rPr lang="de-DE" sz="700" dirty="0">
                  <a:solidFill>
                    <a:schemeClr val="bg1"/>
                  </a:solidFill>
                </a:rPr>
              </a:br>
              <a:r>
                <a:rPr lang="de-DE" sz="700" dirty="0" err="1">
                  <a:solidFill>
                    <a:schemeClr val="bg1"/>
                  </a:solidFill>
                </a:rPr>
                <a:t>Others</a:t>
              </a:r>
              <a:endParaRPr lang="en-US" sz="700" dirty="0">
                <a:solidFill>
                  <a:schemeClr val="bg1"/>
                </a:solidFill>
              </a:endParaRPr>
            </a:p>
          </p:txBody>
        </p:sp>
        <p:pic>
          <p:nvPicPr>
            <p:cNvPr id="89" name="Inhaltsplatzhalter 6">
              <a:extLst>
                <a:ext uri="{FF2B5EF4-FFF2-40B4-BE49-F238E27FC236}">
                  <a16:creationId xmlns:a16="http://schemas.microsoft.com/office/drawing/2014/main" id="{D93D367E-53A6-438F-B410-10DC543EA5CC}"/>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187" r="55562" b="53641"/>
            <a:stretch/>
          </p:blipFill>
          <p:spPr>
            <a:xfrm>
              <a:off x="7694868" y="4370464"/>
              <a:ext cx="344232" cy="401587"/>
            </a:xfrm>
            <a:prstGeom prst="rect">
              <a:avLst/>
            </a:prstGeom>
          </p:spPr>
        </p:pic>
      </p:grpSp>
      <p:cxnSp>
        <p:nvCxnSpPr>
          <p:cNvPr id="91" name="Gerade Verbindung mit Pfeil 90">
            <a:extLst>
              <a:ext uri="{FF2B5EF4-FFF2-40B4-BE49-F238E27FC236}">
                <a16:creationId xmlns:a16="http://schemas.microsoft.com/office/drawing/2014/main" id="{715F6581-CADB-4CC4-AC7C-D671450883C0}"/>
              </a:ext>
            </a:extLst>
          </p:cNvPr>
          <p:cNvCxnSpPr>
            <a:cxnSpLocks/>
            <a:endCxn id="6" idx="1"/>
          </p:cNvCxnSpPr>
          <p:nvPr/>
        </p:nvCxnSpPr>
        <p:spPr>
          <a:xfrm>
            <a:off x="189753" y="1921733"/>
            <a:ext cx="406814" cy="532039"/>
          </a:xfrm>
          <a:prstGeom prst="straightConnector1">
            <a:avLst/>
          </a:prstGeom>
          <a:ln w="28575">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Gerade Verbindung mit Pfeil 93">
            <a:extLst>
              <a:ext uri="{FF2B5EF4-FFF2-40B4-BE49-F238E27FC236}">
                <a16:creationId xmlns:a16="http://schemas.microsoft.com/office/drawing/2014/main" id="{66B73028-8B0D-4534-8D33-B5D96274A50D}"/>
              </a:ext>
            </a:extLst>
          </p:cNvPr>
          <p:cNvCxnSpPr>
            <a:cxnSpLocks/>
            <a:endCxn id="6" idx="1"/>
          </p:cNvCxnSpPr>
          <p:nvPr/>
        </p:nvCxnSpPr>
        <p:spPr>
          <a:xfrm flipV="1">
            <a:off x="204429" y="2453772"/>
            <a:ext cx="392138" cy="470818"/>
          </a:xfrm>
          <a:prstGeom prst="straightConnector1">
            <a:avLst/>
          </a:prstGeom>
          <a:ln w="28575">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Gerade Verbindung mit Pfeil 96">
            <a:extLst>
              <a:ext uri="{FF2B5EF4-FFF2-40B4-BE49-F238E27FC236}">
                <a16:creationId xmlns:a16="http://schemas.microsoft.com/office/drawing/2014/main" id="{BCC89E31-1998-49AD-BA19-BA6B6CD01BCE}"/>
              </a:ext>
            </a:extLst>
          </p:cNvPr>
          <p:cNvCxnSpPr>
            <a:cxnSpLocks/>
            <a:endCxn id="60" idx="1"/>
          </p:cNvCxnSpPr>
          <p:nvPr/>
        </p:nvCxnSpPr>
        <p:spPr>
          <a:xfrm>
            <a:off x="9202723" y="1640724"/>
            <a:ext cx="439379" cy="309088"/>
          </a:xfrm>
          <a:prstGeom prst="straightConnector1">
            <a:avLst/>
          </a:prstGeom>
          <a:ln w="28575">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a:extLst>
              <a:ext uri="{FF2B5EF4-FFF2-40B4-BE49-F238E27FC236}">
                <a16:creationId xmlns:a16="http://schemas.microsoft.com/office/drawing/2014/main" id="{1ED131C7-3CBB-4D59-88F1-163B48A98E44}"/>
              </a:ext>
            </a:extLst>
          </p:cNvPr>
          <p:cNvCxnSpPr>
            <a:cxnSpLocks/>
            <a:stCxn id="60" idx="3"/>
          </p:cNvCxnSpPr>
          <p:nvPr/>
        </p:nvCxnSpPr>
        <p:spPr>
          <a:xfrm>
            <a:off x="10171808" y="1949812"/>
            <a:ext cx="484658" cy="2942"/>
          </a:xfrm>
          <a:prstGeom prst="straightConnector1">
            <a:avLst/>
          </a:prstGeom>
          <a:ln w="28575">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Gerade Verbindung mit Pfeil 101">
            <a:extLst>
              <a:ext uri="{FF2B5EF4-FFF2-40B4-BE49-F238E27FC236}">
                <a16:creationId xmlns:a16="http://schemas.microsoft.com/office/drawing/2014/main" id="{E29F83D2-791C-43C1-885F-A68A9F30877B}"/>
              </a:ext>
            </a:extLst>
          </p:cNvPr>
          <p:cNvCxnSpPr>
            <a:cxnSpLocks/>
            <a:stCxn id="60" idx="3"/>
          </p:cNvCxnSpPr>
          <p:nvPr/>
        </p:nvCxnSpPr>
        <p:spPr>
          <a:xfrm>
            <a:off x="10171808" y="1949812"/>
            <a:ext cx="306027" cy="348503"/>
          </a:xfrm>
          <a:prstGeom prst="straightConnector1">
            <a:avLst/>
          </a:prstGeom>
          <a:ln w="28575">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Gerade Verbindung mit Pfeil 103">
            <a:extLst>
              <a:ext uri="{FF2B5EF4-FFF2-40B4-BE49-F238E27FC236}">
                <a16:creationId xmlns:a16="http://schemas.microsoft.com/office/drawing/2014/main" id="{1B772B78-BDDA-4674-8720-0C75E9DA4ECE}"/>
              </a:ext>
            </a:extLst>
          </p:cNvPr>
          <p:cNvCxnSpPr>
            <a:cxnSpLocks/>
            <a:stCxn id="60" idx="3"/>
          </p:cNvCxnSpPr>
          <p:nvPr/>
        </p:nvCxnSpPr>
        <p:spPr>
          <a:xfrm flipV="1">
            <a:off x="10171808" y="1565210"/>
            <a:ext cx="324477" cy="384602"/>
          </a:xfrm>
          <a:prstGeom prst="straightConnector1">
            <a:avLst/>
          </a:prstGeom>
          <a:ln w="28575">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Gerade Verbindung mit Pfeil 106">
            <a:extLst>
              <a:ext uri="{FF2B5EF4-FFF2-40B4-BE49-F238E27FC236}">
                <a16:creationId xmlns:a16="http://schemas.microsoft.com/office/drawing/2014/main" id="{AD24D1E5-B8A9-4DD2-BAFB-72ABD6E457B9}"/>
              </a:ext>
            </a:extLst>
          </p:cNvPr>
          <p:cNvCxnSpPr>
            <a:cxnSpLocks/>
          </p:cNvCxnSpPr>
          <p:nvPr/>
        </p:nvCxnSpPr>
        <p:spPr>
          <a:xfrm>
            <a:off x="9168426" y="759730"/>
            <a:ext cx="439379" cy="309088"/>
          </a:xfrm>
          <a:prstGeom prst="straightConnector1">
            <a:avLst/>
          </a:prstGeom>
          <a:ln w="28575">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994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CAA31-48FE-48C2-A6D0-6B58092BE2F0}"/>
              </a:ext>
            </a:extLst>
          </p:cNvPr>
          <p:cNvSpPr>
            <a:spLocks noGrp="1"/>
          </p:cNvSpPr>
          <p:nvPr>
            <p:ph type="title"/>
          </p:nvPr>
        </p:nvSpPr>
        <p:spPr/>
        <p:txBody>
          <a:bodyPr>
            <a:normAutofit/>
          </a:bodyPr>
          <a:lstStyle/>
          <a:p>
            <a:r>
              <a:rPr lang="en-US" dirty="0"/>
              <a:t>MessageVortex</a:t>
            </a:r>
            <a:br>
              <a:rPr lang="en-US" dirty="0"/>
            </a:br>
            <a:r>
              <a:rPr lang="de-DE" sz="1800" dirty="0" err="1"/>
              <a:t>routing</a:t>
            </a:r>
            <a:r>
              <a:rPr lang="de-DE" sz="1800" dirty="0"/>
              <a:t> </a:t>
            </a:r>
            <a:r>
              <a:rPr lang="de-DE" sz="1800" dirty="0" err="1"/>
              <a:t>diagnosis</a:t>
            </a:r>
            <a:endParaRPr lang="en-US" dirty="0"/>
          </a:p>
        </p:txBody>
      </p:sp>
      <p:sp>
        <p:nvSpPr>
          <p:cNvPr id="3" name="Inhaltsplatzhalter 2">
            <a:extLst>
              <a:ext uri="{FF2B5EF4-FFF2-40B4-BE49-F238E27FC236}">
                <a16:creationId xmlns:a16="http://schemas.microsoft.com/office/drawing/2014/main" id="{871EDCC8-A8A0-452A-B4B0-EA027CA1ED97}"/>
              </a:ext>
            </a:extLst>
          </p:cNvPr>
          <p:cNvSpPr>
            <a:spLocks noGrp="1"/>
          </p:cNvSpPr>
          <p:nvPr>
            <p:ph idx="1"/>
          </p:nvPr>
        </p:nvSpPr>
        <p:spPr>
          <a:xfrm>
            <a:off x="684212" y="685800"/>
            <a:ext cx="11007916" cy="3615267"/>
          </a:xfrm>
          <a:solidFill>
            <a:schemeClr val="bg2"/>
          </a:solidFill>
          <a:ln>
            <a:solidFill>
              <a:schemeClr val="bg1"/>
            </a:solidFill>
          </a:ln>
          <a:effectLst>
            <a:outerShdw blurRad="50800" dist="38100" dir="2700000" algn="tl" rotWithShape="0">
              <a:prstClr val="black">
                <a:alpha val="40000"/>
              </a:prstClr>
            </a:outerShdw>
          </a:effectLst>
        </p:spPr>
        <p:txBody>
          <a:bodyPr/>
          <a:lstStyle/>
          <a:p>
            <a:r>
              <a:rPr lang="en-US" dirty="0">
                <a:solidFill>
                  <a:schemeClr val="tx1"/>
                </a:solidFill>
              </a:rPr>
              <a:t>Possible by routing parts of the message back to the originator.</a:t>
            </a:r>
          </a:p>
          <a:p>
            <a:pPr lvl="1"/>
            <a:r>
              <a:rPr lang="en-US" dirty="0">
                <a:solidFill>
                  <a:schemeClr val="tx1"/>
                </a:solidFill>
              </a:rPr>
              <a:t>As all operations are known the resulting payload blocks are foreseeable.</a:t>
            </a:r>
          </a:p>
          <a:p>
            <a:r>
              <a:rPr lang="en-US" dirty="0">
                <a:solidFill>
                  <a:schemeClr val="tx1"/>
                </a:solidFill>
              </a:rPr>
              <a:t>If traffic is illicit, additional messages picking up more parts from other workspaces may be injected to narrow down diagnosis of misbehaving nodes</a:t>
            </a:r>
          </a:p>
          <a:p>
            <a:r>
              <a:rPr lang="en-US" dirty="0">
                <a:solidFill>
                  <a:schemeClr val="tx1"/>
                </a:solidFill>
              </a:rPr>
              <a:t>Successful message delivery may be tracked by routing parts of the message from the recipients node back to the sender (directly or indirectly).</a:t>
            </a:r>
          </a:p>
        </p:txBody>
      </p:sp>
    </p:spTree>
    <p:extLst>
      <p:ext uri="{BB962C8B-B14F-4D97-AF65-F5344CB8AC3E}">
        <p14:creationId xmlns:p14="http://schemas.microsoft.com/office/powerpoint/2010/main" val="998651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954CA-D6E7-44A4-A419-47C630E32805}"/>
              </a:ext>
            </a:extLst>
          </p:cNvPr>
          <p:cNvSpPr>
            <a:spLocks noGrp="1"/>
          </p:cNvSpPr>
          <p:nvPr>
            <p:ph type="title"/>
          </p:nvPr>
        </p:nvSpPr>
        <p:spPr>
          <a:xfrm>
            <a:off x="684212" y="4487332"/>
            <a:ext cx="9539288" cy="1507067"/>
          </a:xfrm>
        </p:spPr>
        <p:txBody>
          <a:bodyPr/>
          <a:lstStyle/>
          <a:p>
            <a:r>
              <a:rPr lang="en-US" dirty="0"/>
              <a:t>Properties for the Dispersal Matrix</a:t>
            </a:r>
          </a:p>
        </p:txBody>
      </p:sp>
      <mc:AlternateContent xmlns:mc="http://schemas.openxmlformats.org/markup-compatibility/2006" xmlns:a14="http://schemas.microsoft.com/office/drawing/2010/main">
        <mc:Choice Requires="a14">
          <p:sp>
            <p:nvSpPr>
              <p:cNvPr id="5" name="Inhaltsplatzhalter 4">
                <a:extLst>
                  <a:ext uri="{FF2B5EF4-FFF2-40B4-BE49-F238E27FC236}">
                    <a16:creationId xmlns:a16="http://schemas.microsoft.com/office/drawing/2014/main" id="{D3E4D58C-5D53-4874-AE20-A8D502863886}"/>
                  </a:ext>
                </a:extLst>
              </p:cNvPr>
              <p:cNvSpPr>
                <a:spLocks noGrp="1"/>
              </p:cNvSpPr>
              <p:nvPr>
                <p:ph idx="1"/>
              </p:nvPr>
            </p:nvSpPr>
            <p:spPr>
              <a:xfrm>
                <a:off x="684212" y="685800"/>
                <a:ext cx="9729788" cy="3615267"/>
              </a:xfrm>
              <a:solidFill>
                <a:schemeClr val="bg2"/>
              </a:solidFill>
              <a:effectLst>
                <a:outerShdw blurRad="50800" dist="38100" dir="2700000" algn="tl" rotWithShape="0">
                  <a:prstClr val="black">
                    <a:alpha val="40000"/>
                  </a:prstClr>
                </a:outerShdw>
              </a:effectLst>
            </p:spPr>
            <p:txBody>
              <a:bodyPr/>
              <a:lstStyle/>
              <a:p>
                <a:r>
                  <a:rPr lang="en-US" dirty="0">
                    <a:solidFill>
                      <a:schemeClr val="tx1"/>
                    </a:solidFill>
                  </a:rPr>
                  <a:t>It is an </a:t>
                </a:r>
                <a14:m>
                  <m:oMath xmlns:m="http://schemas.openxmlformats.org/officeDocument/2006/math">
                    <m:r>
                      <a:rPr lang="en-US" i="1" dirty="0" smtClean="0">
                        <a:solidFill>
                          <a:schemeClr val="tx1"/>
                        </a:solidFill>
                        <a:latin typeface="Cambria Math" panose="02040503050406030204" pitchFamily="18" charset="0"/>
                      </a:rPr>
                      <m:t>𝑛</m:t>
                    </m:r>
                    <m:r>
                      <a:rPr lang="en-US" i="0" dirty="0">
                        <a:solidFill>
                          <a:schemeClr val="tx1"/>
                        </a:solidFill>
                        <a:latin typeface="Cambria Math" panose="02040503050406030204" pitchFamily="18" charset="0"/>
                      </a:rPr>
                      <m:t>×</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𝑛</m:t>
                        </m:r>
                        <m:r>
                          <a:rPr lang="en-US" i="0"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𝑚</m:t>
                        </m:r>
                      </m:e>
                    </m:d>
                  </m:oMath>
                </a14:m>
                <a:r>
                  <a:rPr lang="en-US" dirty="0">
                    <a:solidFill>
                      <a:schemeClr val="tx1"/>
                    </a:solidFill>
                  </a:rPr>
                  <a:t> matrix</a:t>
                </a:r>
              </a:p>
              <a:p>
                <a:r>
                  <a:rPr lang="en-US" dirty="0">
                    <a:solidFill>
                      <a:schemeClr val="tx1"/>
                    </a:solidFill>
                  </a:rPr>
                  <a:t>Any sub-matrix formed by deleting m rows of the matrix is invertible</a:t>
                </a:r>
              </a:p>
              <a:p>
                <a:pPr lvl="1"/>
                <a:r>
                  <a:rPr lang="en-US" dirty="0">
                    <a:solidFill>
                      <a:schemeClr val="tx1"/>
                    </a:solidFill>
                  </a:rPr>
                  <a:t>Determinant ≠0</a:t>
                </a:r>
              </a:p>
              <a:p>
                <a:pPr lvl="1"/>
                <a:r>
                  <a:rPr lang="en-US" dirty="0">
                    <a:solidFill>
                      <a:schemeClr val="tx1"/>
                    </a:solidFill>
                  </a:rPr>
                  <a:t>Eigenvalues of the matrix ≠0</a:t>
                </a:r>
              </a:p>
              <a:p>
                <a:pPr lvl="1"/>
                <a:r>
                  <a:rPr lang="en-US" dirty="0">
                    <a:solidFill>
                      <a:schemeClr val="tx1"/>
                    </a:solidFill>
                  </a:rPr>
                  <a:t>Rows and columns are linearly independent</a:t>
                </a:r>
              </a:p>
              <a:p>
                <a:pPr lvl="1"/>
                <a:r>
                  <a:rPr lang="en-US" dirty="0">
                    <a:solidFill>
                      <a:schemeClr val="tx1"/>
                    </a:solidFill>
                  </a:rPr>
                  <a:t>All operations may be applied over a finite field </a:t>
                </a:r>
                <a14:m>
                  <m:oMath xmlns:m="http://schemas.openxmlformats.org/officeDocument/2006/math">
                    <m:r>
                      <a:rPr lang="de-DE" b="0" i="1" smtClean="0">
                        <a:solidFill>
                          <a:schemeClr val="tx1"/>
                        </a:solidFill>
                        <a:latin typeface="Cambria Math" panose="02040503050406030204" pitchFamily="18" charset="0"/>
                      </a:rPr>
                      <m:t>𝐺𝐹</m:t>
                    </m:r>
                    <m:d>
                      <m:dPr>
                        <m:ctrlPr>
                          <a:rPr lang="de-DE" b="0" i="1" smtClean="0">
                            <a:solidFill>
                              <a:schemeClr val="tx1"/>
                            </a:solidFill>
                            <a:latin typeface="Cambria Math" panose="02040503050406030204" pitchFamily="18" charset="0"/>
                          </a:rPr>
                        </m:ctrlPr>
                      </m:dPr>
                      <m:e>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2</m:t>
                            </m:r>
                          </m:e>
                          <m:sup>
                            <m:r>
                              <a:rPr lang="de-DE" i="1">
                                <a:solidFill>
                                  <a:schemeClr val="tx1"/>
                                </a:solidFill>
                                <a:latin typeface="Cambria Math" panose="02040503050406030204" pitchFamily="18" charset="0"/>
                                <a:ea typeface="Cambria Math" panose="02040503050406030204" pitchFamily="18" charset="0"/>
                              </a:rPr>
                              <m:t>𝜔</m:t>
                            </m:r>
                          </m:sup>
                        </m:sSup>
                      </m:e>
                    </m:d>
                  </m:oMath>
                </a14:m>
                <a:endParaRPr lang="en-US" dirty="0">
                  <a:solidFill>
                    <a:schemeClr val="tx1"/>
                  </a:solidFill>
                </a:endParaRPr>
              </a:p>
            </p:txBody>
          </p:sp>
        </mc:Choice>
        <mc:Fallback xmlns="">
          <p:sp>
            <p:nvSpPr>
              <p:cNvPr id="5" name="Inhaltsplatzhalter 4">
                <a:extLst>
                  <a:ext uri="{FF2B5EF4-FFF2-40B4-BE49-F238E27FC236}">
                    <a16:creationId xmlns:a16="http://schemas.microsoft.com/office/drawing/2014/main" id="{D3E4D58C-5D53-4874-AE20-A8D502863886}"/>
                  </a:ext>
                </a:extLst>
              </p:cNvPr>
              <p:cNvSpPr>
                <a:spLocks noGrp="1" noRot="1" noChangeAspect="1" noMove="1" noResize="1" noEditPoints="1" noAdjustHandles="1" noChangeArrowheads="1" noChangeShapeType="1" noTextEdit="1"/>
              </p:cNvSpPr>
              <p:nvPr>
                <p:ph idx="1"/>
              </p:nvPr>
            </p:nvSpPr>
            <p:spPr>
              <a:xfrm>
                <a:off x="684212" y="685800"/>
                <a:ext cx="9729788" cy="3615267"/>
              </a:xfrm>
              <a:blipFill>
                <a:blip r:embed="rId2"/>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12298119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9ED5C-F657-4AE6-9A58-D9E3948EE46B}"/>
              </a:ext>
            </a:extLst>
          </p:cNvPr>
          <p:cNvSpPr>
            <a:spLocks noGrp="1"/>
          </p:cNvSpPr>
          <p:nvPr>
            <p:ph type="title"/>
          </p:nvPr>
        </p:nvSpPr>
        <p:spPr/>
        <p:txBody>
          <a:bodyPr/>
          <a:lstStyle/>
          <a:p>
            <a:r>
              <a:rPr lang="en-US" dirty="0"/>
              <a:t>Comparing MessageVortex</a:t>
            </a:r>
            <a:br>
              <a:rPr lang="en-US" dirty="0"/>
            </a:br>
            <a:r>
              <a:rPr lang="en-US" sz="1800" dirty="0"/>
              <a:t>MV (Mimicking) compared to a type-0 remailer</a:t>
            </a:r>
            <a:endParaRPr lang="en-US" dirty="0"/>
          </a:p>
        </p:txBody>
      </p:sp>
      <p:sp>
        <p:nvSpPr>
          <p:cNvPr id="3" name="Inhaltsplatzhalter 2">
            <a:extLst>
              <a:ext uri="{FF2B5EF4-FFF2-40B4-BE49-F238E27FC236}">
                <a16:creationId xmlns:a16="http://schemas.microsoft.com/office/drawing/2014/main" id="{51426ADD-CF40-4DC1-96B4-E00E260C0A49}"/>
              </a:ext>
            </a:extLst>
          </p:cNvPr>
          <p:cNvSpPr>
            <a:spLocks noGrp="1"/>
          </p:cNvSpPr>
          <p:nvPr>
            <p:ph idx="1"/>
          </p:nvPr>
        </p:nvSpPr>
        <p:spPr>
          <a:xfrm>
            <a:off x="684211" y="685801"/>
            <a:ext cx="5325971" cy="2743200"/>
          </a:xfrm>
          <a:solidFill>
            <a:schemeClr val="bg2"/>
          </a:solidFill>
          <a:effectLst>
            <a:outerShdw blurRad="50800" dist="38100" dir="2700000" algn="tl" rotWithShape="0">
              <a:prstClr val="black">
                <a:alpha val="40000"/>
              </a:prstClr>
            </a:outerShdw>
          </a:effectLst>
        </p:spPr>
        <p:txBody>
          <a:bodyPr anchor="t">
            <a:normAutofit fontScale="92500" lnSpcReduction="10000"/>
          </a:bodyPr>
          <a:lstStyle/>
          <a:p>
            <a:pPr marL="0" indent="0">
              <a:buNone/>
            </a:pPr>
            <a:r>
              <a:rPr lang="en-US" b="1" dirty="0">
                <a:solidFill>
                  <a:schemeClr val="tx1"/>
                </a:solidFill>
              </a:rPr>
              <a:t>MessageVortex</a:t>
            </a:r>
          </a:p>
          <a:p>
            <a:pPr marL="0" indent="0">
              <a:buNone/>
            </a:pPr>
            <a:r>
              <a:rPr lang="en-US" dirty="0">
                <a:solidFill>
                  <a:schemeClr val="tx1"/>
                </a:solidFill>
              </a:rPr>
              <a:t>+ </a:t>
            </a:r>
            <a:r>
              <a:rPr lang="en-US" dirty="0" err="1">
                <a:solidFill>
                  <a:schemeClr val="tx1"/>
                </a:solidFill>
              </a:rPr>
              <a:t>Steganogragphically</a:t>
            </a:r>
            <a:r>
              <a:rPr lang="en-US" dirty="0">
                <a:solidFill>
                  <a:schemeClr val="tx1"/>
                </a:solidFill>
              </a:rPr>
              <a:t> secured transport</a:t>
            </a:r>
          </a:p>
          <a:p>
            <a:pPr marL="0" indent="0">
              <a:buNone/>
            </a:pPr>
            <a:r>
              <a:rPr lang="en-US" dirty="0">
                <a:solidFill>
                  <a:schemeClr val="tx1"/>
                </a:solidFill>
              </a:rPr>
              <a:t>+ Protocol agnostic</a:t>
            </a:r>
          </a:p>
          <a:p>
            <a:pPr marL="0" indent="0">
              <a:buNone/>
            </a:pPr>
            <a:r>
              <a:rPr lang="en-US" dirty="0">
                <a:solidFill>
                  <a:schemeClr val="tx1"/>
                </a:solidFill>
              </a:rPr>
              <a:t>+ Unknown sending and receiving nodes</a:t>
            </a:r>
          </a:p>
          <a:p>
            <a:pPr>
              <a:buFontTx/>
              <a:buChar char="-"/>
            </a:pPr>
            <a:r>
              <a:rPr lang="en-US" dirty="0">
                <a:solidFill>
                  <a:schemeClr val="tx1"/>
                </a:solidFill>
              </a:rPr>
              <a:t>Only MV as endpoints</a:t>
            </a:r>
          </a:p>
          <a:p>
            <a:pPr>
              <a:buFontTx/>
              <a:buChar char="-"/>
            </a:pPr>
            <a:r>
              <a:rPr lang="en-US" dirty="0">
                <a:solidFill>
                  <a:schemeClr val="tx1"/>
                </a:solidFill>
              </a:rPr>
              <a:t>Higher complexity</a:t>
            </a:r>
          </a:p>
          <a:p>
            <a:pPr>
              <a:buFontTx/>
              <a:buChar char="-"/>
            </a:pPr>
            <a:r>
              <a:rPr lang="en-US" dirty="0">
                <a:solidFill>
                  <a:schemeClr val="tx1"/>
                </a:solidFill>
              </a:rPr>
              <a:t>Higher transport overhead </a:t>
            </a:r>
          </a:p>
        </p:txBody>
      </p:sp>
      <p:sp>
        <p:nvSpPr>
          <p:cNvPr id="4" name="Inhaltsplatzhalter 2">
            <a:extLst>
              <a:ext uri="{FF2B5EF4-FFF2-40B4-BE49-F238E27FC236}">
                <a16:creationId xmlns:a16="http://schemas.microsoft.com/office/drawing/2014/main" id="{987072AA-9056-43A6-A534-63D38E8C13D6}"/>
              </a:ext>
            </a:extLst>
          </p:cNvPr>
          <p:cNvSpPr txBox="1">
            <a:spLocks/>
          </p:cNvSpPr>
          <p:nvPr/>
        </p:nvSpPr>
        <p:spPr>
          <a:xfrm>
            <a:off x="6096000" y="685799"/>
            <a:ext cx="4544736" cy="2743201"/>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solidFill>
                  <a:schemeClr val="tx1"/>
                </a:solidFill>
              </a:rPr>
              <a:t>Type-0 Remailer</a:t>
            </a:r>
          </a:p>
          <a:p>
            <a:pPr marL="0" indent="0">
              <a:buFont typeface="Wingdings 3" panose="05040102010807070707" pitchFamily="18" charset="2"/>
              <a:buNone/>
            </a:pPr>
            <a:r>
              <a:rPr lang="en-US" dirty="0">
                <a:solidFill>
                  <a:schemeClr val="tx1"/>
                </a:solidFill>
              </a:rPr>
              <a:t>+ Simple implementation</a:t>
            </a:r>
          </a:p>
          <a:p>
            <a:pPr>
              <a:buFontTx/>
              <a:buChar char="-"/>
            </a:pPr>
            <a:r>
              <a:rPr lang="en-US" dirty="0">
                <a:solidFill>
                  <a:schemeClr val="tx1"/>
                </a:solidFill>
              </a:rPr>
              <a:t>Easily observable </a:t>
            </a:r>
            <a:br>
              <a:rPr lang="en-US" dirty="0">
                <a:solidFill>
                  <a:schemeClr val="tx1"/>
                </a:solidFill>
              </a:rPr>
            </a:br>
            <a:r>
              <a:rPr lang="en-US" dirty="0">
                <a:solidFill>
                  <a:schemeClr val="tx1"/>
                </a:solidFill>
              </a:rPr>
              <a:t>(no encryption and identical, observable content)</a:t>
            </a:r>
          </a:p>
          <a:p>
            <a:pPr>
              <a:buFontTx/>
              <a:buChar char="-"/>
            </a:pPr>
            <a:r>
              <a:rPr lang="en-US" dirty="0">
                <a:solidFill>
                  <a:schemeClr val="tx1"/>
                </a:solidFill>
              </a:rPr>
              <a:t>Requires internet infrastructure</a:t>
            </a:r>
          </a:p>
        </p:txBody>
      </p:sp>
      <p:sp>
        <p:nvSpPr>
          <p:cNvPr id="6" name="Inhaltsplatzhalter 2">
            <a:extLst>
              <a:ext uri="{FF2B5EF4-FFF2-40B4-BE49-F238E27FC236}">
                <a16:creationId xmlns:a16="http://schemas.microsoft.com/office/drawing/2014/main" id="{9E2B16AA-8790-4328-896E-6C9547ACFF18}"/>
              </a:ext>
            </a:extLst>
          </p:cNvPr>
          <p:cNvSpPr txBox="1">
            <a:spLocks/>
          </p:cNvSpPr>
          <p:nvPr/>
        </p:nvSpPr>
        <p:spPr>
          <a:xfrm>
            <a:off x="3621620" y="3506724"/>
            <a:ext cx="4777123" cy="902883"/>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b="1" dirty="0">
                <a:solidFill>
                  <a:schemeClr val="tx1"/>
                </a:solidFill>
              </a:rPr>
              <a:t>Common</a:t>
            </a:r>
          </a:p>
          <a:p>
            <a:pPr algn="ctr">
              <a:buFontTx/>
              <a:buChar char="-"/>
            </a:pPr>
            <a:r>
              <a:rPr lang="en-US" dirty="0">
                <a:solidFill>
                  <a:schemeClr val="tx1"/>
                </a:solidFill>
              </a:rPr>
              <a:t>Anonymity breakable by remailer</a:t>
            </a:r>
          </a:p>
        </p:txBody>
      </p:sp>
    </p:spTree>
    <p:extLst>
      <p:ext uri="{BB962C8B-B14F-4D97-AF65-F5344CB8AC3E}">
        <p14:creationId xmlns:p14="http://schemas.microsoft.com/office/powerpoint/2010/main" val="4450319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9ED5C-F657-4AE6-9A58-D9E3948EE46B}"/>
              </a:ext>
            </a:extLst>
          </p:cNvPr>
          <p:cNvSpPr>
            <a:spLocks noGrp="1"/>
          </p:cNvSpPr>
          <p:nvPr>
            <p:ph type="title"/>
          </p:nvPr>
        </p:nvSpPr>
        <p:spPr/>
        <p:txBody>
          <a:bodyPr/>
          <a:lstStyle/>
          <a:p>
            <a:r>
              <a:rPr lang="en-US" dirty="0"/>
              <a:t>Comparing MessageVortex</a:t>
            </a:r>
            <a:br>
              <a:rPr lang="en-US" dirty="0"/>
            </a:br>
            <a:r>
              <a:rPr lang="en-US" sz="1800" dirty="0"/>
              <a:t>MV (Mimicking) compared to a type-0 remailer (</a:t>
            </a:r>
            <a:r>
              <a:rPr lang="en-US" sz="1800" dirty="0" err="1"/>
              <a:t>Nym</a:t>
            </a:r>
            <a:r>
              <a:rPr lang="en-US" sz="1800" dirty="0"/>
              <a:t>)</a:t>
            </a:r>
            <a:endParaRPr lang="en-US" dirty="0"/>
          </a:p>
        </p:txBody>
      </p:sp>
      <p:sp>
        <p:nvSpPr>
          <p:cNvPr id="3" name="Inhaltsplatzhalter 2">
            <a:extLst>
              <a:ext uri="{FF2B5EF4-FFF2-40B4-BE49-F238E27FC236}">
                <a16:creationId xmlns:a16="http://schemas.microsoft.com/office/drawing/2014/main" id="{51426ADD-CF40-4DC1-96B4-E00E260C0A49}"/>
              </a:ext>
            </a:extLst>
          </p:cNvPr>
          <p:cNvSpPr>
            <a:spLocks noGrp="1"/>
          </p:cNvSpPr>
          <p:nvPr>
            <p:ph idx="1"/>
          </p:nvPr>
        </p:nvSpPr>
        <p:spPr>
          <a:xfrm>
            <a:off x="684211" y="685801"/>
            <a:ext cx="5325971" cy="2743200"/>
          </a:xfrm>
          <a:solidFill>
            <a:schemeClr val="bg2"/>
          </a:solidFill>
          <a:effectLst>
            <a:outerShdw blurRad="50800" dist="38100" dir="2700000" algn="tl" rotWithShape="0">
              <a:prstClr val="black">
                <a:alpha val="40000"/>
              </a:prstClr>
            </a:outerShdw>
          </a:effectLst>
        </p:spPr>
        <p:txBody>
          <a:bodyPr anchor="t"/>
          <a:lstStyle/>
          <a:p>
            <a:pPr marL="0" indent="0">
              <a:buNone/>
            </a:pPr>
            <a:r>
              <a:rPr lang="en-US" b="1" dirty="0">
                <a:solidFill>
                  <a:schemeClr val="tx1"/>
                </a:solidFill>
              </a:rPr>
              <a:t>MessageVortex</a:t>
            </a:r>
          </a:p>
          <a:p>
            <a:pPr marL="0" indent="0">
              <a:buNone/>
            </a:pPr>
            <a:r>
              <a:rPr lang="en-US" dirty="0">
                <a:solidFill>
                  <a:schemeClr val="tx1"/>
                </a:solidFill>
              </a:rPr>
              <a:t>+ </a:t>
            </a:r>
            <a:r>
              <a:rPr lang="en-US" dirty="0" err="1">
                <a:solidFill>
                  <a:schemeClr val="tx1"/>
                </a:solidFill>
              </a:rPr>
              <a:t>Steganogragphically</a:t>
            </a:r>
            <a:r>
              <a:rPr lang="en-US" dirty="0">
                <a:solidFill>
                  <a:schemeClr val="tx1"/>
                </a:solidFill>
              </a:rPr>
              <a:t> secured transport</a:t>
            </a:r>
          </a:p>
          <a:p>
            <a:pPr marL="0" indent="0">
              <a:buNone/>
            </a:pPr>
            <a:r>
              <a:rPr lang="en-US" dirty="0">
                <a:solidFill>
                  <a:schemeClr val="tx1"/>
                </a:solidFill>
              </a:rPr>
              <a:t>+ Protocol agnostic</a:t>
            </a:r>
          </a:p>
          <a:p>
            <a:pPr marL="0" indent="0">
              <a:buNone/>
            </a:pPr>
            <a:r>
              <a:rPr lang="en-US" dirty="0">
                <a:solidFill>
                  <a:schemeClr val="tx1"/>
                </a:solidFill>
              </a:rPr>
              <a:t>+ unknown sending and receiving nodes</a:t>
            </a:r>
          </a:p>
          <a:p>
            <a:pPr>
              <a:buFontTx/>
              <a:buChar char="-"/>
            </a:pPr>
            <a:r>
              <a:rPr lang="en-US" dirty="0">
                <a:solidFill>
                  <a:schemeClr val="tx1"/>
                </a:solidFill>
              </a:rPr>
              <a:t>Higher complexity</a:t>
            </a:r>
          </a:p>
          <a:p>
            <a:pPr>
              <a:buFontTx/>
              <a:buChar char="-"/>
            </a:pPr>
            <a:r>
              <a:rPr lang="en-US" dirty="0">
                <a:solidFill>
                  <a:schemeClr val="tx1"/>
                </a:solidFill>
              </a:rPr>
              <a:t>Higher transport overhead </a:t>
            </a:r>
          </a:p>
        </p:txBody>
      </p:sp>
      <p:sp>
        <p:nvSpPr>
          <p:cNvPr id="4" name="Inhaltsplatzhalter 2">
            <a:extLst>
              <a:ext uri="{FF2B5EF4-FFF2-40B4-BE49-F238E27FC236}">
                <a16:creationId xmlns:a16="http://schemas.microsoft.com/office/drawing/2014/main" id="{987072AA-9056-43A6-A534-63D38E8C13D6}"/>
              </a:ext>
            </a:extLst>
          </p:cNvPr>
          <p:cNvSpPr txBox="1">
            <a:spLocks/>
          </p:cNvSpPr>
          <p:nvPr/>
        </p:nvSpPr>
        <p:spPr>
          <a:xfrm>
            <a:off x="6096000" y="685799"/>
            <a:ext cx="4544736" cy="2743201"/>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solidFill>
                  <a:schemeClr val="tx1"/>
                </a:solidFill>
              </a:rPr>
              <a:t>Type-0 Remailer</a:t>
            </a:r>
          </a:p>
          <a:p>
            <a:pPr marL="0" indent="0">
              <a:buFont typeface="Wingdings 3" panose="05040102010807070707" pitchFamily="18" charset="2"/>
              <a:buNone/>
            </a:pPr>
            <a:r>
              <a:rPr lang="en-US" dirty="0">
                <a:solidFill>
                  <a:schemeClr val="tx1"/>
                </a:solidFill>
              </a:rPr>
              <a:t>+ Simple implementation</a:t>
            </a:r>
          </a:p>
          <a:p>
            <a:pPr marL="0" indent="0">
              <a:buFont typeface="Wingdings 3" panose="05040102010807070707" pitchFamily="18" charset="2"/>
              <a:buNone/>
            </a:pPr>
            <a:r>
              <a:rPr lang="en-US" dirty="0">
                <a:solidFill>
                  <a:schemeClr val="tx1"/>
                </a:solidFill>
              </a:rPr>
              <a:t>+ No dedicated Transport protocol</a:t>
            </a:r>
          </a:p>
          <a:p>
            <a:pPr>
              <a:buFontTx/>
              <a:buChar char="-"/>
            </a:pPr>
            <a:r>
              <a:rPr lang="en-US" dirty="0">
                <a:solidFill>
                  <a:schemeClr val="tx1"/>
                </a:solidFill>
              </a:rPr>
              <a:t>Easily observable</a:t>
            </a:r>
          </a:p>
          <a:p>
            <a:pPr>
              <a:buFontTx/>
              <a:buChar char="-"/>
            </a:pPr>
            <a:r>
              <a:rPr lang="en-US" dirty="0">
                <a:solidFill>
                  <a:schemeClr val="tx1"/>
                </a:solidFill>
              </a:rPr>
              <a:t>Requires internet infrastructure</a:t>
            </a:r>
          </a:p>
        </p:txBody>
      </p:sp>
      <p:sp>
        <p:nvSpPr>
          <p:cNvPr id="6" name="Inhaltsplatzhalter 2">
            <a:extLst>
              <a:ext uri="{FF2B5EF4-FFF2-40B4-BE49-F238E27FC236}">
                <a16:creationId xmlns:a16="http://schemas.microsoft.com/office/drawing/2014/main" id="{9E2B16AA-8790-4328-896E-6C9547ACFF18}"/>
              </a:ext>
            </a:extLst>
          </p:cNvPr>
          <p:cNvSpPr txBox="1">
            <a:spLocks/>
          </p:cNvSpPr>
          <p:nvPr/>
        </p:nvSpPr>
        <p:spPr>
          <a:xfrm>
            <a:off x="3771970" y="3547871"/>
            <a:ext cx="4544736" cy="961981"/>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fontScale="77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b="1" dirty="0">
                <a:solidFill>
                  <a:schemeClr val="tx1"/>
                </a:solidFill>
              </a:rPr>
              <a:t>Common</a:t>
            </a:r>
          </a:p>
          <a:p>
            <a:pPr marL="0" indent="0" algn="ctr">
              <a:buFont typeface="Wingdings 3" panose="05040102010807070707" pitchFamily="18" charset="2"/>
              <a:buNone/>
            </a:pPr>
            <a:r>
              <a:rPr lang="en-US" dirty="0">
                <a:solidFill>
                  <a:schemeClr val="tx1"/>
                </a:solidFill>
              </a:rPr>
              <a:t>+ No dedicated transport protocol</a:t>
            </a:r>
          </a:p>
          <a:p>
            <a:pPr algn="ctr">
              <a:buFontTx/>
              <a:buChar char="-"/>
            </a:pPr>
            <a:r>
              <a:rPr lang="en-US" dirty="0">
                <a:solidFill>
                  <a:schemeClr val="tx1"/>
                </a:solidFill>
              </a:rPr>
              <a:t>Anonymity breakable by router</a:t>
            </a:r>
          </a:p>
        </p:txBody>
      </p:sp>
    </p:spTree>
    <p:extLst>
      <p:ext uri="{BB962C8B-B14F-4D97-AF65-F5344CB8AC3E}">
        <p14:creationId xmlns:p14="http://schemas.microsoft.com/office/powerpoint/2010/main" val="13060176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9ED5C-F657-4AE6-9A58-D9E3948EE46B}"/>
              </a:ext>
            </a:extLst>
          </p:cNvPr>
          <p:cNvSpPr>
            <a:spLocks noGrp="1"/>
          </p:cNvSpPr>
          <p:nvPr>
            <p:ph type="title"/>
          </p:nvPr>
        </p:nvSpPr>
        <p:spPr/>
        <p:txBody>
          <a:bodyPr/>
          <a:lstStyle/>
          <a:p>
            <a:r>
              <a:rPr lang="en-US" dirty="0"/>
              <a:t>Comparing MessageVortex</a:t>
            </a:r>
            <a:br>
              <a:rPr lang="en-US" dirty="0"/>
            </a:br>
            <a:r>
              <a:rPr lang="en-US" sz="1800" dirty="0"/>
              <a:t>MV (Mimicking) compared to a type-1 remailer (</a:t>
            </a:r>
            <a:r>
              <a:rPr lang="en-US" sz="1800" dirty="0" err="1"/>
              <a:t>Cypherpunk</a:t>
            </a:r>
            <a:r>
              <a:rPr lang="en-US" sz="1800" dirty="0"/>
              <a:t>)</a:t>
            </a:r>
            <a:endParaRPr lang="en-US" dirty="0"/>
          </a:p>
        </p:txBody>
      </p:sp>
      <p:sp>
        <p:nvSpPr>
          <p:cNvPr id="3" name="Inhaltsplatzhalter 2">
            <a:extLst>
              <a:ext uri="{FF2B5EF4-FFF2-40B4-BE49-F238E27FC236}">
                <a16:creationId xmlns:a16="http://schemas.microsoft.com/office/drawing/2014/main" id="{51426ADD-CF40-4DC1-96B4-E00E260C0A49}"/>
              </a:ext>
            </a:extLst>
          </p:cNvPr>
          <p:cNvSpPr>
            <a:spLocks noGrp="1"/>
          </p:cNvSpPr>
          <p:nvPr>
            <p:ph idx="1"/>
          </p:nvPr>
        </p:nvSpPr>
        <p:spPr>
          <a:xfrm>
            <a:off x="684211" y="685801"/>
            <a:ext cx="5325971" cy="2743200"/>
          </a:xfrm>
          <a:solidFill>
            <a:schemeClr val="bg2"/>
          </a:solidFill>
          <a:effectLst>
            <a:outerShdw blurRad="50800" dist="38100" dir="2700000" algn="tl" rotWithShape="0">
              <a:prstClr val="black">
                <a:alpha val="40000"/>
              </a:prstClr>
            </a:outerShdw>
          </a:effectLst>
        </p:spPr>
        <p:txBody>
          <a:bodyPr anchor="t">
            <a:normAutofit fontScale="92500" lnSpcReduction="10000"/>
          </a:bodyPr>
          <a:lstStyle/>
          <a:p>
            <a:pPr marL="0" indent="0">
              <a:buNone/>
            </a:pPr>
            <a:r>
              <a:rPr lang="en-US" b="1" dirty="0">
                <a:solidFill>
                  <a:schemeClr val="tx1"/>
                </a:solidFill>
              </a:rPr>
              <a:t>MessageVortex</a:t>
            </a:r>
          </a:p>
          <a:p>
            <a:pPr marL="0" indent="0">
              <a:buNone/>
            </a:pPr>
            <a:r>
              <a:rPr lang="en-US" dirty="0">
                <a:solidFill>
                  <a:schemeClr val="tx1"/>
                </a:solidFill>
              </a:rPr>
              <a:t>+ </a:t>
            </a:r>
            <a:r>
              <a:rPr lang="en-US" dirty="0" err="1">
                <a:solidFill>
                  <a:schemeClr val="tx1"/>
                </a:solidFill>
              </a:rPr>
              <a:t>Steganogragphically</a:t>
            </a:r>
            <a:r>
              <a:rPr lang="en-US" dirty="0">
                <a:solidFill>
                  <a:schemeClr val="tx1"/>
                </a:solidFill>
              </a:rPr>
              <a:t> secured transport</a:t>
            </a:r>
          </a:p>
          <a:p>
            <a:pPr marL="0" indent="0">
              <a:buNone/>
            </a:pPr>
            <a:r>
              <a:rPr lang="en-US" dirty="0">
                <a:solidFill>
                  <a:schemeClr val="tx1"/>
                </a:solidFill>
              </a:rPr>
              <a:t>+ Protocol agnostic</a:t>
            </a:r>
          </a:p>
          <a:p>
            <a:pPr marL="0" indent="0">
              <a:buNone/>
            </a:pPr>
            <a:r>
              <a:rPr lang="en-US" dirty="0">
                <a:solidFill>
                  <a:schemeClr val="tx1"/>
                </a:solidFill>
              </a:rPr>
              <a:t>+ unknown sending and receiving nodes</a:t>
            </a:r>
          </a:p>
          <a:p>
            <a:pPr>
              <a:buFontTx/>
              <a:buChar char="-"/>
            </a:pPr>
            <a:r>
              <a:rPr lang="en-US" dirty="0">
                <a:solidFill>
                  <a:schemeClr val="tx1"/>
                </a:solidFill>
              </a:rPr>
              <a:t>Only MV as endpoints</a:t>
            </a:r>
          </a:p>
          <a:p>
            <a:pPr>
              <a:buFontTx/>
              <a:buChar char="-"/>
            </a:pPr>
            <a:r>
              <a:rPr lang="en-US" dirty="0">
                <a:solidFill>
                  <a:schemeClr val="tx1"/>
                </a:solidFill>
              </a:rPr>
              <a:t>Higher complexity</a:t>
            </a:r>
          </a:p>
          <a:p>
            <a:pPr>
              <a:buFontTx/>
              <a:buChar char="-"/>
            </a:pPr>
            <a:r>
              <a:rPr lang="en-US" dirty="0">
                <a:solidFill>
                  <a:schemeClr val="tx1"/>
                </a:solidFill>
              </a:rPr>
              <a:t>Higher transport overhead </a:t>
            </a:r>
          </a:p>
        </p:txBody>
      </p:sp>
      <p:sp>
        <p:nvSpPr>
          <p:cNvPr id="4" name="Inhaltsplatzhalter 2">
            <a:extLst>
              <a:ext uri="{FF2B5EF4-FFF2-40B4-BE49-F238E27FC236}">
                <a16:creationId xmlns:a16="http://schemas.microsoft.com/office/drawing/2014/main" id="{987072AA-9056-43A6-A534-63D38E8C13D6}"/>
              </a:ext>
            </a:extLst>
          </p:cNvPr>
          <p:cNvSpPr txBox="1">
            <a:spLocks/>
          </p:cNvSpPr>
          <p:nvPr/>
        </p:nvSpPr>
        <p:spPr>
          <a:xfrm>
            <a:off x="6096000" y="685799"/>
            <a:ext cx="5184710" cy="2743201"/>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solidFill>
                  <a:schemeClr val="tx1"/>
                </a:solidFill>
              </a:rPr>
              <a:t>Type-1 Remailer</a:t>
            </a:r>
          </a:p>
          <a:p>
            <a:pPr marL="0" indent="0">
              <a:buFont typeface="Wingdings 3" panose="05040102010807070707" pitchFamily="18" charset="2"/>
              <a:buNone/>
            </a:pPr>
            <a:r>
              <a:rPr lang="en-US" dirty="0">
                <a:solidFill>
                  <a:schemeClr val="tx1"/>
                </a:solidFill>
              </a:rPr>
              <a:t>+ Simple implementation</a:t>
            </a:r>
          </a:p>
          <a:p>
            <a:pPr marL="0" indent="0">
              <a:buNone/>
            </a:pPr>
            <a:r>
              <a:rPr lang="en-US" dirty="0">
                <a:solidFill>
                  <a:schemeClr val="tx1"/>
                </a:solidFill>
              </a:rPr>
              <a:t>+ No dedicated Transport protocol</a:t>
            </a:r>
          </a:p>
          <a:p>
            <a:pPr marL="0" indent="0">
              <a:buFont typeface="Wingdings 3" panose="05040102010807070707" pitchFamily="18" charset="2"/>
              <a:buNone/>
            </a:pPr>
            <a:r>
              <a:rPr lang="en-US" dirty="0">
                <a:solidFill>
                  <a:schemeClr val="tx1"/>
                </a:solidFill>
              </a:rPr>
              <a:t>+ Recipient may be any Email-Address</a:t>
            </a:r>
          </a:p>
          <a:p>
            <a:pPr>
              <a:buFontTx/>
              <a:buChar char="-"/>
            </a:pPr>
            <a:r>
              <a:rPr lang="en-US" dirty="0">
                <a:solidFill>
                  <a:schemeClr val="tx1"/>
                </a:solidFill>
              </a:rPr>
              <a:t>Easily observable</a:t>
            </a:r>
          </a:p>
          <a:p>
            <a:pPr>
              <a:buFontTx/>
              <a:buChar char="-"/>
            </a:pPr>
            <a:r>
              <a:rPr lang="en-US" dirty="0">
                <a:solidFill>
                  <a:schemeClr val="tx1"/>
                </a:solidFill>
              </a:rPr>
              <a:t>Requires internet infrastructure</a:t>
            </a:r>
          </a:p>
        </p:txBody>
      </p:sp>
      <p:sp>
        <p:nvSpPr>
          <p:cNvPr id="6" name="Inhaltsplatzhalter 2">
            <a:extLst>
              <a:ext uri="{FF2B5EF4-FFF2-40B4-BE49-F238E27FC236}">
                <a16:creationId xmlns:a16="http://schemas.microsoft.com/office/drawing/2014/main" id="{9E2B16AA-8790-4328-896E-6C9547ACFF18}"/>
              </a:ext>
            </a:extLst>
          </p:cNvPr>
          <p:cNvSpPr txBox="1">
            <a:spLocks/>
          </p:cNvSpPr>
          <p:nvPr/>
        </p:nvSpPr>
        <p:spPr>
          <a:xfrm>
            <a:off x="3737814" y="3547871"/>
            <a:ext cx="4544736" cy="1116069"/>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fontScale="92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b="1" dirty="0">
                <a:solidFill>
                  <a:schemeClr val="tx1"/>
                </a:solidFill>
              </a:rPr>
              <a:t>Common</a:t>
            </a:r>
          </a:p>
          <a:p>
            <a:pPr marL="0" indent="0" algn="ctr">
              <a:buNone/>
            </a:pPr>
            <a:r>
              <a:rPr lang="en-US" dirty="0">
                <a:solidFill>
                  <a:schemeClr val="tx1"/>
                </a:solidFill>
              </a:rPr>
              <a:t>+ No dedicated anonymity protocol</a:t>
            </a:r>
          </a:p>
          <a:p>
            <a:pPr algn="ctr">
              <a:buFontTx/>
              <a:buChar char="-"/>
            </a:pPr>
            <a:r>
              <a:rPr lang="en-US" dirty="0">
                <a:solidFill>
                  <a:schemeClr val="tx1"/>
                </a:solidFill>
              </a:rPr>
              <a:t>Anonymity breakable by router</a:t>
            </a:r>
          </a:p>
        </p:txBody>
      </p:sp>
    </p:spTree>
    <p:extLst>
      <p:ext uri="{BB962C8B-B14F-4D97-AF65-F5344CB8AC3E}">
        <p14:creationId xmlns:p14="http://schemas.microsoft.com/office/powerpoint/2010/main" val="4695588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9ED5C-F657-4AE6-9A58-D9E3948EE46B}"/>
              </a:ext>
            </a:extLst>
          </p:cNvPr>
          <p:cNvSpPr>
            <a:spLocks noGrp="1"/>
          </p:cNvSpPr>
          <p:nvPr>
            <p:ph type="title"/>
          </p:nvPr>
        </p:nvSpPr>
        <p:spPr/>
        <p:txBody>
          <a:bodyPr/>
          <a:lstStyle/>
          <a:p>
            <a:r>
              <a:rPr lang="en-US" dirty="0"/>
              <a:t>Comparing MessageVortex</a:t>
            </a:r>
            <a:br>
              <a:rPr lang="en-US" dirty="0"/>
            </a:br>
            <a:r>
              <a:rPr lang="en-US" sz="1800" dirty="0"/>
              <a:t>MV (Mimicking) compared to a type-2 remailer (Mixmaster)</a:t>
            </a:r>
            <a:endParaRPr lang="en-US" dirty="0"/>
          </a:p>
        </p:txBody>
      </p:sp>
      <p:sp>
        <p:nvSpPr>
          <p:cNvPr id="3" name="Inhaltsplatzhalter 2">
            <a:extLst>
              <a:ext uri="{FF2B5EF4-FFF2-40B4-BE49-F238E27FC236}">
                <a16:creationId xmlns:a16="http://schemas.microsoft.com/office/drawing/2014/main" id="{51426ADD-CF40-4DC1-96B4-E00E260C0A49}"/>
              </a:ext>
            </a:extLst>
          </p:cNvPr>
          <p:cNvSpPr>
            <a:spLocks noGrp="1"/>
          </p:cNvSpPr>
          <p:nvPr>
            <p:ph idx="1"/>
          </p:nvPr>
        </p:nvSpPr>
        <p:spPr>
          <a:xfrm>
            <a:off x="684211" y="685801"/>
            <a:ext cx="5325971" cy="2743200"/>
          </a:xfrm>
          <a:solidFill>
            <a:schemeClr val="bg2"/>
          </a:solidFill>
          <a:effectLst>
            <a:outerShdw blurRad="50800" dist="38100" dir="2700000" algn="tl" rotWithShape="0">
              <a:prstClr val="black">
                <a:alpha val="40000"/>
              </a:prstClr>
            </a:outerShdw>
          </a:effectLst>
        </p:spPr>
        <p:txBody>
          <a:bodyPr anchor="t">
            <a:normAutofit fontScale="92500" lnSpcReduction="10000"/>
          </a:bodyPr>
          <a:lstStyle/>
          <a:p>
            <a:pPr marL="0" indent="0">
              <a:buNone/>
            </a:pPr>
            <a:r>
              <a:rPr lang="en-US" b="1" dirty="0">
                <a:solidFill>
                  <a:schemeClr val="tx1"/>
                </a:solidFill>
              </a:rPr>
              <a:t>MessageVortex</a:t>
            </a:r>
          </a:p>
          <a:p>
            <a:pPr marL="0" indent="0">
              <a:buNone/>
            </a:pPr>
            <a:r>
              <a:rPr lang="en-US" dirty="0">
                <a:solidFill>
                  <a:schemeClr val="tx1"/>
                </a:solidFill>
              </a:rPr>
              <a:t>+ </a:t>
            </a:r>
            <a:r>
              <a:rPr lang="en-US" dirty="0" err="1">
                <a:solidFill>
                  <a:schemeClr val="tx1"/>
                </a:solidFill>
              </a:rPr>
              <a:t>Steganogragphically</a:t>
            </a:r>
            <a:r>
              <a:rPr lang="en-US" dirty="0">
                <a:solidFill>
                  <a:schemeClr val="tx1"/>
                </a:solidFill>
              </a:rPr>
              <a:t> secured transport</a:t>
            </a:r>
          </a:p>
          <a:p>
            <a:pPr marL="0" indent="0">
              <a:buNone/>
            </a:pPr>
            <a:r>
              <a:rPr lang="en-US" dirty="0">
                <a:solidFill>
                  <a:schemeClr val="tx1"/>
                </a:solidFill>
              </a:rPr>
              <a:t>+ Protocol agnostic</a:t>
            </a:r>
          </a:p>
          <a:p>
            <a:pPr marL="0" indent="0">
              <a:buNone/>
            </a:pPr>
            <a:r>
              <a:rPr lang="en-US" dirty="0">
                <a:solidFill>
                  <a:schemeClr val="tx1"/>
                </a:solidFill>
              </a:rPr>
              <a:t>+ Unobservable message size</a:t>
            </a:r>
          </a:p>
          <a:p>
            <a:pPr marL="0" indent="0">
              <a:buNone/>
            </a:pPr>
            <a:r>
              <a:rPr lang="en-US" dirty="0">
                <a:solidFill>
                  <a:schemeClr val="tx1"/>
                </a:solidFill>
              </a:rPr>
              <a:t>+ unknown sending and receiving nodes</a:t>
            </a:r>
          </a:p>
          <a:p>
            <a:pPr>
              <a:buFontTx/>
              <a:buChar char="-"/>
            </a:pPr>
            <a:r>
              <a:rPr lang="en-US" dirty="0">
                <a:solidFill>
                  <a:schemeClr val="tx1"/>
                </a:solidFill>
              </a:rPr>
              <a:t>Higher complexity</a:t>
            </a:r>
          </a:p>
          <a:p>
            <a:pPr>
              <a:buFontTx/>
              <a:buChar char="-"/>
            </a:pPr>
            <a:r>
              <a:rPr lang="en-US" dirty="0">
                <a:solidFill>
                  <a:schemeClr val="tx1"/>
                </a:solidFill>
              </a:rPr>
              <a:t>Higher transport overhead </a:t>
            </a:r>
          </a:p>
        </p:txBody>
      </p:sp>
      <p:sp>
        <p:nvSpPr>
          <p:cNvPr id="4" name="Inhaltsplatzhalter 2">
            <a:extLst>
              <a:ext uri="{FF2B5EF4-FFF2-40B4-BE49-F238E27FC236}">
                <a16:creationId xmlns:a16="http://schemas.microsoft.com/office/drawing/2014/main" id="{987072AA-9056-43A6-A534-63D38E8C13D6}"/>
              </a:ext>
            </a:extLst>
          </p:cNvPr>
          <p:cNvSpPr txBox="1">
            <a:spLocks/>
          </p:cNvSpPr>
          <p:nvPr/>
        </p:nvSpPr>
        <p:spPr>
          <a:xfrm>
            <a:off x="6096000" y="685799"/>
            <a:ext cx="5782322" cy="2743201"/>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fontScale="92500"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solidFill>
                  <a:schemeClr val="tx1"/>
                </a:solidFill>
              </a:rPr>
              <a:t>Type-2 Remailer</a:t>
            </a:r>
          </a:p>
          <a:p>
            <a:pPr marL="0" indent="0">
              <a:buFont typeface="Wingdings 3" panose="05040102010807070707" pitchFamily="18" charset="2"/>
              <a:buNone/>
            </a:pPr>
            <a:r>
              <a:rPr lang="en-US" dirty="0">
                <a:solidFill>
                  <a:schemeClr val="tx1"/>
                </a:solidFill>
              </a:rPr>
              <a:t>+ Simple implementation</a:t>
            </a:r>
          </a:p>
          <a:p>
            <a:pPr marL="0" indent="0">
              <a:buFont typeface="Wingdings 3" panose="05040102010807070707" pitchFamily="18" charset="2"/>
              <a:buNone/>
            </a:pPr>
            <a:r>
              <a:rPr lang="en-US" dirty="0">
                <a:solidFill>
                  <a:schemeClr val="tx1"/>
                </a:solidFill>
              </a:rPr>
              <a:t>+ Constant message size</a:t>
            </a:r>
          </a:p>
          <a:p>
            <a:pPr marL="0" indent="0">
              <a:buNone/>
            </a:pPr>
            <a:r>
              <a:rPr lang="en-US" dirty="0">
                <a:solidFill>
                  <a:schemeClr val="tx1"/>
                </a:solidFill>
              </a:rPr>
              <a:t>+ No dedicated Transport protocol</a:t>
            </a:r>
          </a:p>
          <a:p>
            <a:pPr>
              <a:buFontTx/>
              <a:buChar char="-"/>
            </a:pPr>
            <a:r>
              <a:rPr lang="en-US" dirty="0">
                <a:solidFill>
                  <a:schemeClr val="tx1"/>
                </a:solidFill>
              </a:rPr>
              <a:t>Dedicated protocol</a:t>
            </a:r>
          </a:p>
          <a:p>
            <a:pPr>
              <a:buFontTx/>
              <a:buChar char="-"/>
            </a:pPr>
            <a:r>
              <a:rPr lang="en-US" dirty="0">
                <a:solidFill>
                  <a:schemeClr val="tx1"/>
                </a:solidFill>
              </a:rPr>
              <a:t>Requires internet infrastructure</a:t>
            </a:r>
          </a:p>
          <a:p>
            <a:pPr>
              <a:buFontTx/>
              <a:buChar char="-"/>
            </a:pPr>
            <a:r>
              <a:rPr lang="en-US" dirty="0">
                <a:solidFill>
                  <a:schemeClr val="tx1"/>
                </a:solidFill>
              </a:rPr>
              <a:t>Messages identifiable as PGP encrypted</a:t>
            </a:r>
          </a:p>
        </p:txBody>
      </p:sp>
      <p:sp>
        <p:nvSpPr>
          <p:cNvPr id="6" name="Inhaltsplatzhalter 2">
            <a:extLst>
              <a:ext uri="{FF2B5EF4-FFF2-40B4-BE49-F238E27FC236}">
                <a16:creationId xmlns:a16="http://schemas.microsoft.com/office/drawing/2014/main" id="{9E2B16AA-8790-4328-896E-6C9547ACFF18}"/>
              </a:ext>
            </a:extLst>
          </p:cNvPr>
          <p:cNvSpPr txBox="1">
            <a:spLocks/>
          </p:cNvSpPr>
          <p:nvPr/>
        </p:nvSpPr>
        <p:spPr>
          <a:xfrm>
            <a:off x="3161348" y="3547871"/>
            <a:ext cx="5869304" cy="1192805"/>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b="1" dirty="0">
                <a:solidFill>
                  <a:schemeClr val="tx1"/>
                </a:solidFill>
              </a:rPr>
              <a:t>Common</a:t>
            </a:r>
          </a:p>
          <a:p>
            <a:pPr marL="0" indent="0" algn="ctr">
              <a:buNone/>
            </a:pPr>
            <a:r>
              <a:rPr lang="en-US" dirty="0">
                <a:solidFill>
                  <a:schemeClr val="tx1"/>
                </a:solidFill>
              </a:rPr>
              <a:t>+ Multiple message paths possible for chunks</a:t>
            </a:r>
          </a:p>
        </p:txBody>
      </p:sp>
    </p:spTree>
    <p:extLst>
      <p:ext uri="{BB962C8B-B14F-4D97-AF65-F5344CB8AC3E}">
        <p14:creationId xmlns:p14="http://schemas.microsoft.com/office/powerpoint/2010/main" val="34794131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9ED5C-F657-4AE6-9A58-D9E3948EE46B}"/>
              </a:ext>
            </a:extLst>
          </p:cNvPr>
          <p:cNvSpPr>
            <a:spLocks noGrp="1"/>
          </p:cNvSpPr>
          <p:nvPr>
            <p:ph type="title"/>
          </p:nvPr>
        </p:nvSpPr>
        <p:spPr/>
        <p:txBody>
          <a:bodyPr/>
          <a:lstStyle/>
          <a:p>
            <a:r>
              <a:rPr lang="en-US" dirty="0"/>
              <a:t>Comparing MessageVortex</a:t>
            </a:r>
            <a:br>
              <a:rPr lang="en-US" dirty="0"/>
            </a:br>
            <a:r>
              <a:rPr lang="en-US" sz="1800" dirty="0"/>
              <a:t>MV (Mimicking) compared to a type-3 remailer (Mixmaster)</a:t>
            </a:r>
            <a:endParaRPr lang="en-US" dirty="0"/>
          </a:p>
        </p:txBody>
      </p:sp>
      <p:sp>
        <p:nvSpPr>
          <p:cNvPr id="3" name="Inhaltsplatzhalter 2">
            <a:extLst>
              <a:ext uri="{FF2B5EF4-FFF2-40B4-BE49-F238E27FC236}">
                <a16:creationId xmlns:a16="http://schemas.microsoft.com/office/drawing/2014/main" id="{51426ADD-CF40-4DC1-96B4-E00E260C0A49}"/>
              </a:ext>
            </a:extLst>
          </p:cNvPr>
          <p:cNvSpPr>
            <a:spLocks noGrp="1"/>
          </p:cNvSpPr>
          <p:nvPr>
            <p:ph idx="1"/>
          </p:nvPr>
        </p:nvSpPr>
        <p:spPr>
          <a:xfrm>
            <a:off x="684211" y="685801"/>
            <a:ext cx="5325971" cy="2743200"/>
          </a:xfrm>
          <a:solidFill>
            <a:schemeClr val="bg2"/>
          </a:solidFill>
          <a:effectLst>
            <a:outerShdw blurRad="50800" dist="38100" dir="2700000" algn="tl" rotWithShape="0">
              <a:prstClr val="black">
                <a:alpha val="40000"/>
              </a:prstClr>
            </a:outerShdw>
          </a:effectLst>
        </p:spPr>
        <p:txBody>
          <a:bodyPr anchor="t">
            <a:normAutofit fontScale="92500" lnSpcReduction="10000"/>
          </a:bodyPr>
          <a:lstStyle/>
          <a:p>
            <a:pPr marL="0" indent="0">
              <a:buNone/>
            </a:pPr>
            <a:r>
              <a:rPr lang="en-US" b="1" dirty="0">
                <a:solidFill>
                  <a:schemeClr val="tx1"/>
                </a:solidFill>
              </a:rPr>
              <a:t>MessageVortex</a:t>
            </a:r>
          </a:p>
          <a:p>
            <a:pPr marL="0" indent="0">
              <a:buNone/>
            </a:pPr>
            <a:r>
              <a:rPr lang="en-US" dirty="0">
                <a:solidFill>
                  <a:schemeClr val="tx1"/>
                </a:solidFill>
              </a:rPr>
              <a:t>+ </a:t>
            </a:r>
            <a:r>
              <a:rPr lang="en-US" dirty="0" err="1">
                <a:solidFill>
                  <a:schemeClr val="tx1"/>
                </a:solidFill>
              </a:rPr>
              <a:t>Steganogragphically</a:t>
            </a:r>
            <a:r>
              <a:rPr lang="en-US" dirty="0">
                <a:solidFill>
                  <a:schemeClr val="tx1"/>
                </a:solidFill>
              </a:rPr>
              <a:t> secured transport</a:t>
            </a:r>
          </a:p>
          <a:p>
            <a:pPr marL="0" indent="0">
              <a:buNone/>
            </a:pPr>
            <a:r>
              <a:rPr lang="en-US" dirty="0">
                <a:solidFill>
                  <a:schemeClr val="tx1"/>
                </a:solidFill>
              </a:rPr>
              <a:t>+ Protocol agnostic</a:t>
            </a:r>
          </a:p>
          <a:p>
            <a:pPr marL="0" indent="0">
              <a:buNone/>
            </a:pPr>
            <a:r>
              <a:rPr lang="en-US" dirty="0">
                <a:solidFill>
                  <a:schemeClr val="tx1"/>
                </a:solidFill>
              </a:rPr>
              <a:t>+ Unobservable message size</a:t>
            </a:r>
          </a:p>
          <a:p>
            <a:pPr marL="0" indent="0">
              <a:buNone/>
            </a:pPr>
            <a:r>
              <a:rPr lang="en-US" dirty="0">
                <a:solidFill>
                  <a:schemeClr val="tx1"/>
                </a:solidFill>
              </a:rPr>
              <a:t>+unknown sending and receiving nodes</a:t>
            </a:r>
          </a:p>
          <a:p>
            <a:pPr>
              <a:buFontTx/>
              <a:buChar char="-"/>
            </a:pPr>
            <a:r>
              <a:rPr lang="en-US" dirty="0">
                <a:solidFill>
                  <a:schemeClr val="tx1"/>
                </a:solidFill>
              </a:rPr>
              <a:t>Higher complexity</a:t>
            </a:r>
          </a:p>
          <a:p>
            <a:pPr>
              <a:buFontTx/>
              <a:buChar char="-"/>
            </a:pPr>
            <a:r>
              <a:rPr lang="en-US" dirty="0">
                <a:solidFill>
                  <a:schemeClr val="tx1"/>
                </a:solidFill>
              </a:rPr>
              <a:t>Higher transport overhead </a:t>
            </a:r>
          </a:p>
        </p:txBody>
      </p:sp>
      <p:sp>
        <p:nvSpPr>
          <p:cNvPr id="4" name="Inhaltsplatzhalter 2">
            <a:extLst>
              <a:ext uri="{FF2B5EF4-FFF2-40B4-BE49-F238E27FC236}">
                <a16:creationId xmlns:a16="http://schemas.microsoft.com/office/drawing/2014/main" id="{987072AA-9056-43A6-A534-63D38E8C13D6}"/>
              </a:ext>
            </a:extLst>
          </p:cNvPr>
          <p:cNvSpPr txBox="1">
            <a:spLocks/>
          </p:cNvSpPr>
          <p:nvPr/>
        </p:nvSpPr>
        <p:spPr>
          <a:xfrm>
            <a:off x="6096000" y="685799"/>
            <a:ext cx="5782322" cy="2743201"/>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solidFill>
                  <a:schemeClr val="tx1"/>
                </a:solidFill>
              </a:rPr>
              <a:t>Type-3 Remailer</a:t>
            </a:r>
          </a:p>
          <a:p>
            <a:pPr marL="0" indent="0">
              <a:buFont typeface="Wingdings 3" panose="05040102010807070707" pitchFamily="18" charset="2"/>
              <a:buNone/>
            </a:pPr>
            <a:r>
              <a:rPr lang="en-US" dirty="0">
                <a:solidFill>
                  <a:schemeClr val="tx1"/>
                </a:solidFill>
              </a:rPr>
              <a:t>+ Simple implementation</a:t>
            </a:r>
          </a:p>
          <a:p>
            <a:pPr marL="0" indent="0">
              <a:buFont typeface="Wingdings 3" panose="05040102010807070707" pitchFamily="18" charset="2"/>
              <a:buNone/>
            </a:pPr>
            <a:r>
              <a:rPr lang="en-US" dirty="0">
                <a:solidFill>
                  <a:schemeClr val="tx1"/>
                </a:solidFill>
              </a:rPr>
              <a:t>+ Constant message size</a:t>
            </a:r>
          </a:p>
          <a:p>
            <a:pPr>
              <a:buFontTx/>
              <a:buChar char="-"/>
            </a:pPr>
            <a:r>
              <a:rPr lang="en-US" dirty="0">
                <a:solidFill>
                  <a:schemeClr val="tx1"/>
                </a:solidFill>
              </a:rPr>
              <a:t>Dedicated protocol</a:t>
            </a:r>
          </a:p>
          <a:p>
            <a:pPr>
              <a:buFontTx/>
              <a:buChar char="-"/>
            </a:pPr>
            <a:r>
              <a:rPr lang="en-US" dirty="0">
                <a:solidFill>
                  <a:schemeClr val="tx1"/>
                </a:solidFill>
              </a:rPr>
              <a:t>Requires internet infrastructure</a:t>
            </a:r>
          </a:p>
        </p:txBody>
      </p:sp>
      <p:sp>
        <p:nvSpPr>
          <p:cNvPr id="6" name="Inhaltsplatzhalter 2">
            <a:extLst>
              <a:ext uri="{FF2B5EF4-FFF2-40B4-BE49-F238E27FC236}">
                <a16:creationId xmlns:a16="http://schemas.microsoft.com/office/drawing/2014/main" id="{9E2B16AA-8790-4328-896E-6C9547ACFF18}"/>
              </a:ext>
            </a:extLst>
          </p:cNvPr>
          <p:cNvSpPr txBox="1">
            <a:spLocks/>
          </p:cNvSpPr>
          <p:nvPr/>
        </p:nvSpPr>
        <p:spPr>
          <a:xfrm>
            <a:off x="3161348" y="3560063"/>
            <a:ext cx="5869304" cy="1180613"/>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b="1" dirty="0">
                <a:solidFill>
                  <a:schemeClr val="tx1"/>
                </a:solidFill>
              </a:rPr>
              <a:t>Common</a:t>
            </a:r>
          </a:p>
          <a:p>
            <a:pPr marL="0" indent="0" algn="ctr">
              <a:buNone/>
            </a:pPr>
            <a:r>
              <a:rPr lang="en-US" dirty="0">
                <a:solidFill>
                  <a:schemeClr val="tx1"/>
                </a:solidFill>
              </a:rPr>
              <a:t>+ Multiple message paths possible for chunks</a:t>
            </a:r>
          </a:p>
        </p:txBody>
      </p:sp>
    </p:spTree>
    <p:extLst>
      <p:ext uri="{BB962C8B-B14F-4D97-AF65-F5344CB8AC3E}">
        <p14:creationId xmlns:p14="http://schemas.microsoft.com/office/powerpoint/2010/main" val="233395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9ED5C-F657-4AE6-9A58-D9E3948EE46B}"/>
              </a:ext>
            </a:extLst>
          </p:cNvPr>
          <p:cNvSpPr>
            <a:spLocks noGrp="1"/>
          </p:cNvSpPr>
          <p:nvPr>
            <p:ph type="title"/>
          </p:nvPr>
        </p:nvSpPr>
        <p:spPr/>
        <p:txBody>
          <a:bodyPr/>
          <a:lstStyle/>
          <a:p>
            <a:r>
              <a:rPr lang="en-US" dirty="0"/>
              <a:t>Comparing MessageVortex</a:t>
            </a:r>
            <a:br>
              <a:rPr lang="en-US" dirty="0"/>
            </a:br>
            <a:r>
              <a:rPr lang="en-US" sz="1800" dirty="0"/>
              <a:t>MV compared to a DC-Network</a:t>
            </a:r>
            <a:endParaRPr lang="en-US" dirty="0"/>
          </a:p>
        </p:txBody>
      </p:sp>
      <p:sp>
        <p:nvSpPr>
          <p:cNvPr id="3" name="Inhaltsplatzhalter 2">
            <a:extLst>
              <a:ext uri="{FF2B5EF4-FFF2-40B4-BE49-F238E27FC236}">
                <a16:creationId xmlns:a16="http://schemas.microsoft.com/office/drawing/2014/main" id="{51426ADD-CF40-4DC1-96B4-E00E260C0A49}"/>
              </a:ext>
            </a:extLst>
          </p:cNvPr>
          <p:cNvSpPr>
            <a:spLocks noGrp="1"/>
          </p:cNvSpPr>
          <p:nvPr>
            <p:ph idx="1"/>
          </p:nvPr>
        </p:nvSpPr>
        <p:spPr>
          <a:xfrm>
            <a:off x="684211" y="685801"/>
            <a:ext cx="5325971" cy="2743200"/>
          </a:xfrm>
          <a:solidFill>
            <a:schemeClr val="bg2"/>
          </a:solidFill>
          <a:effectLst>
            <a:outerShdw blurRad="50800" dist="38100" dir="2700000" algn="tl" rotWithShape="0">
              <a:prstClr val="black">
                <a:alpha val="40000"/>
              </a:prstClr>
            </a:outerShdw>
          </a:effectLst>
        </p:spPr>
        <p:txBody>
          <a:bodyPr anchor="t">
            <a:normAutofit/>
          </a:bodyPr>
          <a:lstStyle/>
          <a:p>
            <a:pPr marL="0" indent="0">
              <a:buNone/>
            </a:pPr>
            <a:r>
              <a:rPr lang="en-US" b="1" dirty="0">
                <a:solidFill>
                  <a:schemeClr val="tx1"/>
                </a:solidFill>
              </a:rPr>
              <a:t>MessageVortex</a:t>
            </a:r>
          </a:p>
          <a:p>
            <a:pPr marL="0" indent="0">
              <a:buNone/>
            </a:pPr>
            <a:r>
              <a:rPr lang="en-US" dirty="0">
                <a:solidFill>
                  <a:schemeClr val="tx1"/>
                </a:solidFill>
              </a:rPr>
              <a:t>+ </a:t>
            </a:r>
            <a:r>
              <a:rPr lang="en-US" dirty="0" err="1">
                <a:solidFill>
                  <a:schemeClr val="tx1"/>
                </a:solidFill>
              </a:rPr>
              <a:t>Steganogragphically</a:t>
            </a:r>
            <a:r>
              <a:rPr lang="en-US" dirty="0">
                <a:solidFill>
                  <a:schemeClr val="tx1"/>
                </a:solidFill>
              </a:rPr>
              <a:t> secured transport</a:t>
            </a:r>
          </a:p>
          <a:p>
            <a:pPr marL="0" indent="0">
              <a:buNone/>
            </a:pPr>
            <a:r>
              <a:rPr lang="en-US" dirty="0">
                <a:solidFill>
                  <a:schemeClr val="tx1"/>
                </a:solidFill>
              </a:rPr>
              <a:t>+ Protocol agnostic</a:t>
            </a:r>
          </a:p>
          <a:p>
            <a:pPr marL="0" indent="0">
              <a:buNone/>
            </a:pPr>
            <a:r>
              <a:rPr lang="en-US" dirty="0">
                <a:solidFill>
                  <a:schemeClr val="tx1"/>
                </a:solidFill>
              </a:rPr>
              <a:t>+ Unobservable message size</a:t>
            </a:r>
          </a:p>
          <a:p>
            <a:pPr>
              <a:buFontTx/>
              <a:buChar char="-"/>
            </a:pPr>
            <a:r>
              <a:rPr lang="en-US" dirty="0">
                <a:solidFill>
                  <a:schemeClr val="tx1"/>
                </a:solidFill>
              </a:rPr>
              <a:t>Possibly higher transport overhead </a:t>
            </a:r>
          </a:p>
        </p:txBody>
      </p:sp>
      <p:sp>
        <p:nvSpPr>
          <p:cNvPr id="4" name="Inhaltsplatzhalter 2">
            <a:extLst>
              <a:ext uri="{FF2B5EF4-FFF2-40B4-BE49-F238E27FC236}">
                <a16:creationId xmlns:a16="http://schemas.microsoft.com/office/drawing/2014/main" id="{987072AA-9056-43A6-A534-63D38E8C13D6}"/>
              </a:ext>
            </a:extLst>
          </p:cNvPr>
          <p:cNvSpPr txBox="1">
            <a:spLocks/>
          </p:cNvSpPr>
          <p:nvPr/>
        </p:nvSpPr>
        <p:spPr>
          <a:xfrm>
            <a:off x="6096000" y="685799"/>
            <a:ext cx="6027174" cy="2743201"/>
          </a:xfrm>
          <a:prstGeom prst="rect">
            <a:avLst/>
          </a:prstGeom>
          <a:solidFill>
            <a:schemeClr val="bg2"/>
          </a:solidFill>
          <a:effectLst>
            <a:outerShdw blurRad="50800" dist="38100" dir="2700000" algn="tl" rotWithShape="0">
              <a:prstClr val="black">
                <a:alpha val="40000"/>
              </a:prstClr>
            </a:outerShdw>
          </a:effectLst>
        </p:spPr>
        <p:txBody>
          <a:bodyPr vert="horz" lIns="91440" tIns="45720" rIns="91440" bIns="45720" rtlCol="0" anchor="t">
            <a:normAutofit fontScale="77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b="1" dirty="0">
                <a:solidFill>
                  <a:schemeClr val="tx1"/>
                </a:solidFill>
              </a:rPr>
              <a:t>DC-Network</a:t>
            </a:r>
          </a:p>
          <a:p>
            <a:pPr marL="0" indent="0">
              <a:buFont typeface="Wingdings 3" panose="05040102010807070707" pitchFamily="18" charset="2"/>
              <a:buNone/>
            </a:pPr>
            <a:r>
              <a:rPr lang="en-US" dirty="0">
                <a:solidFill>
                  <a:schemeClr val="tx1"/>
                </a:solidFill>
              </a:rPr>
              <a:t>+   Provable security</a:t>
            </a:r>
          </a:p>
          <a:p>
            <a:pPr>
              <a:buFontTx/>
              <a:buChar char="-"/>
            </a:pPr>
            <a:r>
              <a:rPr lang="en-US" dirty="0">
                <a:solidFill>
                  <a:schemeClr val="tx1"/>
                </a:solidFill>
              </a:rPr>
              <a:t>Dedicated protocol</a:t>
            </a:r>
          </a:p>
          <a:p>
            <a:pPr>
              <a:buFontTx/>
              <a:buChar char="-"/>
            </a:pPr>
            <a:r>
              <a:rPr lang="en-US" dirty="0">
                <a:solidFill>
                  <a:schemeClr val="tx1"/>
                </a:solidFill>
              </a:rPr>
              <a:t>Requires internet infrastructure</a:t>
            </a:r>
          </a:p>
          <a:p>
            <a:pPr>
              <a:buFontTx/>
              <a:buChar char="-"/>
            </a:pPr>
            <a:r>
              <a:rPr lang="en-US" dirty="0">
                <a:solidFill>
                  <a:schemeClr val="tx1"/>
                </a:solidFill>
              </a:rPr>
              <a:t>Complex two way communication pattern (identifiable and pretty unique)</a:t>
            </a:r>
          </a:p>
          <a:p>
            <a:pPr>
              <a:buFontTx/>
              <a:buChar char="-"/>
            </a:pPr>
            <a:r>
              <a:rPr lang="en-US" dirty="0">
                <a:solidFill>
                  <a:schemeClr val="tx1"/>
                </a:solidFill>
              </a:rPr>
              <a:t>Message sizes/transfer volumes are typically known</a:t>
            </a:r>
          </a:p>
          <a:p>
            <a:pPr>
              <a:buFontTx/>
              <a:buChar char="-"/>
            </a:pPr>
            <a:r>
              <a:rPr lang="en-US" dirty="0">
                <a:solidFill>
                  <a:schemeClr val="tx1"/>
                </a:solidFill>
              </a:rPr>
              <a:t>Hard to secure against active adversaries</a:t>
            </a:r>
          </a:p>
          <a:p>
            <a:pPr>
              <a:buFontTx/>
              <a:buChar char="-"/>
            </a:pPr>
            <a:r>
              <a:rPr lang="en-US" dirty="0">
                <a:solidFill>
                  <a:schemeClr val="tx1"/>
                </a:solidFill>
              </a:rPr>
              <a:t>Requires typically an ideal broadcast</a:t>
            </a:r>
          </a:p>
        </p:txBody>
      </p:sp>
    </p:spTree>
    <p:extLst>
      <p:ext uri="{BB962C8B-B14F-4D97-AF65-F5344CB8AC3E}">
        <p14:creationId xmlns:p14="http://schemas.microsoft.com/office/powerpoint/2010/main" val="21529925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9ED5C-F657-4AE6-9A58-D9E3948EE46B}"/>
              </a:ext>
            </a:extLst>
          </p:cNvPr>
          <p:cNvSpPr>
            <a:spLocks noGrp="1"/>
          </p:cNvSpPr>
          <p:nvPr>
            <p:ph type="title"/>
          </p:nvPr>
        </p:nvSpPr>
        <p:spPr/>
        <p:txBody>
          <a:bodyPr/>
          <a:lstStyle/>
          <a:p>
            <a:r>
              <a:rPr lang="en-US" dirty="0"/>
              <a:t>MessageVortex Block</a:t>
            </a:r>
            <a:br>
              <a:rPr lang="en-US" dirty="0"/>
            </a:br>
            <a:r>
              <a:rPr lang="en-US" sz="1800" dirty="0"/>
              <a:t>Header block</a:t>
            </a:r>
            <a:endParaRPr lang="en-US" dirty="0"/>
          </a:p>
        </p:txBody>
      </p:sp>
      <p:sp>
        <p:nvSpPr>
          <p:cNvPr id="10" name="Textfeld 9">
            <a:extLst>
              <a:ext uri="{FF2B5EF4-FFF2-40B4-BE49-F238E27FC236}">
                <a16:creationId xmlns:a16="http://schemas.microsoft.com/office/drawing/2014/main" id="{58604758-4B86-42A8-870C-A50E68A19916}"/>
              </a:ext>
            </a:extLst>
          </p:cNvPr>
          <p:cNvSpPr txBox="1"/>
          <p:nvPr/>
        </p:nvSpPr>
        <p:spPr>
          <a:xfrm>
            <a:off x="684212" y="863601"/>
            <a:ext cx="11312716" cy="3231654"/>
          </a:xfrm>
          <a:prstGeom prst="rect">
            <a:avLst/>
          </a:prstGeom>
          <a:solidFill>
            <a:schemeClr val="bg2"/>
          </a:solidFill>
          <a:effectLst>
            <a:outerShdw blurRad="50800" dist="38100" dir="2700000" algn="tl" rotWithShape="0">
              <a:prstClr val="black">
                <a:alpha val="40000"/>
              </a:prstClr>
            </a:outerShdw>
          </a:effectLst>
        </p:spPr>
        <p:txBody>
          <a:bodyPr wrap="square" numCol="2" spcCol="720000">
            <a:spAutoFit/>
          </a:bodyPr>
          <a:lstStyle/>
          <a:p>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HeaderBlock</a:t>
            </a:r>
            <a:r>
              <a:rPr lang="en-US" sz="1200" dirty="0">
                <a:latin typeface="Miriam Fixed" panose="020B0604020202020204" pitchFamily="49" charset="-79"/>
                <a:cs typeface="Miriam Fixed" panose="020B0604020202020204" pitchFamily="49" charset="-79"/>
              </a:rPr>
              <a:t> ::= SEQUENCE {</a:t>
            </a:r>
          </a:p>
          <a:p>
            <a:r>
              <a:rPr lang="en-US" sz="1200" dirty="0">
                <a:latin typeface="Miriam Fixed" panose="020B0604020202020204" pitchFamily="49" charset="-79"/>
                <a:cs typeface="Miriam Fixed" panose="020B0604020202020204" pitchFamily="49" charset="-79"/>
              </a:rPr>
              <a:t>    -- Public key of the identity representing this </a:t>
            </a:r>
          </a:p>
          <a:p>
            <a:r>
              <a:rPr lang="en-US" sz="1200" dirty="0">
                <a:latin typeface="Miriam Fixed" panose="020B0604020202020204" pitchFamily="49" charset="-79"/>
                <a:cs typeface="Miriam Fixed" panose="020B0604020202020204" pitchFamily="49" charset="-79"/>
              </a:rPr>
              <a:t>    -- transmission</a:t>
            </a:r>
          </a:p>
          <a:p>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identityKey</a:t>
            </a:r>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AsymmetricKey</a:t>
            </a:r>
            <a:r>
              <a:rPr lang="en-US" sz="1200" dirty="0">
                <a:latin typeface="Miriam Fixed" panose="020B0604020202020204" pitchFamily="49" charset="-79"/>
                <a:cs typeface="Miriam Fixed" panose="020B0604020202020204" pitchFamily="49" charset="-79"/>
              </a:rPr>
              <a:t>,</a:t>
            </a:r>
          </a:p>
          <a:p>
            <a:r>
              <a:rPr lang="en-US" sz="1200" dirty="0">
                <a:latin typeface="Miriam Fixed" panose="020B0604020202020204" pitchFamily="49" charset="-79"/>
                <a:cs typeface="Miriam Fixed" panose="020B0604020202020204" pitchFamily="49" charset="-79"/>
              </a:rPr>
              <a:t>    -- serial identifying this block</a:t>
            </a:r>
          </a:p>
          <a:p>
            <a:r>
              <a:rPr lang="en-US" sz="1200" dirty="0">
                <a:latin typeface="Miriam Fixed" panose="020B0604020202020204" pitchFamily="49" charset="-79"/>
                <a:cs typeface="Miriam Fixed" panose="020B0604020202020204" pitchFamily="49" charset="-79"/>
              </a:rPr>
              <a:t>    serial              INTEGER (0..maxSerial),</a:t>
            </a:r>
          </a:p>
          <a:p>
            <a:r>
              <a:rPr lang="en-US" sz="1200" dirty="0">
                <a:latin typeface="Miriam Fixed" panose="020B0604020202020204" pitchFamily="49" charset="-79"/>
                <a:cs typeface="Miriam Fixed" panose="020B0604020202020204" pitchFamily="49" charset="-79"/>
              </a:rPr>
              <a:t>    -- number of times this block may be replayed </a:t>
            </a:r>
          </a:p>
          <a:p>
            <a:r>
              <a:rPr lang="en-US" sz="1200" dirty="0">
                <a:latin typeface="Miriam Fixed" panose="020B0604020202020204" pitchFamily="49" charset="-79"/>
                <a:cs typeface="Miriam Fixed" panose="020B0604020202020204" pitchFamily="49" charset="-79"/>
              </a:rPr>
              <a:t>    -- (Tuple is </a:t>
            </a:r>
            <a:r>
              <a:rPr lang="en-US" sz="1200" dirty="0" err="1">
                <a:latin typeface="Miriam Fixed" panose="020B0604020202020204" pitchFamily="49" charset="-79"/>
                <a:cs typeface="Miriam Fixed" panose="020B0604020202020204" pitchFamily="49" charset="-79"/>
              </a:rPr>
              <a:t>identityKey</a:t>
            </a:r>
            <a:r>
              <a:rPr lang="en-US" sz="1200" dirty="0">
                <a:latin typeface="Miriam Fixed" panose="020B0604020202020204" pitchFamily="49" charset="-79"/>
                <a:cs typeface="Miriam Fixed" panose="020B0604020202020204" pitchFamily="49" charset="-79"/>
              </a:rPr>
              <a:t>, serial while </a:t>
            </a:r>
            <a:r>
              <a:rPr lang="en-US" sz="1200" dirty="0" err="1">
                <a:latin typeface="Miriam Fixed" panose="020B0604020202020204" pitchFamily="49" charset="-79"/>
                <a:cs typeface="Miriam Fixed" panose="020B0604020202020204" pitchFamily="49" charset="-79"/>
              </a:rPr>
              <a:t>UsagePeriod</a:t>
            </a:r>
            <a:r>
              <a:rPr lang="en-US" sz="1200" dirty="0">
                <a:latin typeface="Miriam Fixed" panose="020B0604020202020204" pitchFamily="49" charset="-79"/>
                <a:cs typeface="Miriam Fixed" panose="020B0604020202020204" pitchFamily="49" charset="-79"/>
              </a:rPr>
              <a:t> </a:t>
            </a:r>
          </a:p>
          <a:p>
            <a:r>
              <a:rPr lang="en-US" sz="1200" dirty="0">
                <a:latin typeface="Miriam Fixed" panose="020B0604020202020204" pitchFamily="49" charset="-79"/>
                <a:cs typeface="Miriam Fixed" panose="020B0604020202020204" pitchFamily="49" charset="-79"/>
              </a:rPr>
              <a:t>    -- of block)</a:t>
            </a:r>
          </a:p>
          <a:p>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maxReplays</a:t>
            </a:r>
            <a:r>
              <a:rPr lang="en-US" sz="1200" dirty="0">
                <a:latin typeface="Miriam Fixed" panose="020B0604020202020204" pitchFamily="49" charset="-79"/>
                <a:cs typeface="Miriam Fixed" panose="020B0604020202020204" pitchFamily="49" charset="-79"/>
              </a:rPr>
              <a:t>          INTEGER (0..maxNumberOfReplays),</a:t>
            </a:r>
          </a:p>
          <a:p>
            <a:r>
              <a:rPr lang="en-US" sz="1200" dirty="0">
                <a:latin typeface="Miriam Fixed" panose="020B0604020202020204" pitchFamily="49" charset="-79"/>
                <a:cs typeface="Miriam Fixed" panose="020B0604020202020204" pitchFamily="49" charset="-79"/>
              </a:rPr>
              <a:t>    -- subsequent Blocks are not processed before </a:t>
            </a:r>
          </a:p>
          <a:p>
            <a:r>
              <a:rPr lang="en-US" sz="1200" dirty="0">
                <a:latin typeface="Miriam Fixed" panose="020B0604020202020204" pitchFamily="49" charset="-79"/>
                <a:cs typeface="Miriam Fixed" panose="020B0604020202020204" pitchFamily="49" charset="-79"/>
              </a:rPr>
              <a:t>    -- valid time.</a:t>
            </a:r>
          </a:p>
          <a:p>
            <a:r>
              <a:rPr lang="en-US" sz="1200" dirty="0">
                <a:latin typeface="Miriam Fixed" panose="020B0604020202020204" pitchFamily="49" charset="-79"/>
                <a:cs typeface="Miriam Fixed" panose="020B0604020202020204" pitchFamily="49" charset="-79"/>
              </a:rPr>
              <a:t>    -- Host may reject too long retention. </a:t>
            </a:r>
            <a:r>
              <a:rPr lang="en-US" sz="1200" dirty="0" err="1">
                <a:latin typeface="Miriam Fixed" panose="020B0604020202020204" pitchFamily="49" charset="-79"/>
                <a:cs typeface="Miriam Fixed" panose="020B0604020202020204" pitchFamily="49" charset="-79"/>
              </a:rPr>
              <a:t>Recomended</a:t>
            </a:r>
            <a:r>
              <a:rPr lang="en-US" sz="1200" dirty="0">
                <a:latin typeface="Miriam Fixed" panose="020B0604020202020204" pitchFamily="49" charset="-79"/>
                <a:cs typeface="Miriam Fixed" panose="020B0604020202020204" pitchFamily="49" charset="-79"/>
              </a:rPr>
              <a:t> </a:t>
            </a:r>
          </a:p>
          <a:p>
            <a:r>
              <a:rPr lang="en-US" sz="1200" dirty="0">
                <a:latin typeface="Miriam Fixed" panose="020B0604020202020204" pitchFamily="49" charset="-79"/>
                <a:cs typeface="Miriam Fixed" panose="020B0604020202020204" pitchFamily="49" charset="-79"/>
              </a:rPr>
              <a:t>    -- validity support &gt;=1Mt.</a:t>
            </a:r>
          </a:p>
          <a:p>
            <a:r>
              <a:rPr lang="en-US" sz="1200" dirty="0">
                <a:latin typeface="Miriam Fixed" panose="020B0604020202020204" pitchFamily="49" charset="-79"/>
                <a:cs typeface="Miriam Fixed" panose="020B0604020202020204" pitchFamily="49" charset="-79"/>
              </a:rPr>
              <a:t>    valid               </a:t>
            </a:r>
            <a:r>
              <a:rPr lang="en-US" sz="1200" dirty="0" err="1">
                <a:latin typeface="Miriam Fixed" panose="020B0604020202020204" pitchFamily="49" charset="-79"/>
                <a:cs typeface="Miriam Fixed" panose="020B0604020202020204" pitchFamily="49" charset="-79"/>
              </a:rPr>
              <a:t>UsagePeriod</a:t>
            </a:r>
            <a:r>
              <a:rPr lang="en-US" sz="1200" dirty="0">
                <a:latin typeface="Miriam Fixed" panose="020B0604020202020204" pitchFamily="49" charset="-79"/>
                <a:cs typeface="Miriam Fixed" panose="020B0604020202020204" pitchFamily="49" charset="-79"/>
              </a:rPr>
              <a:t>,</a:t>
            </a:r>
          </a:p>
          <a:p>
            <a:r>
              <a:rPr lang="en-US" sz="1200" dirty="0">
                <a:latin typeface="Miriam Fixed" panose="020B0604020202020204" pitchFamily="49" charset="-79"/>
                <a:cs typeface="Miriam Fixed" panose="020B0604020202020204" pitchFamily="49" charset="-79"/>
              </a:rPr>
              <a:t>    -- represents the chained secret which has to be </a:t>
            </a:r>
          </a:p>
          <a:p>
            <a:r>
              <a:rPr lang="en-US" sz="1200" dirty="0">
                <a:latin typeface="Miriam Fixed" panose="020B0604020202020204" pitchFamily="49" charset="-79"/>
                <a:cs typeface="Miriam Fixed" panose="020B0604020202020204" pitchFamily="49" charset="-79"/>
              </a:rPr>
              <a:t>    -- found in subsequent blocks prevents reassembly </a:t>
            </a:r>
          </a:p>
          <a:p>
            <a:r>
              <a:rPr lang="en-US" sz="1200" dirty="0">
                <a:latin typeface="Miriam Fixed" panose="020B0604020202020204" pitchFamily="49" charset="-79"/>
                <a:cs typeface="Miriam Fixed" panose="020B0604020202020204" pitchFamily="49" charset="-79"/>
              </a:rPr>
              <a:t>    -- attack</a:t>
            </a:r>
          </a:p>
          <a:p>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forwardSecret</a:t>
            </a:r>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ChainSecret</a:t>
            </a:r>
            <a:r>
              <a:rPr lang="en-US" sz="1200" dirty="0">
                <a:latin typeface="Miriam Fixed" panose="020B0604020202020204" pitchFamily="49" charset="-79"/>
                <a:cs typeface="Miriam Fixed" panose="020B0604020202020204" pitchFamily="49" charset="-79"/>
              </a:rPr>
              <a:t>,</a:t>
            </a:r>
          </a:p>
          <a:p>
            <a:r>
              <a:rPr lang="en-US" sz="1200" dirty="0">
                <a:latin typeface="Miriam Fixed" panose="020B0604020202020204" pitchFamily="49" charset="-79"/>
                <a:cs typeface="Miriam Fixed" panose="020B0604020202020204" pitchFamily="49" charset="-79"/>
              </a:rPr>
              <a:t>    --  contains the MAC-Algorithm used for signing</a:t>
            </a:r>
          </a:p>
          <a:p>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signAlgorithm</a:t>
            </a:r>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MacAlgorithmSpec</a:t>
            </a:r>
            <a:r>
              <a:rPr lang="en-US" sz="1200" dirty="0">
                <a:latin typeface="Miriam Fixed" panose="020B0604020202020204" pitchFamily="49" charset="-79"/>
                <a:cs typeface="Miriam Fixed" panose="020B0604020202020204" pitchFamily="49" charset="-79"/>
              </a:rPr>
              <a:t>,</a:t>
            </a:r>
          </a:p>
          <a:p>
            <a:r>
              <a:rPr lang="en-US" sz="1200" dirty="0">
                <a:latin typeface="Miriam Fixed" panose="020B0604020202020204" pitchFamily="49" charset="-79"/>
                <a:cs typeface="Miriam Fixed" panose="020B0604020202020204" pitchFamily="49" charset="-79"/>
              </a:rPr>
              <a:t>    -- contains administrative requests such as quota </a:t>
            </a:r>
          </a:p>
          <a:p>
            <a:r>
              <a:rPr lang="en-US" sz="1200" dirty="0">
                <a:latin typeface="Miriam Fixed" panose="020B0604020202020204" pitchFamily="49" charset="-79"/>
                <a:cs typeface="Miriam Fixed" panose="020B0604020202020204" pitchFamily="49" charset="-79"/>
              </a:rPr>
              <a:t>    -- requests</a:t>
            </a:r>
          </a:p>
          <a:p>
            <a:r>
              <a:rPr lang="en-US" sz="1200" dirty="0">
                <a:latin typeface="Miriam Fixed" panose="020B0604020202020204" pitchFamily="49" charset="-79"/>
                <a:cs typeface="Miriam Fixed" panose="020B0604020202020204" pitchFamily="49" charset="-79"/>
              </a:rPr>
              <a:t>    requests            SEQUENCE </a:t>
            </a:r>
          </a:p>
          <a:p>
            <a:r>
              <a:rPr lang="en-US" sz="1200" dirty="0">
                <a:latin typeface="Miriam Fixed" panose="020B0604020202020204" pitchFamily="49" charset="-79"/>
                <a:cs typeface="Miriam Fixed" panose="020B0604020202020204" pitchFamily="49" charset="-79"/>
              </a:rPr>
              <a:t>                        (SIZE (0..maxNumberOfRequests))</a:t>
            </a:r>
          </a:p>
          <a:p>
            <a:r>
              <a:rPr lang="en-US" sz="1200" dirty="0">
                <a:latin typeface="Miriam Fixed" panose="020B0604020202020204" pitchFamily="49" charset="-79"/>
                <a:cs typeface="Miriam Fixed" panose="020B0604020202020204" pitchFamily="49" charset="-79"/>
              </a:rPr>
              <a:t>                        OF </a:t>
            </a:r>
            <a:r>
              <a:rPr lang="en-US" sz="1200" dirty="0" err="1">
                <a:latin typeface="Miriam Fixed" panose="020B0604020202020204" pitchFamily="49" charset="-79"/>
                <a:cs typeface="Miriam Fixed" panose="020B0604020202020204" pitchFamily="49" charset="-79"/>
              </a:rPr>
              <a:t>HeaderRequest</a:t>
            </a:r>
            <a:r>
              <a:rPr lang="en-US" sz="1200" dirty="0">
                <a:latin typeface="Miriam Fixed" panose="020B0604020202020204" pitchFamily="49" charset="-79"/>
                <a:cs typeface="Miriam Fixed" panose="020B0604020202020204" pitchFamily="49" charset="-79"/>
              </a:rPr>
              <a:t> ,</a:t>
            </a:r>
          </a:p>
          <a:p>
            <a:r>
              <a:rPr lang="en-US" sz="1200" dirty="0">
                <a:latin typeface="Miriam Fixed" panose="020B0604020202020204" pitchFamily="49" charset="-79"/>
                <a:cs typeface="Miriam Fixed" panose="020B0604020202020204" pitchFamily="49" charset="-79"/>
              </a:rPr>
              <a:t>    -- Reply Block for the requests</a:t>
            </a:r>
          </a:p>
          <a:p>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requestReplyBlock</a:t>
            </a:r>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RoutingCombo</a:t>
            </a:r>
            <a:r>
              <a:rPr lang="en-US" sz="1200" dirty="0">
                <a:latin typeface="Miriam Fixed" panose="020B0604020202020204" pitchFamily="49" charset="-79"/>
                <a:cs typeface="Miriam Fixed" panose="020B0604020202020204" pitchFamily="49" charset="-79"/>
              </a:rPr>
              <a:t>,</a:t>
            </a:r>
          </a:p>
          <a:p>
            <a:r>
              <a:rPr lang="en-US" sz="1200" dirty="0">
                <a:latin typeface="Miriam Fixed" panose="020B0604020202020204" pitchFamily="49" charset="-79"/>
                <a:cs typeface="Miriam Fixed" panose="020B0604020202020204" pitchFamily="49" charset="-79"/>
              </a:rPr>
              <a:t>    -- padding and </a:t>
            </a:r>
            <a:r>
              <a:rPr lang="en-US" sz="1200" dirty="0" err="1">
                <a:latin typeface="Miriam Fixed" panose="020B0604020202020204" pitchFamily="49" charset="-79"/>
                <a:cs typeface="Miriam Fixed" panose="020B0604020202020204" pitchFamily="49" charset="-79"/>
              </a:rPr>
              <a:t>identitifier</a:t>
            </a:r>
            <a:r>
              <a:rPr lang="en-US" sz="1200" dirty="0">
                <a:latin typeface="Miriam Fixed" panose="020B0604020202020204" pitchFamily="49" charset="-79"/>
                <a:cs typeface="Miriam Fixed" panose="020B0604020202020204" pitchFamily="49" charset="-79"/>
              </a:rPr>
              <a:t> required to solve the </a:t>
            </a:r>
          </a:p>
          <a:p>
            <a:r>
              <a:rPr lang="en-US" sz="1200" dirty="0">
                <a:latin typeface="Miriam Fixed" panose="020B0604020202020204" pitchFamily="49" charset="-79"/>
                <a:cs typeface="Miriam Fixed" panose="020B0604020202020204" pitchFamily="49" charset="-79"/>
              </a:rPr>
              <a:t>    -- </a:t>
            </a:r>
            <a:r>
              <a:rPr lang="en-US" sz="1200" dirty="0" err="1">
                <a:latin typeface="Miriam Fixed" panose="020B0604020202020204" pitchFamily="49" charset="-79"/>
                <a:cs typeface="Miriam Fixed" panose="020B0604020202020204" pitchFamily="49" charset="-79"/>
              </a:rPr>
              <a:t>cryptopuzzle</a:t>
            </a:r>
            <a:endParaRPr lang="en-US" sz="1200" dirty="0">
              <a:latin typeface="Miriam Fixed" panose="020B0604020202020204" pitchFamily="49" charset="-79"/>
              <a:cs typeface="Miriam Fixed" panose="020B0604020202020204" pitchFamily="49" charset="-79"/>
            </a:endParaRPr>
          </a:p>
          <a:p>
            <a:r>
              <a:rPr lang="en-US" sz="1200" dirty="0">
                <a:latin typeface="Miriam Fixed" panose="020B0604020202020204" pitchFamily="49" charset="-79"/>
                <a:cs typeface="Miriam Fixed" panose="020B0604020202020204" pitchFamily="49" charset="-79"/>
              </a:rPr>
              <a:t>    identifier  [12201] </a:t>
            </a:r>
            <a:r>
              <a:rPr lang="en-US" sz="1200" dirty="0" err="1">
                <a:latin typeface="Miriam Fixed" panose="020B0604020202020204" pitchFamily="49" charset="-79"/>
                <a:cs typeface="Miriam Fixed" panose="020B0604020202020204" pitchFamily="49" charset="-79"/>
              </a:rPr>
              <a:t>PuzzleIdentifier</a:t>
            </a:r>
            <a:r>
              <a:rPr lang="en-US" sz="1200" dirty="0">
                <a:latin typeface="Miriam Fixed" panose="020B0604020202020204" pitchFamily="49" charset="-79"/>
                <a:cs typeface="Miriam Fixed" panose="020B0604020202020204" pitchFamily="49" charset="-79"/>
              </a:rPr>
              <a:t> OPTIONAL,</a:t>
            </a:r>
          </a:p>
          <a:p>
            <a:r>
              <a:rPr lang="en-US" sz="1200" dirty="0">
                <a:latin typeface="Miriam Fixed" panose="020B0604020202020204" pitchFamily="49" charset="-79"/>
                <a:cs typeface="Miriam Fixed" panose="020B0604020202020204" pitchFamily="49" charset="-79"/>
              </a:rPr>
              <a:t>    -- This is for solving crypto puzzles</a:t>
            </a:r>
          </a:p>
          <a:p>
            <a:r>
              <a:rPr lang="en-US" sz="1200" dirty="0">
                <a:latin typeface="Miriam Fixed" panose="020B0604020202020204" pitchFamily="49" charset="-79"/>
                <a:cs typeface="Miriam Fixed" panose="020B0604020202020204" pitchFamily="49" charset="-79"/>
              </a:rPr>
              <a:t>    </a:t>
            </a:r>
            <a:r>
              <a:rPr lang="en-US" sz="1200" dirty="0" err="1">
                <a:latin typeface="Miriam Fixed" panose="020B0604020202020204" pitchFamily="49" charset="-79"/>
                <a:cs typeface="Miriam Fixed" panose="020B0604020202020204" pitchFamily="49" charset="-79"/>
              </a:rPr>
              <a:t>proofOfWork</a:t>
            </a:r>
            <a:r>
              <a:rPr lang="en-US" sz="1200" dirty="0">
                <a:latin typeface="Miriam Fixed" panose="020B0604020202020204" pitchFamily="49" charset="-79"/>
                <a:cs typeface="Miriam Fixed" panose="020B0604020202020204" pitchFamily="49" charset="-79"/>
              </a:rPr>
              <a:t> [12202] OCTET STRING OPTIONAL</a:t>
            </a:r>
          </a:p>
          <a:p>
            <a:r>
              <a:rPr lang="en-US" sz="1200" dirty="0">
                <a:latin typeface="Miriam Fixed" panose="020B0604020202020204" pitchFamily="49" charset="-79"/>
                <a:cs typeface="Miriam Fixed" panose="020B0604020202020204" pitchFamily="49" charset="-79"/>
              </a:rPr>
              <a:t>  }</a:t>
            </a:r>
          </a:p>
        </p:txBody>
      </p:sp>
    </p:spTree>
    <p:extLst>
      <p:ext uri="{BB962C8B-B14F-4D97-AF65-F5344CB8AC3E}">
        <p14:creationId xmlns:p14="http://schemas.microsoft.com/office/powerpoint/2010/main" val="1999375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75EC8CF8-BCE4-4E9F-A53F-A9673EB4BD45}"/>
              </a:ext>
            </a:extLst>
          </p:cNvPr>
          <p:cNvSpPr txBox="1">
            <a:spLocks/>
          </p:cNvSpPr>
          <p:nvPr/>
        </p:nvSpPr>
        <p:spPr>
          <a:xfrm>
            <a:off x="6730737" y="3429000"/>
            <a:ext cx="5201384" cy="872068"/>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n-US" dirty="0">
              <a:solidFill>
                <a:schemeClr val="tx1"/>
              </a:solidFill>
            </a:endParaRPr>
          </a:p>
        </p:txBody>
      </p:sp>
      <p:sp>
        <p:nvSpPr>
          <p:cNvPr id="2" name="Titel 1">
            <a:extLst>
              <a:ext uri="{FF2B5EF4-FFF2-40B4-BE49-F238E27FC236}">
                <a16:creationId xmlns:a16="http://schemas.microsoft.com/office/drawing/2014/main" id="{8A492F95-AD77-443F-86C9-52D4CA0FAC5F}"/>
              </a:ext>
            </a:extLst>
          </p:cNvPr>
          <p:cNvSpPr>
            <a:spLocks noGrp="1"/>
          </p:cNvSpPr>
          <p:nvPr>
            <p:ph type="title"/>
          </p:nvPr>
        </p:nvSpPr>
        <p:spPr/>
        <p:txBody>
          <a:bodyPr/>
          <a:lstStyle/>
          <a:p>
            <a:r>
              <a:rPr lang="en-US" dirty="0"/>
              <a:t>What are the Problems?</a:t>
            </a:r>
          </a:p>
        </p:txBody>
      </p:sp>
      <p:sp>
        <p:nvSpPr>
          <p:cNvPr id="3" name="Inhaltsplatzhalter 2">
            <a:extLst>
              <a:ext uri="{FF2B5EF4-FFF2-40B4-BE49-F238E27FC236}">
                <a16:creationId xmlns:a16="http://schemas.microsoft.com/office/drawing/2014/main" id="{4FBACD61-E26D-4928-AFFB-68E7F154235A}"/>
              </a:ext>
            </a:extLst>
          </p:cNvPr>
          <p:cNvSpPr>
            <a:spLocks noGrp="1"/>
          </p:cNvSpPr>
          <p:nvPr>
            <p:ph idx="1"/>
          </p:nvPr>
        </p:nvSpPr>
        <p:spPr>
          <a:xfrm>
            <a:off x="684212" y="685800"/>
            <a:ext cx="5970837" cy="3615267"/>
          </a:xfrm>
          <a:solidFill>
            <a:schemeClr val="bg2"/>
          </a:solidFill>
          <a:ln>
            <a:solidFill>
              <a:schemeClr val="bg1"/>
            </a:solidFill>
          </a:ln>
          <a:effectLst>
            <a:outerShdw blurRad="50800" dist="38100" dir="2700000" algn="tl" rotWithShape="0">
              <a:prstClr val="black">
                <a:alpha val="40000"/>
              </a:prstClr>
            </a:outerShdw>
          </a:effectLst>
        </p:spPr>
        <p:txBody>
          <a:bodyPr>
            <a:normAutofit fontScale="85000" lnSpcReduction="10000"/>
          </a:bodyPr>
          <a:lstStyle/>
          <a:p>
            <a:r>
              <a:rPr lang="en-US" sz="1800" dirty="0">
                <a:solidFill>
                  <a:schemeClr val="tx1"/>
                </a:solidFill>
              </a:rPr>
              <a:t>Technology</a:t>
            </a:r>
          </a:p>
          <a:p>
            <a:pPr lvl="1"/>
            <a:r>
              <a:rPr lang="en-US" sz="1600" dirty="0">
                <a:solidFill>
                  <a:schemeClr val="tx1"/>
                </a:solidFill>
              </a:rPr>
              <a:t>A (network) packet is always visible… </a:t>
            </a:r>
          </a:p>
          <a:p>
            <a:pPr lvl="2"/>
            <a:r>
              <a:rPr lang="en-US" sz="1400" dirty="0">
                <a:solidFill>
                  <a:schemeClr val="tx1"/>
                </a:solidFill>
              </a:rPr>
              <a:t>everyone may see it.</a:t>
            </a:r>
          </a:p>
          <a:p>
            <a:pPr lvl="2"/>
            <a:r>
              <a:rPr lang="en-US" sz="1400" dirty="0">
                <a:solidFill>
                  <a:schemeClr val="tx1"/>
                </a:solidFill>
              </a:rPr>
              <a:t>everyone may analyze it.</a:t>
            </a:r>
          </a:p>
          <a:p>
            <a:pPr lvl="2"/>
            <a:r>
              <a:rPr lang="en-US" sz="1400" dirty="0">
                <a:solidFill>
                  <a:schemeClr val="tx1"/>
                </a:solidFill>
              </a:rPr>
              <a:t>everyone may forward(modified or unmodified) or keep it.</a:t>
            </a:r>
          </a:p>
          <a:p>
            <a:pPr lvl="1"/>
            <a:r>
              <a:rPr lang="en-US" sz="1600" dirty="0">
                <a:solidFill>
                  <a:schemeClr val="tx1"/>
                </a:solidFill>
              </a:rPr>
              <a:t>If we distribute data, we need to recover enough parts.</a:t>
            </a:r>
          </a:p>
          <a:p>
            <a:pPr lvl="1"/>
            <a:r>
              <a:rPr lang="en-US" sz="1600" dirty="0">
                <a:solidFill>
                  <a:schemeClr val="tx1"/>
                </a:solidFill>
              </a:rPr>
              <a:t>It is relatively easy to build something for the lab but most of the approaches (e.g., broadcast based) do not scale.</a:t>
            </a:r>
          </a:p>
          <a:p>
            <a:r>
              <a:rPr lang="en-US" sz="1800" dirty="0">
                <a:solidFill>
                  <a:schemeClr val="tx1"/>
                </a:solidFill>
              </a:rPr>
              <a:t>Juristic</a:t>
            </a:r>
          </a:p>
          <a:p>
            <a:pPr lvl="1"/>
            <a:r>
              <a:rPr lang="en-US" sz="1600" dirty="0">
                <a:solidFill>
                  <a:schemeClr val="tx1"/>
                </a:solidFill>
              </a:rPr>
              <a:t>Every jurisdiction applies their own laws to all traffic passing their infrastructure</a:t>
            </a:r>
          </a:p>
          <a:p>
            <a:pPr lvl="1"/>
            <a:r>
              <a:rPr lang="en-US" sz="1600" dirty="0">
                <a:solidFill>
                  <a:schemeClr val="tx1"/>
                </a:solidFill>
              </a:rPr>
              <a:t>Laws may disagree with each other</a:t>
            </a:r>
          </a:p>
        </p:txBody>
      </p:sp>
      <p:sp>
        <p:nvSpPr>
          <p:cNvPr id="4" name="Inhaltsplatzhalter 2">
            <a:extLst>
              <a:ext uri="{FF2B5EF4-FFF2-40B4-BE49-F238E27FC236}">
                <a16:creationId xmlns:a16="http://schemas.microsoft.com/office/drawing/2014/main" id="{7B82E3C4-5A3E-497C-8A7C-0AAE2761CB6A}"/>
              </a:ext>
            </a:extLst>
          </p:cNvPr>
          <p:cNvSpPr txBox="1">
            <a:spLocks/>
          </p:cNvSpPr>
          <p:nvPr/>
        </p:nvSpPr>
        <p:spPr>
          <a:xfrm>
            <a:off x="6730737" y="685800"/>
            <a:ext cx="5201383" cy="2650068"/>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n-US" dirty="0">
              <a:solidFill>
                <a:schemeClr val="tx1"/>
              </a:solidFill>
            </a:endParaRPr>
          </a:p>
        </p:txBody>
      </p:sp>
      <p:pic>
        <p:nvPicPr>
          <p:cNvPr id="6" name="Grafik 5" descr="Reisen">
            <a:extLst>
              <a:ext uri="{FF2B5EF4-FFF2-40B4-BE49-F238E27FC236}">
                <a16:creationId xmlns:a16="http://schemas.microsoft.com/office/drawing/2014/main" id="{6A29982E-1C7A-459C-A8C9-48186E7A03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36385" y="3479800"/>
            <a:ext cx="914400" cy="914400"/>
          </a:xfrm>
          <a:prstGeom prst="rect">
            <a:avLst/>
          </a:prstGeom>
        </p:spPr>
      </p:pic>
      <p:pic>
        <p:nvPicPr>
          <p:cNvPr id="9" name="Grafik 8" descr="Binär">
            <a:extLst>
              <a:ext uri="{FF2B5EF4-FFF2-40B4-BE49-F238E27FC236}">
                <a16:creationId xmlns:a16="http://schemas.microsoft.com/office/drawing/2014/main" id="{55131D71-EECA-4A26-9C6F-F028607CD0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36385" y="1481668"/>
            <a:ext cx="914400" cy="914400"/>
          </a:xfrm>
          <a:prstGeom prst="rect">
            <a:avLst/>
          </a:prstGeom>
        </p:spPr>
      </p:pic>
    </p:spTree>
    <p:extLst>
      <p:ext uri="{BB962C8B-B14F-4D97-AF65-F5344CB8AC3E}">
        <p14:creationId xmlns:p14="http://schemas.microsoft.com/office/powerpoint/2010/main" val="2390951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9ED5C-F657-4AE6-9A58-D9E3948EE46B}"/>
              </a:ext>
            </a:extLst>
          </p:cNvPr>
          <p:cNvSpPr>
            <a:spLocks noGrp="1"/>
          </p:cNvSpPr>
          <p:nvPr>
            <p:ph type="title"/>
          </p:nvPr>
        </p:nvSpPr>
        <p:spPr/>
        <p:txBody>
          <a:bodyPr/>
          <a:lstStyle/>
          <a:p>
            <a:r>
              <a:rPr lang="en-US" dirty="0"/>
              <a:t>MessageVortex Block</a:t>
            </a:r>
            <a:br>
              <a:rPr lang="en-US" dirty="0"/>
            </a:br>
            <a:r>
              <a:rPr lang="en-US" sz="1800" dirty="0"/>
              <a:t>Routing Block</a:t>
            </a:r>
            <a:endParaRPr lang="en-US" dirty="0"/>
          </a:p>
        </p:txBody>
      </p:sp>
      <p:sp>
        <p:nvSpPr>
          <p:cNvPr id="10" name="Textfeld 9">
            <a:extLst>
              <a:ext uri="{FF2B5EF4-FFF2-40B4-BE49-F238E27FC236}">
                <a16:creationId xmlns:a16="http://schemas.microsoft.com/office/drawing/2014/main" id="{58604758-4B86-42A8-870C-A50E68A19916}"/>
              </a:ext>
            </a:extLst>
          </p:cNvPr>
          <p:cNvSpPr txBox="1"/>
          <p:nvPr/>
        </p:nvSpPr>
        <p:spPr>
          <a:xfrm>
            <a:off x="684212" y="505383"/>
            <a:ext cx="10823576" cy="4247317"/>
          </a:xfrm>
          <a:prstGeom prst="rect">
            <a:avLst/>
          </a:prstGeom>
          <a:solidFill>
            <a:schemeClr val="bg2"/>
          </a:solidFill>
          <a:effectLst>
            <a:outerShdw blurRad="50800" dist="38100" dir="2700000" algn="tl" rotWithShape="0">
              <a:prstClr val="black">
                <a:alpha val="40000"/>
              </a:prstClr>
            </a:outerShdw>
          </a:effectLst>
        </p:spPr>
        <p:txBody>
          <a:bodyPr wrap="square" numCol="2" spcCol="720000">
            <a:spAutoFit/>
          </a:bodyPr>
          <a:lstStyle/>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RoutingBlock</a:t>
            </a:r>
            <a:r>
              <a:rPr lang="en-US" sz="1000" dirty="0">
                <a:latin typeface="Miriam Fixed" panose="020B0604020202020204" pitchFamily="49" charset="-79"/>
                <a:cs typeface="Miriam Fixed" panose="020B0604020202020204" pitchFamily="49" charset="-79"/>
              </a:rPr>
              <a:t> ::= SEQUENCE {</a:t>
            </a:r>
          </a:p>
          <a:p>
            <a:r>
              <a:rPr lang="en-US" sz="1000" dirty="0">
                <a:latin typeface="Miriam Fixed" panose="020B0604020202020204" pitchFamily="49" charset="-79"/>
                <a:cs typeface="Miriam Fixed" panose="020B0604020202020204" pitchFamily="49" charset="-79"/>
              </a:rPr>
              <a:t>    -- contains the </a:t>
            </a:r>
            <a:r>
              <a:rPr lang="en-US" sz="1000" dirty="0" err="1">
                <a:latin typeface="Miriam Fixed" panose="020B0604020202020204" pitchFamily="49" charset="-79"/>
                <a:cs typeface="Miriam Fixed" panose="020B0604020202020204" pitchFamily="49" charset="-79"/>
              </a:rPr>
              <a:t>routingCombos</a:t>
            </a:r>
            <a:endParaRPr lang="en-US" sz="1000" dirty="0">
              <a:latin typeface="Miriam Fixed" panose="020B0604020202020204" pitchFamily="49" charset="-79"/>
              <a:cs typeface="Miriam Fixed" panose="020B0604020202020204" pitchFamily="49" charset="-79"/>
            </a:endParaRPr>
          </a:p>
          <a:p>
            <a:r>
              <a:rPr lang="en-US" sz="1000" dirty="0">
                <a:latin typeface="Miriam Fixed" panose="020B0604020202020204" pitchFamily="49" charset="-79"/>
                <a:cs typeface="Miriam Fixed" panose="020B0604020202020204" pitchFamily="49" charset="-79"/>
              </a:rPr>
              <a:t>    routing    [331] SEQUENCE (SIZE (0..maxRoutingBlocks))</a:t>
            </a:r>
          </a:p>
          <a:p>
            <a:r>
              <a:rPr lang="en-US" sz="1000" dirty="0">
                <a:latin typeface="Miriam Fixed" panose="020B0604020202020204" pitchFamily="49" charset="-79"/>
                <a:cs typeface="Miriam Fixed" panose="020B0604020202020204" pitchFamily="49" charset="-79"/>
              </a:rPr>
              <a:t>                              OF </a:t>
            </a:r>
            <a:r>
              <a:rPr lang="en-US" sz="1000" dirty="0" err="1">
                <a:latin typeface="Miriam Fixed" panose="020B0604020202020204" pitchFamily="49" charset="-79"/>
                <a:cs typeface="Miriam Fixed" panose="020B0604020202020204" pitchFamily="49" charset="-79"/>
              </a:rPr>
              <a:t>RoutingCombo</a:t>
            </a:r>
            <a:r>
              <a:rPr lang="en-US" sz="1000" dirty="0">
                <a:latin typeface="Miriam Fixed" panose="020B0604020202020204" pitchFamily="49" charset="-79"/>
                <a:cs typeface="Miriam Fixed" panose="020B0604020202020204" pitchFamily="49" charset="-79"/>
              </a:rPr>
              <a:t>,</a:t>
            </a:r>
          </a:p>
          <a:p>
            <a:r>
              <a:rPr lang="en-US" sz="1000" dirty="0">
                <a:latin typeface="Miriam Fixed" panose="020B0604020202020204" pitchFamily="49" charset="-79"/>
                <a:cs typeface="Miriam Fixed" panose="020B0604020202020204" pitchFamily="49" charset="-79"/>
              </a:rPr>
              <a:t>    -- contains the secret of the header block</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forwardSecret</a:t>
            </a:r>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ChainSecret</a:t>
            </a:r>
            <a:r>
              <a:rPr lang="en-US" sz="1000" dirty="0">
                <a:latin typeface="Miriam Fixed" panose="020B0604020202020204" pitchFamily="49" charset="-79"/>
                <a:cs typeface="Miriam Fixed" panose="020B0604020202020204" pitchFamily="49" charset="-79"/>
              </a:rPr>
              <a:t>,</a:t>
            </a:r>
          </a:p>
          <a:p>
            <a:r>
              <a:rPr lang="en-US" sz="1000" dirty="0">
                <a:latin typeface="Miriam Fixed" panose="020B0604020202020204" pitchFamily="49" charset="-79"/>
                <a:cs typeface="Miriam Fixed" panose="020B0604020202020204" pitchFamily="49" charset="-79"/>
              </a:rPr>
              <a:t>    -- contains the mapping operations to map payloads </a:t>
            </a:r>
          </a:p>
          <a:p>
            <a:r>
              <a:rPr lang="en-US" sz="1000" dirty="0">
                <a:latin typeface="Miriam Fixed" panose="020B0604020202020204" pitchFamily="49" charset="-79"/>
                <a:cs typeface="Miriam Fixed" panose="020B0604020202020204" pitchFamily="49" charset="-79"/>
              </a:rPr>
              <a:t>    -- to the workspace</a:t>
            </a:r>
          </a:p>
          <a:p>
            <a:r>
              <a:rPr lang="en-US" sz="1000" dirty="0">
                <a:latin typeface="Miriam Fixed" panose="020B0604020202020204" pitchFamily="49" charset="-79"/>
                <a:cs typeface="Miriam Fixed" panose="020B0604020202020204" pitchFamily="49" charset="-79"/>
              </a:rPr>
              <a:t>    mappings   [332] SEQUENCE </a:t>
            </a:r>
          </a:p>
          <a:p>
            <a:r>
              <a:rPr lang="en-US" sz="1000" dirty="0">
                <a:latin typeface="Miriam Fixed" panose="020B0604020202020204" pitchFamily="49" charset="-79"/>
                <a:cs typeface="Miriam Fixed" panose="020B0604020202020204" pitchFamily="49" charset="-79"/>
              </a:rPr>
              <a:t>                     (SIZE (0..maxPayloadBlocks))</a:t>
            </a:r>
          </a:p>
          <a:p>
            <a:r>
              <a:rPr lang="en-US" sz="1000" dirty="0">
                <a:latin typeface="Miriam Fixed" panose="020B0604020202020204" pitchFamily="49" charset="-79"/>
                <a:cs typeface="Miriam Fixed" panose="020B0604020202020204" pitchFamily="49" charset="-79"/>
              </a:rPr>
              <a:t>                     OF </a:t>
            </a:r>
            <a:r>
              <a:rPr lang="en-US" sz="1000" dirty="0" err="1">
                <a:latin typeface="Miriam Fixed" panose="020B0604020202020204" pitchFamily="49" charset="-79"/>
                <a:cs typeface="Miriam Fixed" panose="020B0604020202020204" pitchFamily="49" charset="-79"/>
              </a:rPr>
              <a:t>MapBlockOperation</a:t>
            </a:r>
            <a:r>
              <a:rPr lang="en-US" sz="1000" dirty="0">
                <a:latin typeface="Miriam Fixed" panose="020B0604020202020204" pitchFamily="49" charset="-79"/>
                <a:cs typeface="Miriam Fixed" panose="020B0604020202020204" pitchFamily="49" charset="-79"/>
              </a:rPr>
              <a:t>,</a:t>
            </a:r>
          </a:p>
          <a:p>
            <a:r>
              <a:rPr lang="en-US" sz="1000" dirty="0">
                <a:latin typeface="Miriam Fixed" panose="020B0604020202020204" pitchFamily="49" charset="-79"/>
                <a:cs typeface="Miriam Fixed" panose="020B0604020202020204" pitchFamily="49" charset="-79"/>
              </a:rPr>
              <a:t>    -- contains a routing block which may be used when </a:t>
            </a:r>
          </a:p>
          <a:p>
            <a:r>
              <a:rPr lang="en-US" sz="1000" dirty="0">
                <a:latin typeface="Miriam Fixed" panose="020B0604020202020204" pitchFamily="49" charset="-79"/>
                <a:cs typeface="Miriam Fixed" panose="020B0604020202020204" pitchFamily="49" charset="-79"/>
              </a:rPr>
              <a:t>    -- sending error messages back to the quota owner</a:t>
            </a:r>
          </a:p>
          <a:p>
            <a:r>
              <a:rPr lang="en-US" sz="1000" dirty="0">
                <a:latin typeface="Miriam Fixed" panose="020B0604020202020204" pitchFamily="49" charset="-79"/>
                <a:cs typeface="Miriam Fixed" panose="020B0604020202020204" pitchFamily="49" charset="-79"/>
              </a:rPr>
              <a:t>    -- this routing block may be cached for future use</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replyBlock</a:t>
            </a:r>
            <a:r>
              <a:rPr lang="en-US" sz="1000" dirty="0">
                <a:latin typeface="Miriam Fixed" panose="020B0604020202020204" pitchFamily="49" charset="-79"/>
                <a:cs typeface="Miriam Fixed" panose="020B0604020202020204" pitchFamily="49" charset="-79"/>
              </a:rPr>
              <a:t> [332]   SEQUENCE {</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murb</a:t>
            </a:r>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RoutingCombo</a:t>
            </a:r>
            <a:r>
              <a:rPr lang="en-US" sz="1000" dirty="0">
                <a:latin typeface="Miriam Fixed" panose="020B0604020202020204" pitchFamily="49" charset="-79"/>
                <a:cs typeface="Miriam Fixed" panose="020B0604020202020204" pitchFamily="49" charset="-79"/>
              </a:rPr>
              <a:t>,</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maxReplay</a:t>
            </a:r>
            <a:r>
              <a:rPr lang="en-US" sz="1000" dirty="0">
                <a:latin typeface="Miriam Fixed" panose="020B0604020202020204" pitchFamily="49" charset="-79"/>
                <a:cs typeface="Miriam Fixed" panose="020B0604020202020204" pitchFamily="49" charset="-79"/>
              </a:rPr>
              <a:t>      INTEGER,</a:t>
            </a:r>
          </a:p>
          <a:p>
            <a:r>
              <a:rPr lang="en-US" sz="1000" dirty="0">
                <a:latin typeface="Miriam Fixed" panose="020B0604020202020204" pitchFamily="49" charset="-79"/>
                <a:cs typeface="Miriam Fixed" panose="020B0604020202020204" pitchFamily="49" charset="-79"/>
              </a:rPr>
              <a:t>         validity       </a:t>
            </a:r>
            <a:r>
              <a:rPr lang="en-US" sz="1000" dirty="0" err="1">
                <a:latin typeface="Miriam Fixed" panose="020B0604020202020204" pitchFamily="49" charset="-79"/>
                <a:cs typeface="Miriam Fixed" panose="020B0604020202020204" pitchFamily="49" charset="-79"/>
              </a:rPr>
              <a:t>UsagePeriod</a:t>
            </a:r>
            <a:endParaRPr lang="en-US" sz="1000" dirty="0">
              <a:latin typeface="Miriam Fixed" panose="020B0604020202020204" pitchFamily="49" charset="-79"/>
              <a:cs typeface="Miriam Fixed" panose="020B0604020202020204" pitchFamily="49" charset="-79"/>
            </a:endParaRPr>
          </a:p>
          <a:p>
            <a:r>
              <a:rPr lang="en-US" sz="1000" dirty="0">
                <a:latin typeface="Miriam Fixed" panose="020B0604020202020204" pitchFamily="49" charset="-79"/>
                <a:cs typeface="Miriam Fixed" panose="020B0604020202020204" pitchFamily="49" charset="-79"/>
              </a:rPr>
              <a:t>    } OPTIONAL</a:t>
            </a:r>
          </a:p>
          <a:p>
            <a:r>
              <a:rPr lang="en-US" sz="1000" dirty="0">
                <a:latin typeface="Miriam Fixed" panose="020B0604020202020204" pitchFamily="49" charset="-79"/>
                <a:cs typeface="Miriam Fixed" panose="020B0604020202020204" pitchFamily="49" charset="-79"/>
              </a:rPr>
              <a:t>  }</a:t>
            </a:r>
          </a:p>
          <a:p>
            <a:endParaRPr lang="en-US" sz="1000" dirty="0">
              <a:latin typeface="Miriam Fixed" panose="020B0604020202020204" pitchFamily="49" charset="-79"/>
              <a:cs typeface="Miriam Fixed" panose="020B0604020202020204" pitchFamily="49" charset="-79"/>
            </a:endParaRP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RoutingCombo</a:t>
            </a:r>
            <a:r>
              <a:rPr lang="en-US" sz="1000" dirty="0">
                <a:latin typeface="Miriam Fixed" panose="020B0604020202020204" pitchFamily="49" charset="-79"/>
                <a:cs typeface="Miriam Fixed" panose="020B0604020202020204" pitchFamily="49" charset="-79"/>
              </a:rPr>
              <a:t> ::= SEQUENCE {</a:t>
            </a:r>
          </a:p>
          <a:p>
            <a:r>
              <a:rPr lang="en-US" sz="1000" dirty="0">
                <a:latin typeface="Miriam Fixed" panose="020B0604020202020204" pitchFamily="49" charset="-79"/>
                <a:cs typeface="Miriam Fixed" panose="020B0604020202020204" pitchFamily="49" charset="-79"/>
              </a:rPr>
              <a:t>    -- contains the period when the payload should be </a:t>
            </a:r>
          </a:p>
          <a:p>
            <a:r>
              <a:rPr lang="en-US" sz="1000" dirty="0">
                <a:latin typeface="Miriam Fixed" panose="020B0604020202020204" pitchFamily="49" charset="-79"/>
                <a:cs typeface="Miriam Fixed" panose="020B0604020202020204" pitchFamily="49" charset="-79"/>
              </a:rPr>
              <a:t>    -- processed.</a:t>
            </a:r>
          </a:p>
          <a:p>
            <a:r>
              <a:rPr lang="en-US" sz="1000" dirty="0">
                <a:latin typeface="Miriam Fixed" panose="020B0604020202020204" pitchFamily="49" charset="-79"/>
                <a:cs typeface="Miriam Fixed" panose="020B0604020202020204" pitchFamily="49" charset="-79"/>
              </a:rPr>
              <a:t>    -- Router might refuse too long queue retention</a:t>
            </a:r>
          </a:p>
          <a:p>
            <a:r>
              <a:rPr lang="en-US" sz="1000" dirty="0">
                <a:latin typeface="Miriam Fixed" panose="020B0604020202020204" pitchFamily="49" charset="-79"/>
                <a:cs typeface="Miriam Fixed" panose="020B0604020202020204" pitchFamily="49" charset="-79"/>
              </a:rPr>
              <a:t>    -- Recommended support for retention &gt;=1h</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minProcessTime</a:t>
            </a:r>
            <a:r>
              <a:rPr lang="en-US" sz="1000" dirty="0">
                <a:latin typeface="Miriam Fixed" panose="020B0604020202020204" pitchFamily="49" charset="-79"/>
                <a:cs typeface="Miriam Fixed" panose="020B0604020202020204" pitchFamily="49" charset="-79"/>
              </a:rPr>
              <a:t> INTEGER (0..maxDurationOfProcessing),</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maxProcessTime</a:t>
            </a:r>
            <a:r>
              <a:rPr lang="en-US" sz="1000" dirty="0">
                <a:latin typeface="Miriam Fixed" panose="020B0604020202020204" pitchFamily="49" charset="-79"/>
                <a:cs typeface="Miriam Fixed" panose="020B0604020202020204" pitchFamily="49" charset="-79"/>
              </a:rPr>
              <a:t> INTEGER (0..maxDurationOfProcessing),</a:t>
            </a:r>
          </a:p>
          <a:p>
            <a:r>
              <a:rPr lang="en-US" sz="1000" dirty="0">
                <a:latin typeface="Miriam Fixed" panose="020B0604020202020204" pitchFamily="49" charset="-79"/>
                <a:cs typeface="Miriam Fixed" panose="020B0604020202020204" pitchFamily="49" charset="-79"/>
              </a:rPr>
              <a:t>    -- The message key to encrypt the message</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peerKey</a:t>
            </a:r>
            <a:r>
              <a:rPr lang="en-US" sz="1000" dirty="0">
                <a:latin typeface="Miriam Fixed" panose="020B0604020202020204" pitchFamily="49" charset="-79"/>
                <a:cs typeface="Miriam Fixed" panose="020B0604020202020204" pitchFamily="49" charset="-79"/>
              </a:rPr>
              <a:t>        [401] SEQUENCE (1..maxNumberOfReplays)</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SymmetricKey</a:t>
            </a:r>
            <a:r>
              <a:rPr lang="en-US" sz="1000" dirty="0">
                <a:latin typeface="Miriam Fixed" panose="020B0604020202020204" pitchFamily="49" charset="-79"/>
                <a:cs typeface="Miriam Fixed" panose="020B0604020202020204" pitchFamily="49" charset="-79"/>
              </a:rPr>
              <a:t> OPTIONAL,</a:t>
            </a:r>
          </a:p>
          <a:p>
            <a:r>
              <a:rPr lang="en-US" sz="1000" dirty="0">
                <a:latin typeface="Miriam Fixed" panose="020B0604020202020204" pitchFamily="49" charset="-79"/>
                <a:cs typeface="Miriam Fixed" panose="020B0604020202020204" pitchFamily="49" charset="-79"/>
              </a:rPr>
              <a:t>    -- contains the next recipient</a:t>
            </a:r>
          </a:p>
          <a:p>
            <a:r>
              <a:rPr lang="en-US" sz="1000" dirty="0">
                <a:latin typeface="Miriam Fixed" panose="020B0604020202020204" pitchFamily="49" charset="-79"/>
                <a:cs typeface="Miriam Fixed" panose="020B0604020202020204" pitchFamily="49" charset="-79"/>
              </a:rPr>
              <a:t>    recipient      [402] </a:t>
            </a:r>
            <a:r>
              <a:rPr lang="en-US" sz="1000" dirty="0" err="1">
                <a:latin typeface="Miriam Fixed" panose="020B0604020202020204" pitchFamily="49" charset="-79"/>
                <a:cs typeface="Miriam Fixed" panose="020B0604020202020204" pitchFamily="49" charset="-79"/>
              </a:rPr>
              <a:t>BlendingSpec</a:t>
            </a:r>
            <a:r>
              <a:rPr lang="en-US" sz="1000" dirty="0">
                <a:latin typeface="Miriam Fixed" panose="020B0604020202020204" pitchFamily="49" charset="-79"/>
                <a:cs typeface="Miriam Fixed" panose="020B0604020202020204" pitchFamily="49" charset="-79"/>
              </a:rPr>
              <a:t>,</a:t>
            </a:r>
          </a:p>
          <a:p>
            <a:r>
              <a:rPr lang="en-US" sz="1000" dirty="0">
                <a:latin typeface="Miriam Fixed" panose="020B0604020202020204" pitchFamily="49" charset="-79"/>
                <a:cs typeface="Miriam Fixed" panose="020B0604020202020204" pitchFamily="49" charset="-79"/>
              </a:rPr>
              <a:t>    -- </a:t>
            </a:r>
            <a:r>
              <a:rPr lang="en-US" sz="1000" dirty="0" err="1">
                <a:latin typeface="Miriam Fixed" panose="020B0604020202020204" pitchFamily="49" charset="-79"/>
                <a:cs typeface="Miriam Fixed" panose="020B0604020202020204" pitchFamily="49" charset="-79"/>
              </a:rPr>
              <a:t>PrefixBlock</a:t>
            </a:r>
            <a:r>
              <a:rPr lang="en-US" sz="1000" dirty="0">
                <a:latin typeface="Miriam Fixed" panose="020B0604020202020204" pitchFamily="49" charset="-79"/>
                <a:cs typeface="Miriam Fixed" panose="020B0604020202020204" pitchFamily="49" charset="-79"/>
              </a:rPr>
              <a:t> encrypted with message key</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mPrefix</a:t>
            </a:r>
            <a:r>
              <a:rPr lang="en-US" sz="1000" dirty="0">
                <a:latin typeface="Miriam Fixed" panose="020B0604020202020204" pitchFamily="49" charset="-79"/>
                <a:cs typeface="Miriam Fixed" panose="020B0604020202020204" pitchFamily="49" charset="-79"/>
              </a:rPr>
              <a:t>        [403] SEQUENCE (1..maxNumberOfReplays) </a:t>
            </a:r>
          </a:p>
          <a:p>
            <a:r>
              <a:rPr lang="en-US" sz="1000" dirty="0">
                <a:latin typeface="Miriam Fixed" panose="020B0604020202020204" pitchFamily="49" charset="-79"/>
                <a:cs typeface="Miriam Fixed" panose="020B0604020202020204" pitchFamily="49" charset="-79"/>
              </a:rPr>
              <a:t>                         OF OCTET STRING OPTIONAL,</a:t>
            </a:r>
          </a:p>
          <a:p>
            <a:r>
              <a:rPr lang="en-US" sz="1000" dirty="0">
                <a:latin typeface="Miriam Fixed" panose="020B0604020202020204" pitchFamily="49" charset="-79"/>
                <a:cs typeface="Miriam Fixed" panose="020B0604020202020204" pitchFamily="49" charset="-79"/>
              </a:rPr>
              <a:t>    -- </a:t>
            </a:r>
            <a:r>
              <a:rPr lang="en-US" sz="1000" dirty="0" err="1">
                <a:latin typeface="Miriam Fixed" panose="020B0604020202020204" pitchFamily="49" charset="-79"/>
                <a:cs typeface="Miriam Fixed" panose="020B0604020202020204" pitchFamily="49" charset="-79"/>
              </a:rPr>
              <a:t>PrefixBlock</a:t>
            </a:r>
            <a:r>
              <a:rPr lang="en-US" sz="1000" dirty="0">
                <a:latin typeface="Miriam Fixed" panose="020B0604020202020204" pitchFamily="49" charset="-79"/>
                <a:cs typeface="Miriam Fixed" panose="020B0604020202020204" pitchFamily="49" charset="-79"/>
              </a:rPr>
              <a:t> encrypted with sender key</a:t>
            </a:r>
          </a:p>
          <a:p>
            <a:r>
              <a:rPr lang="en-US" sz="1000" dirty="0">
                <a:latin typeface="Miriam Fixed" panose="020B0604020202020204" pitchFamily="49" charset="-79"/>
                <a:cs typeface="Miriam Fixed" panose="020B0604020202020204" pitchFamily="49" charset="-79"/>
              </a:rPr>
              <a:t>    </a:t>
            </a:r>
            <a:r>
              <a:rPr lang="en-US" sz="1000" dirty="0" err="1">
                <a:latin typeface="Miriam Fixed" panose="020B0604020202020204" pitchFamily="49" charset="-79"/>
                <a:cs typeface="Miriam Fixed" panose="020B0604020202020204" pitchFamily="49" charset="-79"/>
              </a:rPr>
              <a:t>cPrefix</a:t>
            </a:r>
            <a:r>
              <a:rPr lang="en-US" sz="1000" dirty="0">
                <a:latin typeface="Miriam Fixed" panose="020B0604020202020204" pitchFamily="49" charset="-79"/>
                <a:cs typeface="Miriam Fixed" panose="020B0604020202020204" pitchFamily="49" charset="-79"/>
              </a:rPr>
              <a:t>        [404] OCTET STRING OPTIONAL,</a:t>
            </a:r>
          </a:p>
          <a:p>
            <a:r>
              <a:rPr lang="en-US" sz="1000" dirty="0">
                <a:latin typeface="Miriam Fixed" panose="020B0604020202020204" pitchFamily="49" charset="-79"/>
                <a:cs typeface="Miriam Fixed" panose="020B0604020202020204" pitchFamily="49" charset="-79"/>
              </a:rPr>
              <a:t>    -- </a:t>
            </a:r>
            <a:r>
              <a:rPr lang="en-US" sz="1000" dirty="0" err="1">
                <a:latin typeface="Miriam Fixed" panose="020B0604020202020204" pitchFamily="49" charset="-79"/>
                <a:cs typeface="Miriam Fixed" panose="020B0604020202020204" pitchFamily="49" charset="-79"/>
              </a:rPr>
              <a:t>HeaderBlock</a:t>
            </a:r>
            <a:r>
              <a:rPr lang="en-US" sz="1000" dirty="0">
                <a:latin typeface="Miriam Fixed" panose="020B0604020202020204" pitchFamily="49" charset="-79"/>
                <a:cs typeface="Miriam Fixed" panose="020B0604020202020204" pitchFamily="49" charset="-79"/>
              </a:rPr>
              <a:t> encrypted with sender key</a:t>
            </a:r>
          </a:p>
          <a:p>
            <a:r>
              <a:rPr lang="en-US" sz="1000" dirty="0">
                <a:latin typeface="Miriam Fixed" panose="020B0604020202020204" pitchFamily="49" charset="-79"/>
                <a:cs typeface="Miriam Fixed" panose="020B0604020202020204" pitchFamily="49" charset="-79"/>
              </a:rPr>
              <a:t>    header         [405] OCTET STRING OPTIONAL,</a:t>
            </a:r>
          </a:p>
          <a:p>
            <a:r>
              <a:rPr lang="en-US" sz="1000" dirty="0">
                <a:latin typeface="Miriam Fixed" panose="020B0604020202020204" pitchFamily="49" charset="-79"/>
                <a:cs typeface="Miriam Fixed" panose="020B0604020202020204" pitchFamily="49" charset="-79"/>
              </a:rPr>
              <a:t>    -- </a:t>
            </a:r>
            <a:r>
              <a:rPr lang="en-US" sz="1000" dirty="0" err="1">
                <a:latin typeface="Miriam Fixed" panose="020B0604020202020204" pitchFamily="49" charset="-79"/>
                <a:cs typeface="Miriam Fixed" panose="020B0604020202020204" pitchFamily="49" charset="-79"/>
              </a:rPr>
              <a:t>RoutingBlock</a:t>
            </a:r>
            <a:r>
              <a:rPr lang="en-US" sz="1000" dirty="0">
                <a:latin typeface="Miriam Fixed" panose="020B0604020202020204" pitchFamily="49" charset="-79"/>
                <a:cs typeface="Miriam Fixed" panose="020B0604020202020204" pitchFamily="49" charset="-79"/>
              </a:rPr>
              <a:t> encrypted with sender key</a:t>
            </a:r>
          </a:p>
          <a:p>
            <a:r>
              <a:rPr lang="en-US" sz="1000" dirty="0">
                <a:latin typeface="Miriam Fixed" panose="020B0604020202020204" pitchFamily="49" charset="-79"/>
                <a:cs typeface="Miriam Fixed" panose="020B0604020202020204" pitchFamily="49" charset="-79"/>
              </a:rPr>
              <a:t>    routing        [406] OCTET STRING OPTIONAL,</a:t>
            </a:r>
          </a:p>
          <a:p>
            <a:r>
              <a:rPr lang="en-US" sz="1000" dirty="0">
                <a:latin typeface="Miriam Fixed" panose="020B0604020202020204" pitchFamily="49" charset="-79"/>
                <a:cs typeface="Miriam Fixed" panose="020B0604020202020204" pitchFamily="49" charset="-79"/>
              </a:rPr>
              <a:t>    -- contains information for building messages (when </a:t>
            </a:r>
          </a:p>
          <a:p>
            <a:r>
              <a:rPr lang="en-US" sz="1000" dirty="0">
                <a:latin typeface="Miriam Fixed" panose="020B0604020202020204" pitchFamily="49" charset="-79"/>
                <a:cs typeface="Miriam Fixed" panose="020B0604020202020204" pitchFamily="49" charset="-79"/>
              </a:rPr>
              <a:t>    -- used as MURB)</a:t>
            </a:r>
          </a:p>
          <a:p>
            <a:r>
              <a:rPr lang="en-US" sz="1000" dirty="0">
                <a:latin typeface="Miriam Fixed" panose="020B0604020202020204" pitchFamily="49" charset="-79"/>
                <a:cs typeface="Miriam Fixed" panose="020B0604020202020204" pitchFamily="49" charset="-79"/>
              </a:rPr>
              <a:t>    -- ID 0 denotes original/local message</a:t>
            </a:r>
          </a:p>
          <a:p>
            <a:r>
              <a:rPr lang="en-US" sz="1000" dirty="0">
                <a:latin typeface="Miriam Fixed" panose="020B0604020202020204" pitchFamily="49" charset="-79"/>
                <a:cs typeface="Miriam Fixed" panose="020B0604020202020204" pitchFamily="49" charset="-79"/>
              </a:rPr>
              <a:t>    -- ID 1-maxPayloadBlocks denotes target message</a:t>
            </a:r>
          </a:p>
          <a:p>
            <a:r>
              <a:rPr lang="en-US" sz="1000" dirty="0">
                <a:latin typeface="Miriam Fixed" panose="020B0604020202020204" pitchFamily="49" charset="-79"/>
                <a:cs typeface="Miriam Fixed" panose="020B0604020202020204" pitchFamily="49" charset="-79"/>
              </a:rPr>
              <a:t>    -- 32768-maxWorkspaceId shared workspace for all</a:t>
            </a:r>
          </a:p>
          <a:p>
            <a:r>
              <a:rPr lang="en-US" sz="1000" dirty="0">
                <a:latin typeface="Miriam Fixed" panose="020B0604020202020204" pitchFamily="49" charset="-79"/>
                <a:cs typeface="Miriam Fixed" panose="020B0604020202020204" pitchFamily="49" charset="-79"/>
              </a:rPr>
              <a:t>    -- blocks of this identity)</a:t>
            </a:r>
          </a:p>
          <a:p>
            <a:r>
              <a:rPr lang="en-US" sz="1000" dirty="0">
                <a:latin typeface="Miriam Fixed" panose="020B0604020202020204" pitchFamily="49" charset="-79"/>
                <a:cs typeface="Miriam Fixed" panose="020B0604020202020204" pitchFamily="49" charset="-79"/>
              </a:rPr>
              <a:t>    assembly       [407] SEQUENCE </a:t>
            </a:r>
          </a:p>
          <a:p>
            <a:r>
              <a:rPr lang="en-US" sz="1000" dirty="0">
                <a:latin typeface="Miriam Fixed" panose="020B0604020202020204" pitchFamily="49" charset="-79"/>
                <a:cs typeface="Miriam Fixed" panose="020B0604020202020204" pitchFamily="49" charset="-79"/>
              </a:rPr>
              <a:t>                   (SIZE (0..maxAssemblyInstructions))</a:t>
            </a:r>
          </a:p>
          <a:p>
            <a:r>
              <a:rPr lang="en-US" sz="1000" dirty="0">
                <a:latin typeface="Miriam Fixed" panose="020B0604020202020204" pitchFamily="49" charset="-79"/>
                <a:cs typeface="Miriam Fixed" panose="020B0604020202020204" pitchFamily="49" charset="-79"/>
              </a:rPr>
              <a:t>                   OF </a:t>
            </a:r>
            <a:r>
              <a:rPr lang="en-US" sz="1000" dirty="0" err="1">
                <a:latin typeface="Miriam Fixed" panose="020B0604020202020204" pitchFamily="49" charset="-79"/>
                <a:cs typeface="Miriam Fixed" panose="020B0604020202020204" pitchFamily="49" charset="-79"/>
              </a:rPr>
              <a:t>PayloadOperation</a:t>
            </a:r>
            <a:r>
              <a:rPr lang="en-US" sz="1000" dirty="0">
                <a:latin typeface="Miriam Fixed" panose="020B0604020202020204" pitchFamily="49" charset="-79"/>
                <a:cs typeface="Miriam Fixed" panose="020B0604020202020204" pitchFamily="49" charset="-79"/>
              </a:rPr>
              <a:t>,</a:t>
            </a:r>
          </a:p>
          <a:p>
            <a:r>
              <a:rPr lang="en-US" sz="1000" dirty="0">
                <a:latin typeface="Miriam Fixed" panose="020B0604020202020204" pitchFamily="49" charset="-79"/>
                <a:cs typeface="Miriam Fixed" panose="020B0604020202020204" pitchFamily="49" charset="-79"/>
              </a:rPr>
              <a:t>    -- optional for storage of the arrival time</a:t>
            </a:r>
          </a:p>
          <a:p>
            <a:r>
              <a:rPr lang="en-US" sz="1000" dirty="0">
                <a:latin typeface="Miriam Fixed" panose="020B0604020202020204" pitchFamily="49" charset="-79"/>
                <a:cs typeface="Miriam Fixed" panose="020B0604020202020204" pitchFamily="49" charset="-79"/>
              </a:rPr>
              <a:t>    validity       [408] </a:t>
            </a:r>
            <a:r>
              <a:rPr lang="en-US" sz="1000" dirty="0" err="1">
                <a:latin typeface="Miriam Fixed" panose="020B0604020202020204" pitchFamily="49" charset="-79"/>
                <a:cs typeface="Miriam Fixed" panose="020B0604020202020204" pitchFamily="49" charset="-79"/>
              </a:rPr>
              <a:t>UsagePeriod</a:t>
            </a:r>
            <a:r>
              <a:rPr lang="en-US" sz="1000" dirty="0">
                <a:latin typeface="Miriam Fixed" panose="020B0604020202020204" pitchFamily="49" charset="-79"/>
                <a:cs typeface="Miriam Fixed" panose="020B0604020202020204" pitchFamily="49" charset="-79"/>
              </a:rPr>
              <a:t> OPTIONAL,</a:t>
            </a:r>
          </a:p>
          <a:p>
            <a:r>
              <a:rPr lang="en-US" sz="1000" dirty="0">
                <a:latin typeface="Miriam Fixed" panose="020B0604020202020204" pitchFamily="49" charset="-79"/>
                <a:cs typeface="Miriam Fixed" panose="020B0604020202020204" pitchFamily="49" charset="-79"/>
              </a:rPr>
              <a:t>  }</a:t>
            </a:r>
          </a:p>
        </p:txBody>
      </p:sp>
    </p:spTree>
    <p:extLst>
      <p:ext uri="{BB962C8B-B14F-4D97-AF65-F5344CB8AC3E}">
        <p14:creationId xmlns:p14="http://schemas.microsoft.com/office/powerpoint/2010/main" val="2291669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MessageVortex </a:t>
            </a:r>
            <a:br>
              <a:rPr lang="de-CH" dirty="0"/>
            </a:br>
            <a:r>
              <a:rPr lang="de-CH" sz="1800" dirty="0" err="1"/>
              <a:t>general</a:t>
            </a:r>
            <a:r>
              <a:rPr lang="de-CH" sz="1800" dirty="0"/>
              <a:t> </a:t>
            </a:r>
            <a:r>
              <a:rPr lang="de-CH" sz="1800" dirty="0" err="1"/>
              <a:t>weak</a:t>
            </a:r>
            <a:r>
              <a:rPr lang="de-CH" sz="1800" dirty="0"/>
              <a:t> </a:t>
            </a:r>
            <a:r>
              <a:rPr lang="de-CH" sz="1800" dirty="0" err="1"/>
              <a:t>spots</a:t>
            </a:r>
            <a:r>
              <a:rPr lang="de-CH" sz="1800" dirty="0"/>
              <a:t> </a:t>
            </a:r>
            <a:r>
              <a:rPr lang="de-CH" sz="1800" dirty="0" err="1"/>
              <a:t>of</a:t>
            </a:r>
            <a:r>
              <a:rPr lang="de-CH" sz="1800" dirty="0"/>
              <a:t> </a:t>
            </a:r>
            <a:r>
              <a:rPr lang="de-CH" sz="1800" dirty="0" err="1"/>
              <a:t>anonymization</a:t>
            </a:r>
            <a:r>
              <a:rPr lang="de-CH" sz="1800" dirty="0"/>
              <a:t> </a:t>
            </a:r>
            <a:r>
              <a:rPr lang="de-CH" sz="1800" dirty="0" err="1"/>
              <a:t>solutions</a:t>
            </a:r>
            <a:endParaRPr lang="de-CH" dirty="0"/>
          </a:p>
        </p:txBody>
      </p:sp>
      <p:grpSp>
        <p:nvGrpSpPr>
          <p:cNvPr id="116" name="Gruppieren 115">
            <a:extLst>
              <a:ext uri="{FF2B5EF4-FFF2-40B4-BE49-F238E27FC236}">
                <a16:creationId xmlns:a16="http://schemas.microsoft.com/office/drawing/2014/main" id="{858D1DBB-611D-4CDA-8920-DA689068F235}"/>
              </a:ext>
            </a:extLst>
          </p:cNvPr>
          <p:cNvGrpSpPr/>
          <p:nvPr/>
        </p:nvGrpSpPr>
        <p:grpSpPr>
          <a:xfrm>
            <a:off x="191729" y="748066"/>
            <a:ext cx="5440597" cy="2596713"/>
            <a:chOff x="103238" y="148299"/>
            <a:chExt cx="8042788" cy="3906414"/>
          </a:xfrm>
        </p:grpSpPr>
        <p:sp>
          <p:nvSpPr>
            <p:cNvPr id="32" name="Rechteck 31">
              <a:extLst>
                <a:ext uri="{FF2B5EF4-FFF2-40B4-BE49-F238E27FC236}">
                  <a16:creationId xmlns:a16="http://schemas.microsoft.com/office/drawing/2014/main" id="{3868CEA0-CDEF-47A4-8CB7-2F9F8E50C401}"/>
                </a:ext>
              </a:extLst>
            </p:cNvPr>
            <p:cNvSpPr/>
            <p:nvPr/>
          </p:nvSpPr>
          <p:spPr>
            <a:xfrm>
              <a:off x="1514166" y="148299"/>
              <a:ext cx="4876802" cy="390641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en-US" sz="1100" dirty="0"/>
                <a:t>Anonymization infrastructure</a:t>
              </a:r>
            </a:p>
          </p:txBody>
        </p:sp>
        <p:sp>
          <p:nvSpPr>
            <p:cNvPr id="7" name="Rechteck 6">
              <a:extLst>
                <a:ext uri="{FF2B5EF4-FFF2-40B4-BE49-F238E27FC236}">
                  <a16:creationId xmlns:a16="http://schemas.microsoft.com/office/drawing/2014/main" id="{4BF8F685-4626-45FB-BA27-11BA6FC5F521}"/>
                </a:ext>
              </a:extLst>
            </p:cNvPr>
            <p:cNvSpPr/>
            <p:nvPr/>
          </p:nvSpPr>
          <p:spPr>
            <a:xfrm>
              <a:off x="103238" y="465933"/>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9" name="Rechteck 8">
              <a:extLst>
                <a:ext uri="{FF2B5EF4-FFF2-40B4-BE49-F238E27FC236}">
                  <a16:creationId xmlns:a16="http://schemas.microsoft.com/office/drawing/2014/main" id="{383FE601-D70B-4694-AE3C-3F42D46A55FA}"/>
                </a:ext>
              </a:extLst>
            </p:cNvPr>
            <p:cNvSpPr/>
            <p:nvPr/>
          </p:nvSpPr>
          <p:spPr>
            <a:xfrm>
              <a:off x="105689" y="1139446"/>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11" name="Rechteck 10">
              <a:extLst>
                <a:ext uri="{FF2B5EF4-FFF2-40B4-BE49-F238E27FC236}">
                  <a16:creationId xmlns:a16="http://schemas.microsoft.com/office/drawing/2014/main" id="{FB3E4A3D-C2B7-4ECD-B66A-3B201CB741E7}"/>
                </a:ext>
              </a:extLst>
            </p:cNvPr>
            <p:cNvSpPr/>
            <p:nvPr/>
          </p:nvSpPr>
          <p:spPr>
            <a:xfrm>
              <a:off x="103238" y="1828660"/>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13" name="Rechteck 12">
              <a:extLst>
                <a:ext uri="{FF2B5EF4-FFF2-40B4-BE49-F238E27FC236}">
                  <a16:creationId xmlns:a16="http://schemas.microsoft.com/office/drawing/2014/main" id="{6EACF268-FC70-47DC-B134-DE3DFAC86A7C}"/>
                </a:ext>
              </a:extLst>
            </p:cNvPr>
            <p:cNvSpPr/>
            <p:nvPr/>
          </p:nvSpPr>
          <p:spPr>
            <a:xfrm>
              <a:off x="103238" y="3216920"/>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15" name="Rechteck 14">
              <a:extLst>
                <a:ext uri="{FF2B5EF4-FFF2-40B4-BE49-F238E27FC236}">
                  <a16:creationId xmlns:a16="http://schemas.microsoft.com/office/drawing/2014/main" id="{301A6BDB-6C1E-40ED-B226-0847920A58A6}"/>
                </a:ext>
              </a:extLst>
            </p:cNvPr>
            <p:cNvSpPr/>
            <p:nvPr/>
          </p:nvSpPr>
          <p:spPr>
            <a:xfrm>
              <a:off x="103239" y="2522790"/>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17" name="Rechteck 16">
              <a:extLst>
                <a:ext uri="{FF2B5EF4-FFF2-40B4-BE49-F238E27FC236}">
                  <a16:creationId xmlns:a16="http://schemas.microsoft.com/office/drawing/2014/main" id="{8B61C08E-7F16-46F5-881A-325C717CD6E4}"/>
                </a:ext>
              </a:extLst>
            </p:cNvPr>
            <p:cNvSpPr/>
            <p:nvPr/>
          </p:nvSpPr>
          <p:spPr>
            <a:xfrm>
              <a:off x="2816940" y="1828660"/>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19" name="Rechteck 18">
              <a:extLst>
                <a:ext uri="{FF2B5EF4-FFF2-40B4-BE49-F238E27FC236}">
                  <a16:creationId xmlns:a16="http://schemas.microsoft.com/office/drawing/2014/main" id="{BD519EFB-EAE0-4C07-AE71-3AD7E482E2A0}"/>
                </a:ext>
              </a:extLst>
            </p:cNvPr>
            <p:cNvSpPr/>
            <p:nvPr/>
          </p:nvSpPr>
          <p:spPr>
            <a:xfrm>
              <a:off x="3569108" y="2639752"/>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21" name="Rechteck 20">
              <a:extLst>
                <a:ext uri="{FF2B5EF4-FFF2-40B4-BE49-F238E27FC236}">
                  <a16:creationId xmlns:a16="http://schemas.microsoft.com/office/drawing/2014/main" id="{B53FA6AA-D991-4C6A-8BCD-78688A4BD784}"/>
                </a:ext>
              </a:extLst>
            </p:cNvPr>
            <p:cNvSpPr/>
            <p:nvPr/>
          </p:nvSpPr>
          <p:spPr>
            <a:xfrm>
              <a:off x="3394586" y="817917"/>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23" name="Rechteck 22">
              <a:extLst>
                <a:ext uri="{FF2B5EF4-FFF2-40B4-BE49-F238E27FC236}">
                  <a16:creationId xmlns:a16="http://schemas.microsoft.com/office/drawing/2014/main" id="{BC87F0FA-BB6F-4EB1-9856-AA46E14951A3}"/>
                </a:ext>
              </a:extLst>
            </p:cNvPr>
            <p:cNvSpPr/>
            <p:nvPr/>
          </p:nvSpPr>
          <p:spPr>
            <a:xfrm>
              <a:off x="4724400" y="1735184"/>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24" name="Rechteck 23">
              <a:extLst>
                <a:ext uri="{FF2B5EF4-FFF2-40B4-BE49-F238E27FC236}">
                  <a16:creationId xmlns:a16="http://schemas.microsoft.com/office/drawing/2014/main" id="{B931139E-05CE-469C-9DCC-0B8DE2F34735}"/>
                </a:ext>
              </a:extLst>
            </p:cNvPr>
            <p:cNvSpPr/>
            <p:nvPr/>
          </p:nvSpPr>
          <p:spPr>
            <a:xfrm>
              <a:off x="2413816" y="3429269"/>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26" name="Rechteck 25">
              <a:extLst>
                <a:ext uri="{FF2B5EF4-FFF2-40B4-BE49-F238E27FC236}">
                  <a16:creationId xmlns:a16="http://schemas.microsoft.com/office/drawing/2014/main" id="{04EA9B96-F837-4598-BB1D-C7FD949AE2E6}"/>
                </a:ext>
              </a:extLst>
            </p:cNvPr>
            <p:cNvSpPr/>
            <p:nvPr/>
          </p:nvSpPr>
          <p:spPr>
            <a:xfrm>
              <a:off x="1836170" y="844478"/>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28" name="Rechteck 27">
              <a:extLst>
                <a:ext uri="{FF2B5EF4-FFF2-40B4-BE49-F238E27FC236}">
                  <a16:creationId xmlns:a16="http://schemas.microsoft.com/office/drawing/2014/main" id="{268F17AF-2D63-4003-9677-328E53227B23}"/>
                </a:ext>
              </a:extLst>
            </p:cNvPr>
            <p:cNvSpPr/>
            <p:nvPr/>
          </p:nvSpPr>
          <p:spPr>
            <a:xfrm>
              <a:off x="1907456" y="2607692"/>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30" name="Rechteck 29">
              <a:extLst>
                <a:ext uri="{FF2B5EF4-FFF2-40B4-BE49-F238E27FC236}">
                  <a16:creationId xmlns:a16="http://schemas.microsoft.com/office/drawing/2014/main" id="{3F89A6DA-299B-45A7-B370-2CACB238D8D0}"/>
                </a:ext>
              </a:extLst>
            </p:cNvPr>
            <p:cNvSpPr/>
            <p:nvPr/>
          </p:nvSpPr>
          <p:spPr>
            <a:xfrm>
              <a:off x="4503176" y="3403595"/>
              <a:ext cx="1155292"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aRouter</a:t>
              </a:r>
              <a:endParaRPr lang="en-US" sz="1100" dirty="0"/>
            </a:p>
          </p:txBody>
        </p:sp>
        <p:sp>
          <p:nvSpPr>
            <p:cNvPr id="34" name="Rechteck 33">
              <a:extLst>
                <a:ext uri="{FF2B5EF4-FFF2-40B4-BE49-F238E27FC236}">
                  <a16:creationId xmlns:a16="http://schemas.microsoft.com/office/drawing/2014/main" id="{04D455E9-F882-4F62-BE17-E3CB25A41A8D}"/>
                </a:ext>
              </a:extLst>
            </p:cNvPr>
            <p:cNvSpPr/>
            <p:nvPr/>
          </p:nvSpPr>
          <p:spPr>
            <a:xfrm>
              <a:off x="6843248" y="480684"/>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sp>
          <p:nvSpPr>
            <p:cNvPr id="40" name="Rechteck 39">
              <a:extLst>
                <a:ext uri="{FF2B5EF4-FFF2-40B4-BE49-F238E27FC236}">
                  <a16:creationId xmlns:a16="http://schemas.microsoft.com/office/drawing/2014/main" id="{4E8B97A0-DD88-42E8-80A0-EEA97004B343}"/>
                </a:ext>
              </a:extLst>
            </p:cNvPr>
            <p:cNvSpPr/>
            <p:nvPr/>
          </p:nvSpPr>
          <p:spPr>
            <a:xfrm>
              <a:off x="6843251" y="3221836"/>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42" name="Rechteck 41">
              <a:extLst>
                <a:ext uri="{FF2B5EF4-FFF2-40B4-BE49-F238E27FC236}">
                  <a16:creationId xmlns:a16="http://schemas.microsoft.com/office/drawing/2014/main" id="{134EDD98-0E21-4F5A-AB75-2BFA776C4E91}"/>
                </a:ext>
              </a:extLst>
            </p:cNvPr>
            <p:cNvSpPr/>
            <p:nvPr/>
          </p:nvSpPr>
          <p:spPr>
            <a:xfrm>
              <a:off x="6843252" y="2527706"/>
              <a:ext cx="1002891"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Sender</a:t>
              </a:r>
            </a:p>
          </p:txBody>
        </p:sp>
        <p:sp>
          <p:nvSpPr>
            <p:cNvPr id="44" name="Rechteck 43">
              <a:extLst>
                <a:ext uri="{FF2B5EF4-FFF2-40B4-BE49-F238E27FC236}">
                  <a16:creationId xmlns:a16="http://schemas.microsoft.com/office/drawing/2014/main" id="{7C9E0ED0-B700-461A-9CA7-CFD8CF8738D2}"/>
                </a:ext>
              </a:extLst>
            </p:cNvPr>
            <p:cNvSpPr/>
            <p:nvPr/>
          </p:nvSpPr>
          <p:spPr>
            <a:xfrm>
              <a:off x="6843248" y="1139446"/>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sp>
          <p:nvSpPr>
            <p:cNvPr id="46" name="Rechteck 45">
              <a:extLst>
                <a:ext uri="{FF2B5EF4-FFF2-40B4-BE49-F238E27FC236}">
                  <a16:creationId xmlns:a16="http://schemas.microsoft.com/office/drawing/2014/main" id="{A5B2F57B-DB65-4ACD-9685-0BC881EAB27A}"/>
                </a:ext>
              </a:extLst>
            </p:cNvPr>
            <p:cNvSpPr/>
            <p:nvPr/>
          </p:nvSpPr>
          <p:spPr>
            <a:xfrm>
              <a:off x="6843251" y="1838492"/>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sp>
          <p:nvSpPr>
            <p:cNvPr id="48" name="Rechteck 47">
              <a:extLst>
                <a:ext uri="{FF2B5EF4-FFF2-40B4-BE49-F238E27FC236}">
                  <a16:creationId xmlns:a16="http://schemas.microsoft.com/office/drawing/2014/main" id="{23F35F78-065D-4094-87C6-7A6ACF720B6A}"/>
                </a:ext>
              </a:extLst>
            </p:cNvPr>
            <p:cNvSpPr/>
            <p:nvPr/>
          </p:nvSpPr>
          <p:spPr>
            <a:xfrm>
              <a:off x="6843250" y="2517874"/>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sp>
          <p:nvSpPr>
            <p:cNvPr id="50" name="Rechteck 49">
              <a:extLst>
                <a:ext uri="{FF2B5EF4-FFF2-40B4-BE49-F238E27FC236}">
                  <a16:creationId xmlns:a16="http://schemas.microsoft.com/office/drawing/2014/main" id="{D357E314-D92B-4B05-9151-E3269EF1191A}"/>
                </a:ext>
              </a:extLst>
            </p:cNvPr>
            <p:cNvSpPr/>
            <p:nvPr/>
          </p:nvSpPr>
          <p:spPr>
            <a:xfrm>
              <a:off x="6843249" y="3221836"/>
              <a:ext cx="1302775" cy="442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Receiver</a:t>
              </a:r>
            </a:p>
          </p:txBody>
        </p:sp>
        <p:cxnSp>
          <p:nvCxnSpPr>
            <p:cNvPr id="52" name="Gerade Verbindung mit Pfeil 51">
              <a:extLst>
                <a:ext uri="{FF2B5EF4-FFF2-40B4-BE49-F238E27FC236}">
                  <a16:creationId xmlns:a16="http://schemas.microsoft.com/office/drawing/2014/main" id="{29C0B092-D627-4D2A-9108-4A9D71CA676E}"/>
                </a:ext>
              </a:extLst>
            </p:cNvPr>
            <p:cNvCxnSpPr>
              <a:stCxn id="7" idx="3"/>
              <a:endCxn id="26" idx="1"/>
            </p:cNvCxnSpPr>
            <p:nvPr/>
          </p:nvCxnSpPr>
          <p:spPr>
            <a:xfrm>
              <a:off x="1106129" y="687159"/>
              <a:ext cx="730041" cy="378545"/>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62C35791-0E23-4E73-A667-B625CA173BB1}"/>
                </a:ext>
              </a:extLst>
            </p:cNvPr>
            <p:cNvCxnSpPr>
              <a:cxnSpLocks/>
              <a:stCxn id="9" idx="3"/>
              <a:endCxn id="26" idx="1"/>
            </p:cNvCxnSpPr>
            <p:nvPr/>
          </p:nvCxnSpPr>
          <p:spPr>
            <a:xfrm flipV="1">
              <a:off x="1108580" y="1065704"/>
              <a:ext cx="727590" cy="29496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55">
              <a:extLst>
                <a:ext uri="{FF2B5EF4-FFF2-40B4-BE49-F238E27FC236}">
                  <a16:creationId xmlns:a16="http://schemas.microsoft.com/office/drawing/2014/main" id="{7E18CADD-2041-46B2-BA1E-4D0A7D5E56B6}"/>
                </a:ext>
              </a:extLst>
            </p:cNvPr>
            <p:cNvCxnSpPr>
              <a:cxnSpLocks/>
              <a:stCxn id="11" idx="3"/>
              <a:endCxn id="17" idx="1"/>
            </p:cNvCxnSpPr>
            <p:nvPr/>
          </p:nvCxnSpPr>
          <p:spPr>
            <a:xfrm>
              <a:off x="1106129" y="2049886"/>
              <a:ext cx="1710811" cy="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A83E44DD-20EB-4942-BECF-28550674CA47}"/>
                </a:ext>
              </a:extLst>
            </p:cNvPr>
            <p:cNvCxnSpPr>
              <a:cxnSpLocks/>
              <a:stCxn id="15" idx="3"/>
              <a:endCxn id="28" idx="1"/>
            </p:cNvCxnSpPr>
            <p:nvPr/>
          </p:nvCxnSpPr>
          <p:spPr>
            <a:xfrm>
              <a:off x="1106130" y="2744016"/>
              <a:ext cx="801326" cy="84902"/>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Gerade Verbindung mit Pfeil 61">
              <a:extLst>
                <a:ext uri="{FF2B5EF4-FFF2-40B4-BE49-F238E27FC236}">
                  <a16:creationId xmlns:a16="http://schemas.microsoft.com/office/drawing/2014/main" id="{920B92F2-6F71-41C6-80CC-C7E50411B9B7}"/>
                </a:ext>
              </a:extLst>
            </p:cNvPr>
            <p:cNvCxnSpPr>
              <a:cxnSpLocks/>
              <a:stCxn id="13" idx="3"/>
              <a:endCxn id="24" idx="1"/>
            </p:cNvCxnSpPr>
            <p:nvPr/>
          </p:nvCxnSpPr>
          <p:spPr>
            <a:xfrm>
              <a:off x="1106129" y="3438146"/>
              <a:ext cx="1307687" cy="21234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E00823AF-60E2-41E0-AA48-507606EE09DA}"/>
                </a:ext>
              </a:extLst>
            </p:cNvPr>
            <p:cNvCxnSpPr>
              <a:cxnSpLocks/>
              <a:stCxn id="26" idx="3"/>
              <a:endCxn id="21" idx="1"/>
            </p:cNvCxnSpPr>
            <p:nvPr/>
          </p:nvCxnSpPr>
          <p:spPr>
            <a:xfrm flipV="1">
              <a:off x="2991462" y="1039143"/>
              <a:ext cx="403124" cy="26561"/>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Gerade Verbindung mit Pfeil 67">
              <a:extLst>
                <a:ext uri="{FF2B5EF4-FFF2-40B4-BE49-F238E27FC236}">
                  <a16:creationId xmlns:a16="http://schemas.microsoft.com/office/drawing/2014/main" id="{634ABA7B-692C-4E5F-90A8-429B971461E2}"/>
                </a:ext>
              </a:extLst>
            </p:cNvPr>
            <p:cNvCxnSpPr>
              <a:cxnSpLocks/>
              <a:stCxn id="26" idx="2"/>
              <a:endCxn id="17" idx="0"/>
            </p:cNvCxnSpPr>
            <p:nvPr/>
          </p:nvCxnSpPr>
          <p:spPr>
            <a:xfrm>
              <a:off x="2413816" y="1286930"/>
              <a:ext cx="980770" cy="54173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1862A3F6-6465-439A-BF9D-CDDFC6620F12}"/>
                </a:ext>
              </a:extLst>
            </p:cNvPr>
            <p:cNvCxnSpPr>
              <a:cxnSpLocks/>
              <a:stCxn id="28" idx="0"/>
              <a:endCxn id="26" idx="2"/>
            </p:cNvCxnSpPr>
            <p:nvPr/>
          </p:nvCxnSpPr>
          <p:spPr>
            <a:xfrm flipH="1" flipV="1">
              <a:off x="2413816" y="1286930"/>
              <a:ext cx="71286" cy="1320762"/>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Gerade Verbindung mit Pfeil 73">
              <a:extLst>
                <a:ext uri="{FF2B5EF4-FFF2-40B4-BE49-F238E27FC236}">
                  <a16:creationId xmlns:a16="http://schemas.microsoft.com/office/drawing/2014/main" id="{0B9DEC2E-4905-49E6-B425-F89E626849CD}"/>
                </a:ext>
              </a:extLst>
            </p:cNvPr>
            <p:cNvCxnSpPr>
              <a:cxnSpLocks/>
              <a:stCxn id="17" idx="3"/>
              <a:endCxn id="23" idx="1"/>
            </p:cNvCxnSpPr>
            <p:nvPr/>
          </p:nvCxnSpPr>
          <p:spPr>
            <a:xfrm flipV="1">
              <a:off x="3972232" y="1956410"/>
              <a:ext cx="752168" cy="93476"/>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Gerade Verbindung mit Pfeil 76">
              <a:extLst>
                <a:ext uri="{FF2B5EF4-FFF2-40B4-BE49-F238E27FC236}">
                  <a16:creationId xmlns:a16="http://schemas.microsoft.com/office/drawing/2014/main" id="{1C8D74BE-145B-41E8-801F-88970386BCE2}"/>
                </a:ext>
              </a:extLst>
            </p:cNvPr>
            <p:cNvCxnSpPr>
              <a:cxnSpLocks/>
              <a:stCxn id="21" idx="2"/>
              <a:endCxn id="23" idx="0"/>
            </p:cNvCxnSpPr>
            <p:nvPr/>
          </p:nvCxnSpPr>
          <p:spPr>
            <a:xfrm>
              <a:off x="3972232" y="1260369"/>
              <a:ext cx="1329814" cy="474815"/>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Gerade Verbindung mit Pfeil 79">
              <a:extLst>
                <a:ext uri="{FF2B5EF4-FFF2-40B4-BE49-F238E27FC236}">
                  <a16:creationId xmlns:a16="http://schemas.microsoft.com/office/drawing/2014/main" id="{F91634ED-80CF-4F1F-9F26-C9933E9635AF}"/>
                </a:ext>
              </a:extLst>
            </p:cNvPr>
            <p:cNvCxnSpPr>
              <a:cxnSpLocks/>
              <a:stCxn id="21" idx="3"/>
              <a:endCxn id="34" idx="1"/>
            </p:cNvCxnSpPr>
            <p:nvPr/>
          </p:nvCxnSpPr>
          <p:spPr>
            <a:xfrm flipV="1">
              <a:off x="4549878" y="701910"/>
              <a:ext cx="2293370" cy="337233"/>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Gerade Verbindung mit Pfeil 82">
              <a:extLst>
                <a:ext uri="{FF2B5EF4-FFF2-40B4-BE49-F238E27FC236}">
                  <a16:creationId xmlns:a16="http://schemas.microsoft.com/office/drawing/2014/main" id="{06E30D28-F1C7-48CE-820B-6DE313535470}"/>
                </a:ext>
              </a:extLst>
            </p:cNvPr>
            <p:cNvCxnSpPr>
              <a:cxnSpLocks/>
              <a:stCxn id="28" idx="0"/>
              <a:endCxn id="17" idx="2"/>
            </p:cNvCxnSpPr>
            <p:nvPr/>
          </p:nvCxnSpPr>
          <p:spPr>
            <a:xfrm flipV="1">
              <a:off x="2485102" y="2271112"/>
              <a:ext cx="909484" cy="33658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Gerade Verbindung mit Pfeil 85">
              <a:extLst>
                <a:ext uri="{FF2B5EF4-FFF2-40B4-BE49-F238E27FC236}">
                  <a16:creationId xmlns:a16="http://schemas.microsoft.com/office/drawing/2014/main" id="{002E9945-A179-4D6B-B1F4-36197BDA8CD1}"/>
                </a:ext>
              </a:extLst>
            </p:cNvPr>
            <p:cNvCxnSpPr>
              <a:cxnSpLocks/>
              <a:stCxn id="28" idx="3"/>
              <a:endCxn id="19" idx="1"/>
            </p:cNvCxnSpPr>
            <p:nvPr/>
          </p:nvCxnSpPr>
          <p:spPr>
            <a:xfrm>
              <a:off x="3062748" y="2828918"/>
              <a:ext cx="506360" cy="3206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Gerade Verbindung mit Pfeil 88">
              <a:extLst>
                <a:ext uri="{FF2B5EF4-FFF2-40B4-BE49-F238E27FC236}">
                  <a16:creationId xmlns:a16="http://schemas.microsoft.com/office/drawing/2014/main" id="{3E4963A3-6D2A-43C9-BBCF-29C599BB2545}"/>
                </a:ext>
              </a:extLst>
            </p:cNvPr>
            <p:cNvCxnSpPr>
              <a:cxnSpLocks/>
              <a:stCxn id="17" idx="2"/>
              <a:endCxn id="19" idx="0"/>
            </p:cNvCxnSpPr>
            <p:nvPr/>
          </p:nvCxnSpPr>
          <p:spPr>
            <a:xfrm>
              <a:off x="3394586" y="2271112"/>
              <a:ext cx="752168" cy="368640"/>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Gerade Verbindung mit Pfeil 91">
              <a:extLst>
                <a:ext uri="{FF2B5EF4-FFF2-40B4-BE49-F238E27FC236}">
                  <a16:creationId xmlns:a16="http://schemas.microsoft.com/office/drawing/2014/main" id="{A417CAEB-004B-468A-9B64-E1D071823A64}"/>
                </a:ext>
              </a:extLst>
            </p:cNvPr>
            <p:cNvCxnSpPr>
              <a:cxnSpLocks/>
              <a:stCxn id="17" idx="2"/>
              <a:endCxn id="24" idx="0"/>
            </p:cNvCxnSpPr>
            <p:nvPr/>
          </p:nvCxnSpPr>
          <p:spPr>
            <a:xfrm flipH="1">
              <a:off x="2991462" y="2271112"/>
              <a:ext cx="403124" cy="1158157"/>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Gerade Verbindung mit Pfeil 94">
              <a:extLst>
                <a:ext uri="{FF2B5EF4-FFF2-40B4-BE49-F238E27FC236}">
                  <a16:creationId xmlns:a16="http://schemas.microsoft.com/office/drawing/2014/main" id="{FB06666D-D489-4AF8-81E2-63C477F65E39}"/>
                </a:ext>
              </a:extLst>
            </p:cNvPr>
            <p:cNvCxnSpPr>
              <a:cxnSpLocks/>
              <a:stCxn id="24" idx="3"/>
              <a:endCxn id="30" idx="1"/>
            </p:cNvCxnSpPr>
            <p:nvPr/>
          </p:nvCxnSpPr>
          <p:spPr>
            <a:xfrm flipV="1">
              <a:off x="3569108" y="3624821"/>
              <a:ext cx="934068" cy="25674"/>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Gerade Verbindung mit Pfeil 97">
              <a:extLst>
                <a:ext uri="{FF2B5EF4-FFF2-40B4-BE49-F238E27FC236}">
                  <a16:creationId xmlns:a16="http://schemas.microsoft.com/office/drawing/2014/main" id="{EADF0E54-AB24-433A-96FB-8C5698B2AEF9}"/>
                </a:ext>
              </a:extLst>
            </p:cNvPr>
            <p:cNvCxnSpPr>
              <a:cxnSpLocks/>
              <a:stCxn id="30" idx="0"/>
              <a:endCxn id="23" idx="2"/>
            </p:cNvCxnSpPr>
            <p:nvPr/>
          </p:nvCxnSpPr>
          <p:spPr>
            <a:xfrm flipV="1">
              <a:off x="5080822" y="2177636"/>
              <a:ext cx="221224" cy="122595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Gerade Verbindung mit Pfeil 100">
              <a:extLst>
                <a:ext uri="{FF2B5EF4-FFF2-40B4-BE49-F238E27FC236}">
                  <a16:creationId xmlns:a16="http://schemas.microsoft.com/office/drawing/2014/main" id="{63F7FDEC-3691-429B-B091-065644F4048A}"/>
                </a:ext>
              </a:extLst>
            </p:cNvPr>
            <p:cNvCxnSpPr>
              <a:cxnSpLocks/>
              <a:stCxn id="19" idx="3"/>
              <a:endCxn id="23" idx="2"/>
            </p:cNvCxnSpPr>
            <p:nvPr/>
          </p:nvCxnSpPr>
          <p:spPr>
            <a:xfrm flipV="1">
              <a:off x="4724400" y="2177636"/>
              <a:ext cx="577646" cy="683342"/>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Gerade Verbindung mit Pfeil 103">
              <a:extLst>
                <a:ext uri="{FF2B5EF4-FFF2-40B4-BE49-F238E27FC236}">
                  <a16:creationId xmlns:a16="http://schemas.microsoft.com/office/drawing/2014/main" id="{0B536F48-8F08-4324-B2C8-49A5E25FD683}"/>
                </a:ext>
              </a:extLst>
            </p:cNvPr>
            <p:cNvCxnSpPr>
              <a:cxnSpLocks/>
              <a:stCxn id="19" idx="3"/>
              <a:endCxn id="48" idx="1"/>
            </p:cNvCxnSpPr>
            <p:nvPr/>
          </p:nvCxnSpPr>
          <p:spPr>
            <a:xfrm flipV="1">
              <a:off x="4724400" y="2739100"/>
              <a:ext cx="2118850" cy="12187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Gerade Verbindung mit Pfeil 106">
              <a:extLst>
                <a:ext uri="{FF2B5EF4-FFF2-40B4-BE49-F238E27FC236}">
                  <a16:creationId xmlns:a16="http://schemas.microsoft.com/office/drawing/2014/main" id="{BF75790C-7E9F-4879-B115-4E85E54DBA59}"/>
                </a:ext>
              </a:extLst>
            </p:cNvPr>
            <p:cNvCxnSpPr>
              <a:cxnSpLocks/>
              <a:stCxn id="23" idx="3"/>
              <a:endCxn id="46" idx="1"/>
            </p:cNvCxnSpPr>
            <p:nvPr/>
          </p:nvCxnSpPr>
          <p:spPr>
            <a:xfrm>
              <a:off x="5879692" y="1956410"/>
              <a:ext cx="963559" cy="10330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Gerade Verbindung mit Pfeil 109">
              <a:extLst>
                <a:ext uri="{FF2B5EF4-FFF2-40B4-BE49-F238E27FC236}">
                  <a16:creationId xmlns:a16="http://schemas.microsoft.com/office/drawing/2014/main" id="{4558617E-76D2-400E-AA10-DD2904C347BD}"/>
                </a:ext>
              </a:extLst>
            </p:cNvPr>
            <p:cNvCxnSpPr>
              <a:cxnSpLocks/>
              <a:stCxn id="30" idx="3"/>
              <a:endCxn id="50" idx="1"/>
            </p:cNvCxnSpPr>
            <p:nvPr/>
          </p:nvCxnSpPr>
          <p:spPr>
            <a:xfrm flipV="1">
              <a:off x="5658468" y="3443062"/>
              <a:ext cx="1184781" cy="181759"/>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Gerade Verbindung mit Pfeil 112">
              <a:extLst>
                <a:ext uri="{FF2B5EF4-FFF2-40B4-BE49-F238E27FC236}">
                  <a16:creationId xmlns:a16="http://schemas.microsoft.com/office/drawing/2014/main" id="{CF5D62CF-AB45-4EAB-9A91-4462D910FCD8}"/>
                </a:ext>
              </a:extLst>
            </p:cNvPr>
            <p:cNvCxnSpPr>
              <a:cxnSpLocks/>
              <a:stCxn id="23" idx="3"/>
              <a:endCxn id="44" idx="1"/>
            </p:cNvCxnSpPr>
            <p:nvPr/>
          </p:nvCxnSpPr>
          <p:spPr>
            <a:xfrm flipV="1">
              <a:off x="5879692" y="1360672"/>
              <a:ext cx="963556" cy="595738"/>
            </a:xfrm>
            <a:prstGeom prst="straightConnector1">
              <a:avLst/>
            </a:prstGeom>
            <a:ln>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17" name="Textfeld 116">
            <a:extLst>
              <a:ext uri="{FF2B5EF4-FFF2-40B4-BE49-F238E27FC236}">
                <a16:creationId xmlns:a16="http://schemas.microsoft.com/office/drawing/2014/main" id="{31EC9B24-CD50-42A3-B55A-17E2DE37974E}"/>
              </a:ext>
            </a:extLst>
          </p:cNvPr>
          <p:cNvSpPr txBox="1"/>
          <p:nvPr/>
        </p:nvSpPr>
        <p:spPr>
          <a:xfrm>
            <a:off x="5938271" y="748066"/>
            <a:ext cx="6098071" cy="3046988"/>
          </a:xfrm>
          <a:prstGeom prst="rect">
            <a:avLst/>
          </a:prstGeom>
          <a:solidFill>
            <a:schemeClr val="bg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sz="2400" dirty="0"/>
              <a:t>Identifiable meta data </a:t>
            </a:r>
          </a:p>
          <a:p>
            <a:pPr marL="285750" indent="-285750">
              <a:buFont typeface="Arial" panose="020B0604020202020204" pitchFamily="34" charset="0"/>
              <a:buChar char="•"/>
            </a:pPr>
            <a:r>
              <a:rPr lang="en-US" sz="2400" dirty="0"/>
              <a:t>Identifiable messages</a:t>
            </a:r>
          </a:p>
          <a:p>
            <a:pPr marL="285750" indent="-285750">
              <a:buFont typeface="Arial" panose="020B0604020202020204" pitchFamily="34" charset="0"/>
              <a:buChar char="•"/>
            </a:pPr>
            <a:r>
              <a:rPr lang="en-US" sz="2400" dirty="0" err="1"/>
              <a:t>Replayable</a:t>
            </a:r>
            <a:r>
              <a:rPr lang="en-US" sz="2400" dirty="0"/>
              <a:t> messages</a:t>
            </a:r>
          </a:p>
          <a:p>
            <a:pPr marL="285750" indent="-285750">
              <a:buFont typeface="Arial" panose="020B0604020202020204" pitchFamily="34" charset="0"/>
              <a:buChar char="•"/>
            </a:pPr>
            <a:r>
              <a:rPr lang="en-US" sz="2400" dirty="0" err="1"/>
              <a:t>Bugable</a:t>
            </a:r>
            <a:r>
              <a:rPr lang="en-US" sz="2400" dirty="0"/>
              <a:t> parts</a:t>
            </a:r>
          </a:p>
          <a:p>
            <a:pPr marL="285750" indent="-285750">
              <a:buFont typeface="Arial" panose="020B0604020202020204" pitchFamily="34" charset="0"/>
              <a:buChar char="•"/>
            </a:pPr>
            <a:r>
              <a:rPr lang="en-US" sz="2400" dirty="0" err="1"/>
              <a:t>Tagable</a:t>
            </a:r>
            <a:r>
              <a:rPr lang="en-US" sz="2400" dirty="0"/>
              <a:t> parts</a:t>
            </a:r>
          </a:p>
          <a:p>
            <a:pPr marL="285750" indent="-285750">
              <a:buFont typeface="Arial" panose="020B0604020202020204" pitchFamily="34" charset="0"/>
              <a:buChar char="•"/>
            </a:pPr>
            <a:r>
              <a:rPr lang="en-US" sz="2400" dirty="0"/>
              <a:t>Bootstrapping problem</a:t>
            </a:r>
          </a:p>
          <a:p>
            <a:pPr marL="285750" indent="-285750">
              <a:buFont typeface="Arial" panose="020B0604020202020204" pitchFamily="34" charset="0"/>
              <a:buChar char="•"/>
            </a:pPr>
            <a:r>
              <a:rPr lang="en-US" sz="2400" dirty="0"/>
              <a:t>Identification problem</a:t>
            </a:r>
          </a:p>
          <a:p>
            <a:pPr marL="285750" indent="-285750">
              <a:buFont typeface="Arial" panose="020B0604020202020204" pitchFamily="34" charset="0"/>
              <a:buChar char="•"/>
            </a:pPr>
            <a:r>
              <a:rPr lang="en-US" sz="2400" dirty="0"/>
              <a:t>Huge traffic overhead</a:t>
            </a:r>
          </a:p>
        </p:txBody>
      </p:sp>
    </p:spTree>
    <p:extLst>
      <p:ext uri="{BB962C8B-B14F-4D97-AF65-F5344CB8AC3E}">
        <p14:creationId xmlns:p14="http://schemas.microsoft.com/office/powerpoint/2010/main" val="3632407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egment">
  <a:themeElements>
    <a:clrScheme name="Segment">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gmen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gmen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11603</Words>
  <Application>Microsoft Office PowerPoint</Application>
  <PresentationFormat>Breitbild</PresentationFormat>
  <Paragraphs>1268</Paragraphs>
  <Slides>80</Slides>
  <Notes>60</Notes>
  <HiddenSlides>50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80</vt:i4>
      </vt:variant>
    </vt:vector>
  </HeadingPairs>
  <TitlesOfParts>
    <vt:vector size="87" baseType="lpstr">
      <vt:lpstr>Miriam Fixed</vt:lpstr>
      <vt:lpstr>Arial</vt:lpstr>
      <vt:lpstr>Calibri</vt:lpstr>
      <vt:lpstr>Cambria Math</vt:lpstr>
      <vt:lpstr>Century Gothic</vt:lpstr>
      <vt:lpstr>Wingdings 3</vt:lpstr>
      <vt:lpstr>Segment</vt:lpstr>
      <vt:lpstr>MessageVortex</vt:lpstr>
      <vt:lpstr>MessageVortex</vt:lpstr>
      <vt:lpstr>Table of Content</vt:lpstr>
      <vt:lpstr>MessageVortex  Why do we need it?</vt:lpstr>
      <vt:lpstr>MessageVortex  Why do we need it?</vt:lpstr>
      <vt:lpstr>MessageVortex  Why do we need it?</vt:lpstr>
      <vt:lpstr>Pre-Existing Systems</vt:lpstr>
      <vt:lpstr>What are the Problems?</vt:lpstr>
      <vt:lpstr>MessageVortex  general weak spots of anonymization solutions</vt:lpstr>
      <vt:lpstr>MessageVortex  general weak spots of anonymization solutions</vt:lpstr>
      <vt:lpstr>How does it work The general idea</vt:lpstr>
      <vt:lpstr>How does it work The general idea (1)</vt:lpstr>
      <vt:lpstr>How does it work The general idea (2)</vt:lpstr>
      <vt:lpstr>How does it work The general idea (2; Functioning)</vt:lpstr>
      <vt:lpstr>Interlude Pick any node</vt:lpstr>
      <vt:lpstr>MessageVortex How does it work?</vt:lpstr>
      <vt:lpstr>MessageVortex How does a message look like (on the transport layer)?</vt:lpstr>
      <vt:lpstr>MessageVortex How does a message look like?</vt:lpstr>
      <vt:lpstr>MessageVortex The peer key</vt:lpstr>
      <vt:lpstr>MessageVortex The sender key</vt:lpstr>
      <vt:lpstr>MessageVortex The Header</vt:lpstr>
      <vt:lpstr>MessageVortex What is an eID? What is a workspace?</vt:lpstr>
      <vt:lpstr>MessageVortex The Routing Block</vt:lpstr>
      <vt:lpstr>MessageVortex available operations</vt:lpstr>
      <vt:lpstr>MessageVortex The addRedundancy operation (1)</vt:lpstr>
      <vt:lpstr>MessageVortex The addRedundancy operation (2)</vt:lpstr>
      <vt:lpstr>MessageVortex The addRedundancy operation (3)</vt:lpstr>
      <vt:lpstr>MessageVortex The addRedundancy operation (3)</vt:lpstr>
      <vt:lpstr>MessageVortex The addRedundancy operation (4)</vt:lpstr>
      <vt:lpstr>MessageVortex The addRedundancy operation (2)</vt:lpstr>
      <vt:lpstr>MessageVortex The addRedundancy operation (3)</vt:lpstr>
      <vt:lpstr>MessageVortex The addRedundancy operation (4)</vt:lpstr>
      <vt:lpstr>MessageVortex Processing an incoming message</vt:lpstr>
      <vt:lpstr>MessageVortex Processing an incoming message</vt:lpstr>
      <vt:lpstr>MessageVortex Processing an incoming message</vt:lpstr>
      <vt:lpstr>MessageVortex Processing an incoming message</vt:lpstr>
      <vt:lpstr>MessageVortex Processing an incoming message</vt:lpstr>
      <vt:lpstr>MessageVortex Processing an incoming message</vt:lpstr>
      <vt:lpstr>MessageVortex Processing an incoming message</vt:lpstr>
      <vt:lpstr>MessageVortex Processing an incoming message</vt:lpstr>
      <vt:lpstr>MessageVortex Routing Strategies (general)</vt:lpstr>
      <vt:lpstr>MessageVortex A simple Strategy for building a routing block</vt:lpstr>
      <vt:lpstr>MessageVortex A simple Strategy for building a routing block (A word of caution)</vt:lpstr>
      <vt:lpstr>MessageVortex A simple Strategy for building a routing block (The main procedure)</vt:lpstr>
      <vt:lpstr>MessageVortex A simple Strategy for building a routing block (The main procedure 2)</vt:lpstr>
      <vt:lpstr>MessageVortex A simple Strategy for building a routing block (The main procedure 2)</vt:lpstr>
      <vt:lpstr>MessageVortex A simple Strategy for building a routing block (Assign Timing)</vt:lpstr>
      <vt:lpstr>MessageVortex A simple Strategy for building a routing block (Assign Timing)</vt:lpstr>
      <vt:lpstr>MessageVortex A simple Strategy for building a routing block (Assign Operations)</vt:lpstr>
      <vt:lpstr>MessageVortex A simple Strategy for building a routing block (Assign Operations)</vt:lpstr>
      <vt:lpstr>MessageVortex A simple Strategy for building a routing block (Assign Operations)</vt:lpstr>
      <vt:lpstr>MessageVortex Where do I get my peer partners from?</vt:lpstr>
      <vt:lpstr>MessageVortex Where do I get my peer partners from?</vt:lpstr>
      <vt:lpstr>MessageVortex Analysis</vt:lpstr>
      <vt:lpstr>MessageVortex Analysis (2)</vt:lpstr>
      <vt:lpstr>MessageVortex Analysis (3)</vt:lpstr>
      <vt:lpstr>MessageVortex Analysis (5)</vt:lpstr>
      <vt:lpstr>MessageVortex Analysis (5)</vt:lpstr>
      <vt:lpstr>MessageVortex Analysis (5)</vt:lpstr>
      <vt:lpstr>MessageVortex  general weak spots of anonymization solutions</vt:lpstr>
      <vt:lpstr>Questions?</vt:lpstr>
      <vt:lpstr>Addon SLides</vt:lpstr>
      <vt:lpstr>MessageVortex  Why do we need it?</vt:lpstr>
      <vt:lpstr>Technologies for Anonymity</vt:lpstr>
      <vt:lpstr>Technologies for Censorship Circumvention</vt:lpstr>
      <vt:lpstr>the RS-Operation</vt:lpstr>
      <vt:lpstr>GF-Log Table</vt:lpstr>
      <vt:lpstr>MessageVortex Routing Strategies (specific)</vt:lpstr>
      <vt:lpstr>MessageVortex Processing an outgoing message</vt:lpstr>
      <vt:lpstr>MessageVortex Reduced example graph</vt:lpstr>
      <vt:lpstr>MessageVortex routing diagnosis</vt:lpstr>
      <vt:lpstr>Properties for the Dispersal Matrix</vt:lpstr>
      <vt:lpstr>Comparing MessageVortex MV (Mimicking) compared to a type-0 remailer</vt:lpstr>
      <vt:lpstr>Comparing MessageVortex MV (Mimicking) compared to a type-0 remailer (Nym)</vt:lpstr>
      <vt:lpstr>Comparing MessageVortex MV (Mimicking) compared to a type-1 remailer (Cypherpunk)</vt:lpstr>
      <vt:lpstr>Comparing MessageVortex MV (Mimicking) compared to a type-2 remailer (Mixmaster)</vt:lpstr>
      <vt:lpstr>Comparing MessageVortex MV (Mimicking) compared to a type-3 remailer (Mixmaster)</vt:lpstr>
      <vt:lpstr>Comparing MessageVortex MV compared to a DC-Network</vt:lpstr>
      <vt:lpstr>MessageVortex Block Header block</vt:lpstr>
      <vt:lpstr>MessageVortex Block Routing Block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Gwerder Martin</dc:creator>
  <cp:lastModifiedBy>Martin Gwerder</cp:lastModifiedBy>
  <cp:revision>269</cp:revision>
  <dcterms:created xsi:type="dcterms:W3CDTF">2020-07-16T18:11:08Z</dcterms:created>
  <dcterms:modified xsi:type="dcterms:W3CDTF">2021-07-29T04:02:40Z</dcterms:modified>
</cp:coreProperties>
</file>